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70" r:id="rId3"/>
    <p:sldId id="272" r:id="rId4"/>
    <p:sldId id="273" r:id="rId5"/>
    <p:sldId id="275" r:id="rId6"/>
    <p:sldId id="274" r:id="rId7"/>
    <p:sldId id="276" r:id="rId8"/>
    <p:sldId id="271" r:id="rId9"/>
    <p:sldId id="28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0000FF"/>
    <a:srgbClr val="66FF33"/>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11" autoAdjust="0"/>
    <p:restoredTop sz="94660"/>
  </p:normalViewPr>
  <p:slideViewPr>
    <p:cSldViewPr snapToGrid="0">
      <p:cViewPr varScale="1">
        <p:scale>
          <a:sx n="51" d="100"/>
          <a:sy n="51" d="100"/>
        </p:scale>
        <p:origin x="90" y="5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08820EF-EA0A-4E94-9D40-DB9BFC206542}"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A16CB-A8D1-4243-9141-F4FE6E74CE23}"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0435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8820EF-EA0A-4E94-9D40-DB9BFC206542}"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A16CB-A8D1-4243-9141-F4FE6E74CE23}" type="slidenum">
              <a:rPr lang="en-US" smtClean="0"/>
              <a:t>‹#›</a:t>
            </a:fld>
            <a:endParaRPr lang="en-US"/>
          </a:p>
        </p:txBody>
      </p:sp>
    </p:spTree>
    <p:extLst>
      <p:ext uri="{BB962C8B-B14F-4D97-AF65-F5344CB8AC3E}">
        <p14:creationId xmlns:p14="http://schemas.microsoft.com/office/powerpoint/2010/main" val="2717815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8820EF-EA0A-4E94-9D40-DB9BFC206542}"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A16CB-A8D1-4243-9141-F4FE6E74CE2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2853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8820EF-EA0A-4E94-9D40-DB9BFC206542}"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A16CB-A8D1-4243-9141-F4FE6E74CE23}" type="slidenum">
              <a:rPr lang="en-US" smtClean="0"/>
              <a:t>‹#›</a:t>
            </a:fld>
            <a:endParaRPr lang="en-US"/>
          </a:p>
        </p:txBody>
      </p:sp>
    </p:spTree>
    <p:extLst>
      <p:ext uri="{BB962C8B-B14F-4D97-AF65-F5344CB8AC3E}">
        <p14:creationId xmlns:p14="http://schemas.microsoft.com/office/powerpoint/2010/main" val="1161360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8820EF-EA0A-4E94-9D40-DB9BFC206542}"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A16CB-A8D1-4243-9141-F4FE6E74CE23}"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4084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8820EF-EA0A-4E94-9D40-DB9BFC206542}"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A16CB-A8D1-4243-9141-F4FE6E74CE23}" type="slidenum">
              <a:rPr lang="en-US" smtClean="0"/>
              <a:t>‹#›</a:t>
            </a:fld>
            <a:endParaRPr lang="en-US"/>
          </a:p>
        </p:txBody>
      </p:sp>
    </p:spTree>
    <p:extLst>
      <p:ext uri="{BB962C8B-B14F-4D97-AF65-F5344CB8AC3E}">
        <p14:creationId xmlns:p14="http://schemas.microsoft.com/office/powerpoint/2010/main" val="3991004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8820EF-EA0A-4E94-9D40-DB9BFC206542}" type="datetimeFigureOut">
              <a:rPr lang="en-US" smtClean="0"/>
              <a:t>10/26/2015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AA16CB-A8D1-4243-9141-F4FE6E74CE23}" type="slidenum">
              <a:rPr lang="en-US" smtClean="0"/>
              <a:t>‹#›</a:t>
            </a:fld>
            <a:endParaRPr lang="en-US"/>
          </a:p>
        </p:txBody>
      </p:sp>
    </p:spTree>
    <p:extLst>
      <p:ext uri="{BB962C8B-B14F-4D97-AF65-F5344CB8AC3E}">
        <p14:creationId xmlns:p14="http://schemas.microsoft.com/office/powerpoint/2010/main" val="3825329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8820EF-EA0A-4E94-9D40-DB9BFC206542}" type="datetimeFigureOut">
              <a:rPr lang="en-US" smtClean="0"/>
              <a:t>10/26/2015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AA16CB-A8D1-4243-9141-F4FE6E74CE23}" type="slidenum">
              <a:rPr lang="en-US" smtClean="0"/>
              <a:t>‹#›</a:t>
            </a:fld>
            <a:endParaRPr lang="en-US"/>
          </a:p>
        </p:txBody>
      </p:sp>
    </p:spTree>
    <p:extLst>
      <p:ext uri="{BB962C8B-B14F-4D97-AF65-F5344CB8AC3E}">
        <p14:creationId xmlns:p14="http://schemas.microsoft.com/office/powerpoint/2010/main" val="438235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820EF-EA0A-4E94-9D40-DB9BFC206542}" type="datetimeFigureOut">
              <a:rPr lang="en-US" smtClean="0"/>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AA16CB-A8D1-4243-9141-F4FE6E74CE23}" type="slidenum">
              <a:rPr lang="en-US" smtClean="0"/>
              <a:t>‹#›</a:t>
            </a:fld>
            <a:endParaRPr lang="en-US"/>
          </a:p>
        </p:txBody>
      </p:sp>
    </p:spTree>
    <p:extLst>
      <p:ext uri="{BB962C8B-B14F-4D97-AF65-F5344CB8AC3E}">
        <p14:creationId xmlns:p14="http://schemas.microsoft.com/office/powerpoint/2010/main" val="2690804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8820EF-EA0A-4E94-9D40-DB9BFC206542}"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A16CB-A8D1-4243-9141-F4FE6E74CE23}" type="slidenum">
              <a:rPr lang="en-US" smtClean="0"/>
              <a:t>‹#›</a:t>
            </a:fld>
            <a:endParaRPr lang="en-US"/>
          </a:p>
        </p:txBody>
      </p:sp>
    </p:spTree>
    <p:extLst>
      <p:ext uri="{BB962C8B-B14F-4D97-AF65-F5344CB8AC3E}">
        <p14:creationId xmlns:p14="http://schemas.microsoft.com/office/powerpoint/2010/main" val="2432369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8820EF-EA0A-4E94-9D40-DB9BFC206542}"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A16CB-A8D1-4243-9141-F4FE6E74CE23}" type="slidenum">
              <a:rPr lang="en-US" smtClean="0"/>
              <a:t>‹#›</a:t>
            </a:fld>
            <a:endParaRPr lang="en-US"/>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3443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D08820EF-EA0A-4E94-9D40-DB9BFC206542}" type="datetimeFigureOut">
              <a:rPr lang="en-US" smtClean="0"/>
              <a:t>10/26/2015</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C8AA16CB-A8D1-4243-9141-F4FE6E74CE2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893926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weather.com/maps/currentusweather" TargetMode="External"/><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9460"/>
            <a:ext cx="9144000" cy="1292621"/>
          </a:xfrm>
        </p:spPr>
        <p:txBody>
          <a:bodyPr>
            <a:normAutofit fontScale="90000"/>
          </a:bodyPr>
          <a:lstStyle/>
          <a:p>
            <a:r>
              <a:rPr lang="en-US" sz="9600" dirty="0" smtClean="0">
                <a:latin typeface="Haettenschweiler" panose="020B0706040902060204" pitchFamily="34" charset="0"/>
              </a:rPr>
              <a:t>Meteorologist Activity</a:t>
            </a:r>
            <a:endParaRPr lang="en-US" sz="9600" dirty="0">
              <a:latin typeface="Haettenschweiler" panose="020B0706040902060204" pitchFamily="34" charset="0"/>
            </a:endParaRPr>
          </a:p>
        </p:txBody>
      </p:sp>
      <p:pic>
        <p:nvPicPr>
          <p:cNvPr id="4098" name="Picture 2" descr="http://idahoptv.org/dialogue4kids/images/season10/weather/meteorologis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0440" y="1287514"/>
            <a:ext cx="4353931" cy="544241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0" y="2551836"/>
            <a:ext cx="7617196" cy="4031873"/>
          </a:xfrm>
          <a:prstGeom prst="rect">
            <a:avLst/>
          </a:prstGeom>
        </p:spPr>
        <p:txBody>
          <a:bodyPr wrap="square">
            <a:spAutoFit/>
          </a:bodyPr>
          <a:lstStyle/>
          <a:p>
            <a:r>
              <a:rPr lang="en-US" sz="3200" dirty="0"/>
              <a:t>Your weather team has been tasked with interpreting the following satellite images and make predictions about; front activities, cloud cover, temperatures and humidity, expected and real time precipitation, wind speed and direction. Use the appropriate weather map to answer the questions regarding weather conditions for specific major cities.</a:t>
            </a:r>
          </a:p>
        </p:txBody>
      </p:sp>
      <p:sp>
        <p:nvSpPr>
          <p:cNvPr id="5" name="Title 1"/>
          <p:cNvSpPr txBox="1">
            <a:spLocks/>
          </p:cNvSpPr>
          <p:nvPr/>
        </p:nvSpPr>
        <p:spPr>
          <a:xfrm>
            <a:off x="0" y="1310640"/>
            <a:ext cx="7617196" cy="1499616"/>
          </a:xfrm>
          <a:prstGeom prst="rect">
            <a:avLst/>
          </a:prstGeom>
        </p:spPr>
        <p:txBody>
          <a:bodyPr vert="horz" lIns="91440" tIns="45720" rIns="91440" bIns="45720" rtlCol="0" anchor="ctr">
            <a:normAutofit/>
          </a:bodyPr>
          <a:lstStyle>
            <a:lvl1pPr algn="r" defTabSz="914400" rtl="0" eaLnBrk="1" latinLnBrk="0" hangingPunct="1">
              <a:lnSpc>
                <a:spcPct val="80000"/>
              </a:lnSpc>
              <a:spcBef>
                <a:spcPct val="0"/>
              </a:spcBef>
              <a:buNone/>
              <a:defRPr sz="5000" kern="1200" cap="all" spc="200" baseline="0">
                <a:solidFill>
                  <a:schemeClr val="tx1">
                    <a:lumMod val="90000"/>
                    <a:lumOff val="10000"/>
                  </a:schemeClr>
                </a:solidFill>
                <a:latin typeface="+mj-lt"/>
                <a:ea typeface="+mj-ea"/>
                <a:cs typeface="+mj-cs"/>
              </a:defRPr>
            </a:lvl1pPr>
          </a:lstStyle>
          <a:p>
            <a:pPr algn="ctr"/>
            <a:r>
              <a:rPr lang="en-US" b="1" u="sng" smtClean="0"/>
              <a:t>Activity Directions</a:t>
            </a:r>
            <a:endParaRPr lang="en-US" b="1" u="sng" dirty="0"/>
          </a:p>
        </p:txBody>
      </p:sp>
      <p:sp>
        <p:nvSpPr>
          <p:cNvPr id="4" name="Rectangle 3"/>
          <p:cNvSpPr/>
          <p:nvPr/>
        </p:nvSpPr>
        <p:spPr>
          <a:xfrm>
            <a:off x="86113" y="6471671"/>
            <a:ext cx="4782335" cy="369332"/>
          </a:xfrm>
          <a:prstGeom prst="rect">
            <a:avLst/>
          </a:prstGeom>
        </p:spPr>
        <p:txBody>
          <a:bodyPr wrap="none">
            <a:spAutoFit/>
          </a:bodyPr>
          <a:lstStyle/>
          <a:p>
            <a:r>
              <a:rPr lang="en-US" dirty="0">
                <a:hlinkClick r:id="rId3"/>
              </a:rPr>
              <a:t>http://www.weather.com/maps/currentusweather</a:t>
            </a:r>
            <a:r>
              <a:rPr lang="en-US" dirty="0"/>
              <a:t> </a:t>
            </a:r>
          </a:p>
        </p:txBody>
      </p:sp>
    </p:spTree>
    <p:extLst>
      <p:ext uri="{BB962C8B-B14F-4D97-AF65-F5344CB8AC3E}">
        <p14:creationId xmlns:p14="http://schemas.microsoft.com/office/powerpoint/2010/main" val="1913204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rrent US Surface Weather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160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6036229" y="5814193"/>
            <a:ext cx="1292007" cy="954107"/>
          </a:xfrm>
          <a:prstGeom prst="rect">
            <a:avLst/>
          </a:prstGeom>
          <a:noFill/>
        </p:spPr>
        <p:txBody>
          <a:bodyPr wrap="none" rtlCol="0">
            <a:spAutoFit/>
          </a:bodyPr>
          <a:lstStyle/>
          <a:p>
            <a:r>
              <a:rPr lang="en-US" sz="2800" i="1" dirty="0" smtClean="0">
                <a:solidFill>
                  <a:schemeClr val="bg1">
                    <a:lumMod val="65000"/>
                  </a:schemeClr>
                </a:solidFill>
              </a:rPr>
              <a:t>Gulf of </a:t>
            </a:r>
          </a:p>
          <a:p>
            <a:r>
              <a:rPr lang="en-US" sz="2800" i="1" dirty="0">
                <a:solidFill>
                  <a:schemeClr val="bg1">
                    <a:lumMod val="65000"/>
                  </a:schemeClr>
                </a:solidFill>
              </a:rPr>
              <a:t> </a:t>
            </a:r>
            <a:r>
              <a:rPr lang="en-US" sz="2800" i="1" dirty="0" smtClean="0">
                <a:solidFill>
                  <a:schemeClr val="bg1">
                    <a:lumMod val="65000"/>
                  </a:schemeClr>
                </a:solidFill>
              </a:rPr>
              <a:t>   Mexico</a:t>
            </a:r>
            <a:endParaRPr lang="en-US" sz="2800" i="1" dirty="0">
              <a:solidFill>
                <a:schemeClr val="bg1">
                  <a:lumMod val="65000"/>
                </a:schemeClr>
              </a:solidFill>
            </a:endParaRPr>
          </a:p>
        </p:txBody>
      </p:sp>
      <p:grpSp>
        <p:nvGrpSpPr>
          <p:cNvPr id="4" name="Group 3"/>
          <p:cNvGrpSpPr/>
          <p:nvPr/>
        </p:nvGrpSpPr>
        <p:grpSpPr>
          <a:xfrm>
            <a:off x="707132" y="1113543"/>
            <a:ext cx="8509511" cy="5069982"/>
            <a:chOff x="707132" y="1113543"/>
            <a:chExt cx="8509511" cy="5069982"/>
          </a:xfrm>
        </p:grpSpPr>
        <p:grpSp>
          <p:nvGrpSpPr>
            <p:cNvPr id="5" name="Group 4"/>
            <p:cNvGrpSpPr/>
            <p:nvPr/>
          </p:nvGrpSpPr>
          <p:grpSpPr>
            <a:xfrm>
              <a:off x="707132" y="1113543"/>
              <a:ext cx="8509511" cy="5069982"/>
              <a:chOff x="867221" y="980400"/>
              <a:chExt cx="10462793" cy="4878240"/>
            </a:xfrm>
          </p:grpSpPr>
          <p:sp>
            <p:nvSpPr>
              <p:cNvPr id="6" name="TextBox 5"/>
              <p:cNvSpPr txBox="1"/>
              <p:nvPr/>
            </p:nvSpPr>
            <p:spPr>
              <a:xfrm>
                <a:off x="10087916" y="5503276"/>
                <a:ext cx="1242098" cy="355364"/>
              </a:xfrm>
              <a:prstGeom prst="rect">
                <a:avLst/>
              </a:prstGeom>
              <a:noFill/>
            </p:spPr>
            <p:txBody>
              <a:bodyPr wrap="none" rtlCol="0">
                <a:spAutoFit/>
              </a:bodyPr>
              <a:lstStyle/>
              <a:p>
                <a:r>
                  <a:rPr lang="en-US" b="1" dirty="0" smtClean="0">
                    <a:solidFill>
                      <a:schemeClr val="bg1"/>
                    </a:solidFill>
                  </a:rPr>
                  <a:t>* Miami </a:t>
                </a:r>
                <a:endParaRPr lang="en-US" b="1" dirty="0">
                  <a:solidFill>
                    <a:schemeClr val="bg1"/>
                  </a:solidFill>
                </a:endParaRPr>
              </a:p>
            </p:txBody>
          </p:sp>
          <p:sp>
            <p:nvSpPr>
              <p:cNvPr id="7" name="TextBox 6"/>
              <p:cNvSpPr txBox="1"/>
              <p:nvPr/>
            </p:nvSpPr>
            <p:spPr>
              <a:xfrm>
                <a:off x="1429100" y="980400"/>
                <a:ext cx="1133459"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Seattle</a:t>
                </a:r>
                <a:endParaRPr lang="en-US" dirty="0">
                  <a:solidFill>
                    <a:schemeClr val="bg1"/>
                  </a:solidFill>
                </a:endParaRPr>
              </a:p>
            </p:txBody>
          </p:sp>
          <p:sp>
            <p:nvSpPr>
              <p:cNvPr id="8" name="TextBox 7"/>
              <p:cNvSpPr txBox="1"/>
              <p:nvPr/>
            </p:nvSpPr>
            <p:spPr>
              <a:xfrm>
                <a:off x="1414263" y="3620388"/>
                <a:ext cx="1776227"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Los Angeles</a:t>
                </a:r>
                <a:endParaRPr lang="en-US" b="1" dirty="0">
                  <a:solidFill>
                    <a:schemeClr val="bg1"/>
                  </a:solidFill>
                </a:endParaRPr>
              </a:p>
            </p:txBody>
          </p:sp>
          <p:sp>
            <p:nvSpPr>
              <p:cNvPr id="9" name="TextBox 8"/>
              <p:cNvSpPr txBox="1"/>
              <p:nvPr/>
            </p:nvSpPr>
            <p:spPr>
              <a:xfrm>
                <a:off x="2100581" y="3103881"/>
                <a:ext cx="45719" cy="369332"/>
              </a:xfrm>
              <a:prstGeom prst="rect">
                <a:avLst/>
              </a:prstGeom>
              <a:noFill/>
            </p:spPr>
            <p:txBody>
              <a:bodyPr wrap="square" rtlCol="0">
                <a:spAutoFit/>
              </a:bodyPr>
              <a:lstStyle/>
              <a:p>
                <a:endParaRPr lang="en-US" dirty="0"/>
              </a:p>
            </p:txBody>
          </p:sp>
          <p:sp>
            <p:nvSpPr>
              <p:cNvPr id="10" name="TextBox 9"/>
              <p:cNvSpPr txBox="1"/>
              <p:nvPr/>
            </p:nvSpPr>
            <p:spPr>
              <a:xfrm>
                <a:off x="2146300" y="3325632"/>
                <a:ext cx="1540186"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Las Vegas</a:t>
                </a:r>
                <a:endParaRPr lang="en-US" b="1" dirty="0">
                  <a:solidFill>
                    <a:schemeClr val="bg1"/>
                  </a:solidFill>
                </a:endParaRPr>
              </a:p>
            </p:txBody>
          </p:sp>
          <p:sp>
            <p:nvSpPr>
              <p:cNvPr id="11" name="TextBox 10"/>
              <p:cNvSpPr txBox="1"/>
              <p:nvPr/>
            </p:nvSpPr>
            <p:spPr>
              <a:xfrm>
                <a:off x="2827536" y="4230515"/>
                <a:ext cx="1309111"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Phoenix</a:t>
                </a:r>
                <a:endParaRPr lang="en-US" b="1" dirty="0">
                  <a:solidFill>
                    <a:schemeClr val="bg1"/>
                  </a:solidFill>
                </a:endParaRPr>
              </a:p>
            </p:txBody>
          </p:sp>
          <p:sp>
            <p:nvSpPr>
              <p:cNvPr id="12" name="TextBox 11"/>
              <p:cNvSpPr txBox="1"/>
              <p:nvPr/>
            </p:nvSpPr>
            <p:spPr>
              <a:xfrm>
                <a:off x="5377181" y="4932681"/>
                <a:ext cx="45719" cy="369332"/>
              </a:xfrm>
              <a:prstGeom prst="rect">
                <a:avLst/>
              </a:prstGeom>
              <a:noFill/>
            </p:spPr>
            <p:txBody>
              <a:bodyPr wrap="square" rtlCol="0">
                <a:spAutoFit/>
              </a:bodyPr>
              <a:lstStyle/>
              <a:p>
                <a:r>
                  <a:rPr lang="en-US" dirty="0" smtClean="0"/>
                  <a:t> </a:t>
                </a:r>
                <a:endParaRPr lang="en-US" dirty="0"/>
              </a:p>
            </p:txBody>
          </p:sp>
          <p:sp>
            <p:nvSpPr>
              <p:cNvPr id="13" name="TextBox 12"/>
              <p:cNvSpPr txBox="1"/>
              <p:nvPr/>
            </p:nvSpPr>
            <p:spPr>
              <a:xfrm>
                <a:off x="6024729" y="4370215"/>
                <a:ext cx="1096248"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Dallas</a:t>
                </a:r>
                <a:endParaRPr lang="en-US" b="1" dirty="0">
                  <a:solidFill>
                    <a:schemeClr val="bg1"/>
                  </a:solidFill>
                </a:endParaRPr>
              </a:p>
            </p:txBody>
          </p:sp>
          <p:sp>
            <p:nvSpPr>
              <p:cNvPr id="14" name="TextBox 13"/>
              <p:cNvSpPr txBox="1"/>
              <p:nvPr/>
            </p:nvSpPr>
            <p:spPr>
              <a:xfrm>
                <a:off x="5059861" y="3598151"/>
                <a:ext cx="1470729" cy="621887"/>
              </a:xfrm>
              <a:prstGeom prst="rect">
                <a:avLst/>
              </a:prstGeom>
              <a:noFill/>
            </p:spPr>
            <p:txBody>
              <a:bodyPr wrap="none" rtlCol="0">
                <a:spAutoFit/>
              </a:bodyPr>
              <a:lstStyle/>
              <a:p>
                <a:r>
                  <a:rPr lang="en-US" b="1" dirty="0" smtClean="0">
                    <a:solidFill>
                      <a:schemeClr val="bg1"/>
                    </a:solidFill>
                  </a:rPr>
                  <a:t>Oklahoma</a:t>
                </a:r>
              </a:p>
              <a:p>
                <a:pPr algn="ctr"/>
                <a:r>
                  <a:rPr lang="en-US" b="1" dirty="0" smtClean="0">
                    <a:solidFill>
                      <a:schemeClr val="bg1"/>
                    </a:solidFill>
                  </a:rPr>
                  <a:t> City *</a:t>
                </a:r>
                <a:endParaRPr lang="en-US" b="1" dirty="0">
                  <a:solidFill>
                    <a:schemeClr val="bg1"/>
                  </a:solidFill>
                </a:endParaRPr>
              </a:p>
            </p:txBody>
          </p:sp>
          <p:sp>
            <p:nvSpPr>
              <p:cNvPr id="15" name="TextBox 14"/>
              <p:cNvSpPr txBox="1"/>
              <p:nvPr/>
            </p:nvSpPr>
            <p:spPr>
              <a:xfrm>
                <a:off x="8054150" y="2528188"/>
                <a:ext cx="1525364" cy="355364"/>
              </a:xfrm>
              <a:prstGeom prst="rect">
                <a:avLst/>
              </a:prstGeom>
              <a:noFill/>
            </p:spPr>
            <p:txBody>
              <a:bodyPr wrap="none" rtlCol="0">
                <a:spAutoFit/>
              </a:bodyPr>
              <a:lstStyle/>
              <a:p>
                <a:r>
                  <a:rPr lang="en-US" dirty="0" smtClean="0">
                    <a:solidFill>
                      <a:schemeClr val="bg1"/>
                    </a:solidFill>
                  </a:rPr>
                  <a:t>*</a:t>
                </a:r>
                <a:r>
                  <a:rPr lang="en-US" b="1" dirty="0">
                    <a:solidFill>
                      <a:schemeClr val="bg1"/>
                    </a:solidFill>
                  </a:rPr>
                  <a:t>Cleveland</a:t>
                </a:r>
              </a:p>
            </p:txBody>
          </p:sp>
          <p:sp>
            <p:nvSpPr>
              <p:cNvPr id="16" name="TextBox 15"/>
              <p:cNvSpPr txBox="1"/>
              <p:nvPr/>
            </p:nvSpPr>
            <p:spPr>
              <a:xfrm>
                <a:off x="9670481" y="3680997"/>
                <a:ext cx="1415305"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Charlotte</a:t>
                </a:r>
                <a:endParaRPr lang="en-US" b="1" dirty="0">
                  <a:solidFill>
                    <a:schemeClr val="bg1"/>
                  </a:solidFill>
                </a:endParaRPr>
              </a:p>
            </p:txBody>
          </p:sp>
          <p:sp>
            <p:nvSpPr>
              <p:cNvPr id="17" name="TextBox 16"/>
              <p:cNvSpPr txBox="1"/>
              <p:nvPr/>
            </p:nvSpPr>
            <p:spPr>
              <a:xfrm>
                <a:off x="10142417" y="1925175"/>
                <a:ext cx="1143551" cy="355364"/>
              </a:xfrm>
              <a:prstGeom prst="rect">
                <a:avLst/>
              </a:prstGeom>
              <a:noFill/>
            </p:spPr>
            <p:txBody>
              <a:bodyPr wrap="none" rtlCol="0">
                <a:spAutoFit/>
              </a:bodyPr>
              <a:lstStyle/>
              <a:p>
                <a:r>
                  <a:rPr lang="en-US" b="1" dirty="0" smtClean="0">
                    <a:solidFill>
                      <a:schemeClr val="bg1"/>
                    </a:solidFill>
                  </a:rPr>
                  <a:t>Boston</a:t>
                </a:r>
                <a:r>
                  <a:rPr lang="en-US" dirty="0" smtClean="0">
                    <a:solidFill>
                      <a:schemeClr val="bg1"/>
                    </a:solidFill>
                  </a:rPr>
                  <a:t>*</a:t>
                </a:r>
                <a:endParaRPr lang="en-US" b="1" dirty="0">
                  <a:solidFill>
                    <a:schemeClr val="bg1"/>
                  </a:solidFill>
                </a:endParaRPr>
              </a:p>
            </p:txBody>
          </p:sp>
          <p:sp>
            <p:nvSpPr>
              <p:cNvPr id="18" name="TextBox 17"/>
              <p:cNvSpPr txBox="1"/>
              <p:nvPr/>
            </p:nvSpPr>
            <p:spPr>
              <a:xfrm>
                <a:off x="8318500" y="3412107"/>
                <a:ext cx="1470729"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Nashville</a:t>
                </a:r>
                <a:endParaRPr lang="en-US" b="1" dirty="0">
                  <a:solidFill>
                    <a:schemeClr val="bg1"/>
                  </a:solidFill>
                </a:endParaRPr>
              </a:p>
            </p:txBody>
          </p:sp>
          <p:sp>
            <p:nvSpPr>
              <p:cNvPr id="19" name="TextBox 18"/>
              <p:cNvSpPr txBox="1"/>
              <p:nvPr/>
            </p:nvSpPr>
            <p:spPr>
              <a:xfrm>
                <a:off x="2979538" y="2452030"/>
                <a:ext cx="1935875"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Salt Lake City</a:t>
                </a:r>
                <a:endParaRPr lang="en-US" b="1" dirty="0">
                  <a:solidFill>
                    <a:schemeClr val="bg1"/>
                  </a:solidFill>
                </a:endParaRPr>
              </a:p>
            </p:txBody>
          </p:sp>
          <p:sp>
            <p:nvSpPr>
              <p:cNvPr id="20" name="TextBox 19"/>
              <p:cNvSpPr txBox="1"/>
              <p:nvPr/>
            </p:nvSpPr>
            <p:spPr>
              <a:xfrm>
                <a:off x="867221" y="2762557"/>
                <a:ext cx="1960315"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San Francisco</a:t>
                </a:r>
                <a:endParaRPr lang="en-US" b="1" dirty="0">
                  <a:solidFill>
                    <a:schemeClr val="bg1"/>
                  </a:solidFill>
                </a:endParaRPr>
              </a:p>
            </p:txBody>
          </p:sp>
          <p:sp>
            <p:nvSpPr>
              <p:cNvPr id="21" name="TextBox 20"/>
              <p:cNvSpPr txBox="1"/>
              <p:nvPr/>
            </p:nvSpPr>
            <p:spPr>
              <a:xfrm>
                <a:off x="6893922" y="4802614"/>
                <a:ext cx="1786083" cy="621887"/>
              </a:xfrm>
              <a:prstGeom prst="rect">
                <a:avLst/>
              </a:prstGeom>
              <a:noFill/>
            </p:spPr>
            <p:txBody>
              <a:bodyPr wrap="none" rtlCol="0">
                <a:spAutoFit/>
              </a:bodyPr>
              <a:lstStyle/>
              <a:p>
                <a:r>
                  <a:rPr lang="en-US" b="1" dirty="0" smtClean="0">
                    <a:solidFill>
                      <a:schemeClr val="bg1"/>
                    </a:solidFill>
                  </a:rPr>
                  <a:t>New Orleans</a:t>
                </a:r>
              </a:p>
              <a:p>
                <a:r>
                  <a:rPr lang="en-US" b="1" dirty="0"/>
                  <a:t> </a:t>
                </a:r>
                <a:r>
                  <a:rPr lang="en-US" b="1" dirty="0" smtClean="0"/>
                  <a:t>         </a:t>
                </a:r>
                <a:r>
                  <a:rPr lang="en-US" b="1" dirty="0" smtClean="0">
                    <a:solidFill>
                      <a:schemeClr val="bg1"/>
                    </a:solidFill>
                  </a:rPr>
                  <a:t>*</a:t>
                </a:r>
                <a:endParaRPr lang="en-US" b="1" dirty="0">
                  <a:solidFill>
                    <a:schemeClr val="bg1"/>
                  </a:solidFill>
                </a:endParaRPr>
              </a:p>
            </p:txBody>
          </p:sp>
          <p:sp>
            <p:nvSpPr>
              <p:cNvPr id="22" name="TextBox 21"/>
              <p:cNvSpPr txBox="1"/>
              <p:nvPr/>
            </p:nvSpPr>
            <p:spPr>
              <a:xfrm>
                <a:off x="5134035" y="1569811"/>
                <a:ext cx="1109807" cy="355364"/>
              </a:xfrm>
              <a:prstGeom prst="rect">
                <a:avLst/>
              </a:prstGeom>
              <a:noFill/>
            </p:spPr>
            <p:txBody>
              <a:bodyPr wrap="none" rtlCol="0">
                <a:spAutoFit/>
              </a:bodyPr>
              <a:lstStyle/>
              <a:p>
                <a:r>
                  <a:rPr lang="en-US" b="1" dirty="0" smtClean="0">
                    <a:solidFill>
                      <a:schemeClr val="bg1"/>
                    </a:solidFill>
                  </a:rPr>
                  <a:t>Fargo</a:t>
                </a:r>
                <a:r>
                  <a:rPr lang="en-US" dirty="0" smtClean="0">
                    <a:solidFill>
                      <a:schemeClr val="bg1"/>
                    </a:solidFill>
                  </a:rPr>
                  <a:t> *</a:t>
                </a:r>
                <a:endParaRPr lang="en-US" b="1" dirty="0">
                  <a:solidFill>
                    <a:schemeClr val="bg1"/>
                  </a:solidFill>
                </a:endParaRPr>
              </a:p>
            </p:txBody>
          </p:sp>
        </p:grpSp>
        <p:sp>
          <p:nvSpPr>
            <p:cNvPr id="24" name="TextBox 23"/>
            <p:cNvSpPr txBox="1"/>
            <p:nvPr/>
          </p:nvSpPr>
          <p:spPr>
            <a:xfrm>
              <a:off x="4183158" y="3089291"/>
              <a:ext cx="1320746" cy="646331"/>
            </a:xfrm>
            <a:prstGeom prst="rect">
              <a:avLst/>
            </a:prstGeom>
            <a:noFill/>
          </p:spPr>
          <p:txBody>
            <a:bodyPr wrap="none" rtlCol="0">
              <a:spAutoFit/>
            </a:bodyPr>
            <a:lstStyle/>
            <a:p>
              <a:r>
                <a:rPr lang="en-US" b="1" dirty="0" smtClean="0">
                  <a:solidFill>
                    <a:schemeClr val="bg1"/>
                  </a:solidFill>
                </a:rPr>
                <a:t>Kansas City</a:t>
              </a:r>
            </a:p>
            <a:p>
              <a:pPr algn="r"/>
              <a:r>
                <a:rPr lang="en-US" b="1" dirty="0">
                  <a:solidFill>
                    <a:schemeClr val="bg1"/>
                  </a:solidFill>
                </a:rPr>
                <a:t>*</a:t>
              </a:r>
            </a:p>
          </p:txBody>
        </p:sp>
        <p:sp>
          <p:nvSpPr>
            <p:cNvPr id="26" name="TextBox 25"/>
            <p:cNvSpPr txBox="1"/>
            <p:nvPr/>
          </p:nvSpPr>
          <p:spPr>
            <a:xfrm>
              <a:off x="3914207" y="4815412"/>
              <a:ext cx="1007007" cy="369332"/>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Odessa</a:t>
              </a:r>
              <a:endParaRPr lang="en-US" dirty="0">
                <a:solidFill>
                  <a:schemeClr val="bg1"/>
                </a:solidFill>
              </a:endParaRPr>
            </a:p>
          </p:txBody>
        </p:sp>
        <p:sp>
          <p:nvSpPr>
            <p:cNvPr id="27" name="TextBox 26"/>
            <p:cNvSpPr txBox="1"/>
            <p:nvPr/>
          </p:nvSpPr>
          <p:spPr>
            <a:xfrm>
              <a:off x="6135447" y="3058007"/>
              <a:ext cx="1093569" cy="646331"/>
            </a:xfrm>
            <a:prstGeom prst="rect">
              <a:avLst/>
            </a:prstGeom>
            <a:noFill/>
          </p:spPr>
          <p:txBody>
            <a:bodyPr wrap="none" rtlCol="0">
              <a:spAutoFit/>
            </a:bodyPr>
            <a:lstStyle/>
            <a:p>
              <a:r>
                <a:rPr lang="en-US" b="1" dirty="0" smtClean="0">
                  <a:solidFill>
                    <a:schemeClr val="bg1"/>
                  </a:solidFill>
                </a:rPr>
                <a:t>Louisville</a:t>
              </a:r>
            </a:p>
            <a:p>
              <a:pPr algn="r"/>
              <a:r>
                <a:rPr lang="en-US" b="1" dirty="0">
                  <a:solidFill>
                    <a:schemeClr val="bg1"/>
                  </a:solidFill>
                </a:rPr>
                <a:t>*</a:t>
              </a:r>
            </a:p>
          </p:txBody>
        </p:sp>
      </p:grpSp>
      <p:sp>
        <p:nvSpPr>
          <p:cNvPr id="29" name="TextBox 28"/>
          <p:cNvSpPr txBox="1"/>
          <p:nvPr/>
        </p:nvSpPr>
        <p:spPr>
          <a:xfrm>
            <a:off x="3233019" y="3179165"/>
            <a:ext cx="865301" cy="646331"/>
          </a:xfrm>
          <a:prstGeom prst="rect">
            <a:avLst/>
          </a:prstGeom>
          <a:noFill/>
        </p:spPr>
        <p:txBody>
          <a:bodyPr wrap="none" rtlCol="0">
            <a:spAutoFit/>
          </a:bodyPr>
          <a:lstStyle/>
          <a:p>
            <a:pPr algn="ctr"/>
            <a:r>
              <a:rPr lang="en-US" b="1" dirty="0" smtClean="0">
                <a:solidFill>
                  <a:schemeClr val="bg1"/>
                </a:solidFill>
              </a:rPr>
              <a:t>*</a:t>
            </a:r>
          </a:p>
          <a:p>
            <a:r>
              <a:rPr lang="en-US" b="1" dirty="0" smtClean="0">
                <a:solidFill>
                  <a:schemeClr val="bg1"/>
                </a:solidFill>
              </a:rPr>
              <a:t>Denver</a:t>
            </a:r>
            <a:endParaRPr lang="en-US" b="1" dirty="0">
              <a:solidFill>
                <a:schemeClr val="bg1"/>
              </a:solidFill>
            </a:endParaRPr>
          </a:p>
        </p:txBody>
      </p:sp>
      <p:sp>
        <p:nvSpPr>
          <p:cNvPr id="28" name="TextBox 27"/>
          <p:cNvSpPr txBox="1"/>
          <p:nvPr/>
        </p:nvSpPr>
        <p:spPr>
          <a:xfrm>
            <a:off x="1918394" y="1482838"/>
            <a:ext cx="1013419" cy="369332"/>
          </a:xfrm>
          <a:prstGeom prst="rect">
            <a:avLst/>
          </a:prstGeom>
          <a:noFill/>
        </p:spPr>
        <p:txBody>
          <a:bodyPr wrap="none" rtlCol="0">
            <a:spAutoFit/>
          </a:bodyPr>
          <a:lstStyle/>
          <a:p>
            <a:r>
              <a:rPr lang="en-US" b="1" dirty="0" smtClean="0">
                <a:solidFill>
                  <a:schemeClr val="bg1"/>
                </a:solidFill>
              </a:rPr>
              <a:t>Helena *</a:t>
            </a:r>
            <a:endParaRPr lang="en-US" b="1" dirty="0">
              <a:solidFill>
                <a:schemeClr val="bg1"/>
              </a:solidFill>
            </a:endParaRPr>
          </a:p>
        </p:txBody>
      </p:sp>
      <p:sp>
        <p:nvSpPr>
          <p:cNvPr id="30" name="Rectangle 29"/>
          <p:cNvSpPr/>
          <p:nvPr/>
        </p:nvSpPr>
        <p:spPr>
          <a:xfrm>
            <a:off x="0" y="3369"/>
            <a:ext cx="4288738" cy="523220"/>
          </a:xfrm>
          <a:prstGeom prst="rect">
            <a:avLst/>
          </a:prstGeom>
          <a:solidFill>
            <a:schemeClr val="tx1"/>
          </a:solidFill>
        </p:spPr>
        <p:txBody>
          <a:bodyPr wrap="none" lIns="91440" tIns="45720" rIns="91440" bIns="45720">
            <a:spAutoFit/>
          </a:bodyPr>
          <a:lstStyle/>
          <a:p>
            <a:pPr algn="ctr"/>
            <a:r>
              <a:rPr lang="en-US" sz="2800" b="1" cap="none" spc="0" dirty="0" smtClean="0">
                <a:ln w="10160">
                  <a:solidFill>
                    <a:schemeClr val="accent5"/>
                  </a:solidFill>
                  <a:prstDash val="solid"/>
                </a:ln>
                <a:solidFill>
                  <a:schemeClr val="bg1"/>
                </a:solidFill>
                <a:effectLst>
                  <a:outerShdw blurRad="38100" dist="22860" dir="5400000" algn="tl" rotWithShape="0">
                    <a:srgbClr val="000000">
                      <a:alpha val="30000"/>
                    </a:srgbClr>
                  </a:outerShdw>
                </a:effectLst>
              </a:rPr>
              <a:t>Weather Front and Pressure</a:t>
            </a:r>
            <a:endParaRPr lang="en-US" sz="2800" b="1" cap="none" spc="0" dirty="0">
              <a:ln w="10160">
                <a:solidFill>
                  <a:schemeClr val="accent5"/>
                </a:solidFill>
                <a:prstDash val="solid"/>
              </a:ln>
              <a:solidFill>
                <a:schemeClr val="bg1"/>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698980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US Infrared Satellite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0189029" cy="6877595"/>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p:cNvGrpSpPr/>
          <p:nvPr/>
        </p:nvGrpSpPr>
        <p:grpSpPr>
          <a:xfrm>
            <a:off x="707132" y="1113543"/>
            <a:ext cx="8509511" cy="5069982"/>
            <a:chOff x="707132" y="1113543"/>
            <a:chExt cx="8509511" cy="5069982"/>
          </a:xfrm>
        </p:grpSpPr>
        <p:grpSp>
          <p:nvGrpSpPr>
            <p:cNvPr id="4" name="Group 3"/>
            <p:cNvGrpSpPr/>
            <p:nvPr/>
          </p:nvGrpSpPr>
          <p:grpSpPr>
            <a:xfrm>
              <a:off x="707132" y="1113543"/>
              <a:ext cx="8509511" cy="5069982"/>
              <a:chOff x="867221" y="980400"/>
              <a:chExt cx="10462793" cy="4878240"/>
            </a:xfrm>
          </p:grpSpPr>
          <p:sp>
            <p:nvSpPr>
              <p:cNvPr id="8" name="TextBox 7"/>
              <p:cNvSpPr txBox="1"/>
              <p:nvPr/>
            </p:nvSpPr>
            <p:spPr>
              <a:xfrm>
                <a:off x="10087916" y="5503276"/>
                <a:ext cx="1242098" cy="355364"/>
              </a:xfrm>
              <a:prstGeom prst="rect">
                <a:avLst/>
              </a:prstGeom>
              <a:noFill/>
            </p:spPr>
            <p:txBody>
              <a:bodyPr wrap="none" rtlCol="0">
                <a:spAutoFit/>
              </a:bodyPr>
              <a:lstStyle/>
              <a:p>
                <a:r>
                  <a:rPr lang="en-US" b="1" dirty="0" smtClean="0">
                    <a:solidFill>
                      <a:srgbClr val="00FFFF"/>
                    </a:solidFill>
                  </a:rPr>
                  <a:t>* Miami </a:t>
                </a:r>
                <a:endParaRPr lang="en-US" b="1" dirty="0">
                  <a:solidFill>
                    <a:srgbClr val="00FFFF"/>
                  </a:solidFill>
                </a:endParaRPr>
              </a:p>
            </p:txBody>
          </p:sp>
          <p:sp>
            <p:nvSpPr>
              <p:cNvPr id="9" name="TextBox 8"/>
              <p:cNvSpPr txBox="1"/>
              <p:nvPr/>
            </p:nvSpPr>
            <p:spPr>
              <a:xfrm>
                <a:off x="1429100" y="980400"/>
                <a:ext cx="1133459" cy="355364"/>
              </a:xfrm>
              <a:prstGeom prst="rect">
                <a:avLst/>
              </a:prstGeom>
              <a:noFill/>
            </p:spPr>
            <p:txBody>
              <a:bodyPr wrap="none" rtlCol="0">
                <a:spAutoFit/>
              </a:bodyPr>
              <a:lstStyle/>
              <a:p>
                <a:r>
                  <a:rPr lang="en-US" dirty="0" smtClean="0">
                    <a:solidFill>
                      <a:srgbClr val="00FFFF"/>
                    </a:solidFill>
                  </a:rPr>
                  <a:t>*</a:t>
                </a:r>
                <a:r>
                  <a:rPr lang="en-US" b="1" dirty="0" smtClean="0">
                    <a:solidFill>
                      <a:srgbClr val="00FFFF"/>
                    </a:solidFill>
                  </a:rPr>
                  <a:t>Seattle</a:t>
                </a:r>
                <a:endParaRPr lang="en-US" dirty="0">
                  <a:solidFill>
                    <a:srgbClr val="00FFFF"/>
                  </a:solidFill>
                </a:endParaRPr>
              </a:p>
            </p:txBody>
          </p:sp>
          <p:sp>
            <p:nvSpPr>
              <p:cNvPr id="10" name="TextBox 9"/>
              <p:cNvSpPr txBox="1"/>
              <p:nvPr/>
            </p:nvSpPr>
            <p:spPr>
              <a:xfrm>
                <a:off x="1414263" y="3620388"/>
                <a:ext cx="1776227" cy="355364"/>
              </a:xfrm>
              <a:prstGeom prst="rect">
                <a:avLst/>
              </a:prstGeom>
              <a:noFill/>
            </p:spPr>
            <p:txBody>
              <a:bodyPr wrap="none" rtlCol="0">
                <a:spAutoFit/>
              </a:bodyPr>
              <a:lstStyle/>
              <a:p>
                <a:r>
                  <a:rPr lang="en-US" dirty="0" smtClean="0">
                    <a:solidFill>
                      <a:srgbClr val="00FFFF"/>
                    </a:solidFill>
                  </a:rPr>
                  <a:t>*</a:t>
                </a:r>
                <a:r>
                  <a:rPr lang="en-US" b="1" dirty="0" smtClean="0">
                    <a:solidFill>
                      <a:srgbClr val="00FFFF"/>
                    </a:solidFill>
                  </a:rPr>
                  <a:t>Los Angeles</a:t>
                </a:r>
                <a:endParaRPr lang="en-US" b="1" dirty="0">
                  <a:solidFill>
                    <a:srgbClr val="00FFFF"/>
                  </a:solidFill>
                </a:endParaRPr>
              </a:p>
            </p:txBody>
          </p:sp>
          <p:sp>
            <p:nvSpPr>
              <p:cNvPr id="11" name="TextBox 10"/>
              <p:cNvSpPr txBox="1"/>
              <p:nvPr/>
            </p:nvSpPr>
            <p:spPr>
              <a:xfrm>
                <a:off x="2100581" y="3103881"/>
                <a:ext cx="45719" cy="369332"/>
              </a:xfrm>
              <a:prstGeom prst="rect">
                <a:avLst/>
              </a:prstGeom>
              <a:noFill/>
            </p:spPr>
            <p:txBody>
              <a:bodyPr wrap="square" rtlCol="0">
                <a:spAutoFit/>
              </a:bodyPr>
              <a:lstStyle/>
              <a:p>
                <a:endParaRPr lang="en-US" dirty="0">
                  <a:solidFill>
                    <a:srgbClr val="00FFFF"/>
                  </a:solidFill>
                </a:endParaRPr>
              </a:p>
            </p:txBody>
          </p:sp>
          <p:sp>
            <p:nvSpPr>
              <p:cNvPr id="12" name="TextBox 11"/>
              <p:cNvSpPr txBox="1"/>
              <p:nvPr/>
            </p:nvSpPr>
            <p:spPr>
              <a:xfrm>
                <a:off x="2146300" y="3325632"/>
                <a:ext cx="1540186" cy="355364"/>
              </a:xfrm>
              <a:prstGeom prst="rect">
                <a:avLst/>
              </a:prstGeom>
              <a:noFill/>
            </p:spPr>
            <p:txBody>
              <a:bodyPr wrap="none" rtlCol="0">
                <a:spAutoFit/>
              </a:bodyPr>
              <a:lstStyle/>
              <a:p>
                <a:r>
                  <a:rPr lang="en-US" dirty="0" smtClean="0">
                    <a:solidFill>
                      <a:srgbClr val="00FFFF"/>
                    </a:solidFill>
                  </a:rPr>
                  <a:t>*</a:t>
                </a:r>
                <a:r>
                  <a:rPr lang="en-US" b="1" dirty="0" smtClean="0">
                    <a:solidFill>
                      <a:srgbClr val="00FFFF"/>
                    </a:solidFill>
                  </a:rPr>
                  <a:t>Las Vegas</a:t>
                </a:r>
                <a:endParaRPr lang="en-US" b="1" dirty="0">
                  <a:solidFill>
                    <a:srgbClr val="00FFFF"/>
                  </a:solidFill>
                </a:endParaRPr>
              </a:p>
            </p:txBody>
          </p:sp>
          <p:sp>
            <p:nvSpPr>
              <p:cNvPr id="13" name="TextBox 12"/>
              <p:cNvSpPr txBox="1"/>
              <p:nvPr/>
            </p:nvSpPr>
            <p:spPr>
              <a:xfrm>
                <a:off x="2827536" y="4230515"/>
                <a:ext cx="1309111" cy="355364"/>
              </a:xfrm>
              <a:prstGeom prst="rect">
                <a:avLst/>
              </a:prstGeom>
              <a:noFill/>
            </p:spPr>
            <p:txBody>
              <a:bodyPr wrap="none" rtlCol="0">
                <a:spAutoFit/>
              </a:bodyPr>
              <a:lstStyle/>
              <a:p>
                <a:r>
                  <a:rPr lang="en-US" dirty="0" smtClean="0">
                    <a:solidFill>
                      <a:srgbClr val="00FFFF"/>
                    </a:solidFill>
                  </a:rPr>
                  <a:t>*</a:t>
                </a:r>
                <a:r>
                  <a:rPr lang="en-US" b="1" dirty="0" smtClean="0">
                    <a:solidFill>
                      <a:srgbClr val="00FFFF"/>
                    </a:solidFill>
                  </a:rPr>
                  <a:t>Phoenix</a:t>
                </a:r>
                <a:endParaRPr lang="en-US" b="1" dirty="0">
                  <a:solidFill>
                    <a:srgbClr val="00FFFF"/>
                  </a:solidFill>
                </a:endParaRPr>
              </a:p>
            </p:txBody>
          </p:sp>
          <p:sp>
            <p:nvSpPr>
              <p:cNvPr id="14" name="TextBox 13"/>
              <p:cNvSpPr txBox="1"/>
              <p:nvPr/>
            </p:nvSpPr>
            <p:spPr>
              <a:xfrm>
                <a:off x="5377181" y="4932681"/>
                <a:ext cx="45719" cy="369332"/>
              </a:xfrm>
              <a:prstGeom prst="rect">
                <a:avLst/>
              </a:prstGeom>
              <a:noFill/>
            </p:spPr>
            <p:txBody>
              <a:bodyPr wrap="square" rtlCol="0">
                <a:spAutoFit/>
              </a:bodyPr>
              <a:lstStyle/>
              <a:p>
                <a:r>
                  <a:rPr lang="en-US" dirty="0" smtClean="0">
                    <a:solidFill>
                      <a:srgbClr val="00FFFF"/>
                    </a:solidFill>
                  </a:rPr>
                  <a:t> </a:t>
                </a:r>
                <a:endParaRPr lang="en-US" dirty="0">
                  <a:solidFill>
                    <a:srgbClr val="00FFFF"/>
                  </a:solidFill>
                </a:endParaRPr>
              </a:p>
            </p:txBody>
          </p:sp>
          <p:sp>
            <p:nvSpPr>
              <p:cNvPr id="15" name="TextBox 14"/>
              <p:cNvSpPr txBox="1"/>
              <p:nvPr/>
            </p:nvSpPr>
            <p:spPr>
              <a:xfrm>
                <a:off x="6024729" y="4370215"/>
                <a:ext cx="1096248" cy="355364"/>
              </a:xfrm>
              <a:prstGeom prst="rect">
                <a:avLst/>
              </a:prstGeom>
              <a:noFill/>
            </p:spPr>
            <p:txBody>
              <a:bodyPr wrap="none" rtlCol="0">
                <a:spAutoFit/>
              </a:bodyPr>
              <a:lstStyle/>
              <a:p>
                <a:r>
                  <a:rPr lang="en-US" dirty="0" smtClean="0">
                    <a:solidFill>
                      <a:srgbClr val="00FFFF"/>
                    </a:solidFill>
                  </a:rPr>
                  <a:t>*</a:t>
                </a:r>
                <a:r>
                  <a:rPr lang="en-US" b="1" dirty="0" smtClean="0">
                    <a:solidFill>
                      <a:srgbClr val="00FFFF"/>
                    </a:solidFill>
                  </a:rPr>
                  <a:t>Dallas</a:t>
                </a:r>
                <a:endParaRPr lang="en-US" b="1" dirty="0">
                  <a:solidFill>
                    <a:srgbClr val="00FFFF"/>
                  </a:solidFill>
                </a:endParaRPr>
              </a:p>
            </p:txBody>
          </p:sp>
          <p:sp>
            <p:nvSpPr>
              <p:cNvPr id="16" name="TextBox 15"/>
              <p:cNvSpPr txBox="1"/>
              <p:nvPr/>
            </p:nvSpPr>
            <p:spPr>
              <a:xfrm>
                <a:off x="5059861" y="3598151"/>
                <a:ext cx="1470729" cy="621887"/>
              </a:xfrm>
              <a:prstGeom prst="rect">
                <a:avLst/>
              </a:prstGeom>
              <a:noFill/>
            </p:spPr>
            <p:txBody>
              <a:bodyPr wrap="none" rtlCol="0">
                <a:spAutoFit/>
              </a:bodyPr>
              <a:lstStyle/>
              <a:p>
                <a:r>
                  <a:rPr lang="en-US" b="1" dirty="0" smtClean="0">
                    <a:solidFill>
                      <a:srgbClr val="00FFFF"/>
                    </a:solidFill>
                  </a:rPr>
                  <a:t>Oklahoma</a:t>
                </a:r>
              </a:p>
              <a:p>
                <a:pPr algn="ctr"/>
                <a:r>
                  <a:rPr lang="en-US" b="1" dirty="0" smtClean="0">
                    <a:solidFill>
                      <a:srgbClr val="00FFFF"/>
                    </a:solidFill>
                  </a:rPr>
                  <a:t> City *</a:t>
                </a:r>
                <a:endParaRPr lang="en-US" b="1" dirty="0">
                  <a:solidFill>
                    <a:srgbClr val="00FFFF"/>
                  </a:solidFill>
                </a:endParaRPr>
              </a:p>
            </p:txBody>
          </p:sp>
          <p:sp>
            <p:nvSpPr>
              <p:cNvPr id="17" name="TextBox 16"/>
              <p:cNvSpPr txBox="1"/>
              <p:nvPr/>
            </p:nvSpPr>
            <p:spPr>
              <a:xfrm>
                <a:off x="8054150" y="2528188"/>
                <a:ext cx="1525364" cy="355364"/>
              </a:xfrm>
              <a:prstGeom prst="rect">
                <a:avLst/>
              </a:prstGeom>
              <a:noFill/>
            </p:spPr>
            <p:txBody>
              <a:bodyPr wrap="none" rtlCol="0">
                <a:spAutoFit/>
              </a:bodyPr>
              <a:lstStyle/>
              <a:p>
                <a:r>
                  <a:rPr lang="en-US" dirty="0" smtClean="0">
                    <a:solidFill>
                      <a:srgbClr val="00FFFF"/>
                    </a:solidFill>
                  </a:rPr>
                  <a:t>*</a:t>
                </a:r>
                <a:r>
                  <a:rPr lang="en-US" b="1" dirty="0">
                    <a:solidFill>
                      <a:srgbClr val="00FFFF"/>
                    </a:solidFill>
                  </a:rPr>
                  <a:t>Cleveland</a:t>
                </a:r>
              </a:p>
            </p:txBody>
          </p:sp>
          <p:sp>
            <p:nvSpPr>
              <p:cNvPr id="18" name="TextBox 17"/>
              <p:cNvSpPr txBox="1"/>
              <p:nvPr/>
            </p:nvSpPr>
            <p:spPr>
              <a:xfrm>
                <a:off x="9670481" y="3680997"/>
                <a:ext cx="1415305" cy="355364"/>
              </a:xfrm>
              <a:prstGeom prst="rect">
                <a:avLst/>
              </a:prstGeom>
              <a:noFill/>
            </p:spPr>
            <p:txBody>
              <a:bodyPr wrap="none" rtlCol="0">
                <a:spAutoFit/>
              </a:bodyPr>
              <a:lstStyle/>
              <a:p>
                <a:r>
                  <a:rPr lang="en-US" dirty="0" smtClean="0">
                    <a:solidFill>
                      <a:srgbClr val="00FFFF"/>
                    </a:solidFill>
                  </a:rPr>
                  <a:t>*</a:t>
                </a:r>
                <a:r>
                  <a:rPr lang="en-US" b="1" dirty="0" smtClean="0">
                    <a:solidFill>
                      <a:srgbClr val="00FFFF"/>
                    </a:solidFill>
                  </a:rPr>
                  <a:t>Charlotte</a:t>
                </a:r>
                <a:endParaRPr lang="en-US" b="1" dirty="0">
                  <a:solidFill>
                    <a:srgbClr val="00FFFF"/>
                  </a:solidFill>
                </a:endParaRPr>
              </a:p>
            </p:txBody>
          </p:sp>
          <p:sp>
            <p:nvSpPr>
              <p:cNvPr id="19" name="TextBox 18"/>
              <p:cNvSpPr txBox="1"/>
              <p:nvPr/>
            </p:nvSpPr>
            <p:spPr>
              <a:xfrm>
                <a:off x="10142417" y="1925175"/>
                <a:ext cx="1143551" cy="355364"/>
              </a:xfrm>
              <a:prstGeom prst="rect">
                <a:avLst/>
              </a:prstGeom>
              <a:noFill/>
            </p:spPr>
            <p:txBody>
              <a:bodyPr wrap="none" rtlCol="0">
                <a:spAutoFit/>
              </a:bodyPr>
              <a:lstStyle/>
              <a:p>
                <a:r>
                  <a:rPr lang="en-US" b="1" dirty="0" smtClean="0">
                    <a:solidFill>
                      <a:srgbClr val="00FFFF"/>
                    </a:solidFill>
                  </a:rPr>
                  <a:t>Boston</a:t>
                </a:r>
                <a:r>
                  <a:rPr lang="en-US" dirty="0" smtClean="0">
                    <a:solidFill>
                      <a:srgbClr val="00FFFF"/>
                    </a:solidFill>
                  </a:rPr>
                  <a:t>*</a:t>
                </a:r>
                <a:endParaRPr lang="en-US" b="1" dirty="0">
                  <a:solidFill>
                    <a:srgbClr val="00FFFF"/>
                  </a:solidFill>
                </a:endParaRPr>
              </a:p>
            </p:txBody>
          </p:sp>
          <p:sp>
            <p:nvSpPr>
              <p:cNvPr id="20" name="TextBox 19"/>
              <p:cNvSpPr txBox="1"/>
              <p:nvPr/>
            </p:nvSpPr>
            <p:spPr>
              <a:xfrm>
                <a:off x="8318500" y="3412107"/>
                <a:ext cx="1470729" cy="355364"/>
              </a:xfrm>
              <a:prstGeom prst="rect">
                <a:avLst/>
              </a:prstGeom>
              <a:noFill/>
            </p:spPr>
            <p:txBody>
              <a:bodyPr wrap="none" rtlCol="0">
                <a:spAutoFit/>
              </a:bodyPr>
              <a:lstStyle/>
              <a:p>
                <a:r>
                  <a:rPr lang="en-US" dirty="0" smtClean="0">
                    <a:solidFill>
                      <a:srgbClr val="00FFFF"/>
                    </a:solidFill>
                  </a:rPr>
                  <a:t>*</a:t>
                </a:r>
                <a:r>
                  <a:rPr lang="en-US" b="1" dirty="0" smtClean="0">
                    <a:solidFill>
                      <a:srgbClr val="00FFFF"/>
                    </a:solidFill>
                  </a:rPr>
                  <a:t>Nashville</a:t>
                </a:r>
                <a:endParaRPr lang="en-US" b="1" dirty="0">
                  <a:solidFill>
                    <a:srgbClr val="00FFFF"/>
                  </a:solidFill>
                </a:endParaRPr>
              </a:p>
            </p:txBody>
          </p:sp>
          <p:sp>
            <p:nvSpPr>
              <p:cNvPr id="21" name="TextBox 20"/>
              <p:cNvSpPr txBox="1"/>
              <p:nvPr/>
            </p:nvSpPr>
            <p:spPr>
              <a:xfrm>
                <a:off x="2979538" y="2452030"/>
                <a:ext cx="1935875" cy="355364"/>
              </a:xfrm>
              <a:prstGeom prst="rect">
                <a:avLst/>
              </a:prstGeom>
              <a:noFill/>
            </p:spPr>
            <p:txBody>
              <a:bodyPr wrap="none" rtlCol="0">
                <a:spAutoFit/>
              </a:bodyPr>
              <a:lstStyle/>
              <a:p>
                <a:r>
                  <a:rPr lang="en-US" dirty="0" smtClean="0">
                    <a:solidFill>
                      <a:srgbClr val="00FFFF"/>
                    </a:solidFill>
                  </a:rPr>
                  <a:t>*</a:t>
                </a:r>
                <a:r>
                  <a:rPr lang="en-US" b="1" dirty="0" smtClean="0">
                    <a:solidFill>
                      <a:srgbClr val="00FFFF"/>
                    </a:solidFill>
                  </a:rPr>
                  <a:t>Salt Lake City</a:t>
                </a:r>
                <a:endParaRPr lang="en-US" b="1" dirty="0">
                  <a:solidFill>
                    <a:srgbClr val="00FFFF"/>
                  </a:solidFill>
                </a:endParaRPr>
              </a:p>
            </p:txBody>
          </p:sp>
          <p:sp>
            <p:nvSpPr>
              <p:cNvPr id="22" name="TextBox 21"/>
              <p:cNvSpPr txBox="1"/>
              <p:nvPr/>
            </p:nvSpPr>
            <p:spPr>
              <a:xfrm>
                <a:off x="867221" y="2762557"/>
                <a:ext cx="1960315" cy="355364"/>
              </a:xfrm>
              <a:prstGeom prst="rect">
                <a:avLst/>
              </a:prstGeom>
              <a:noFill/>
            </p:spPr>
            <p:txBody>
              <a:bodyPr wrap="none" rtlCol="0">
                <a:spAutoFit/>
              </a:bodyPr>
              <a:lstStyle/>
              <a:p>
                <a:r>
                  <a:rPr lang="en-US" dirty="0" smtClean="0">
                    <a:solidFill>
                      <a:srgbClr val="00FFFF"/>
                    </a:solidFill>
                  </a:rPr>
                  <a:t>*</a:t>
                </a:r>
                <a:r>
                  <a:rPr lang="en-US" b="1" dirty="0" smtClean="0">
                    <a:solidFill>
                      <a:srgbClr val="00FFFF"/>
                    </a:solidFill>
                  </a:rPr>
                  <a:t>San Francisco</a:t>
                </a:r>
                <a:endParaRPr lang="en-US" b="1" dirty="0">
                  <a:solidFill>
                    <a:srgbClr val="00FFFF"/>
                  </a:solidFill>
                </a:endParaRPr>
              </a:p>
            </p:txBody>
          </p:sp>
          <p:sp>
            <p:nvSpPr>
              <p:cNvPr id="23" name="TextBox 22"/>
              <p:cNvSpPr txBox="1"/>
              <p:nvPr/>
            </p:nvSpPr>
            <p:spPr>
              <a:xfrm>
                <a:off x="6893922" y="4802614"/>
                <a:ext cx="1786083" cy="621887"/>
              </a:xfrm>
              <a:prstGeom prst="rect">
                <a:avLst/>
              </a:prstGeom>
              <a:noFill/>
            </p:spPr>
            <p:txBody>
              <a:bodyPr wrap="none" rtlCol="0">
                <a:spAutoFit/>
              </a:bodyPr>
              <a:lstStyle/>
              <a:p>
                <a:r>
                  <a:rPr lang="en-US" b="1" dirty="0" smtClean="0">
                    <a:solidFill>
                      <a:srgbClr val="00FFFF"/>
                    </a:solidFill>
                  </a:rPr>
                  <a:t>New Orleans</a:t>
                </a:r>
              </a:p>
              <a:p>
                <a:r>
                  <a:rPr lang="en-US" b="1" dirty="0">
                    <a:solidFill>
                      <a:srgbClr val="00FFFF"/>
                    </a:solidFill>
                  </a:rPr>
                  <a:t> </a:t>
                </a:r>
                <a:r>
                  <a:rPr lang="en-US" b="1" dirty="0" smtClean="0">
                    <a:solidFill>
                      <a:srgbClr val="00FFFF"/>
                    </a:solidFill>
                  </a:rPr>
                  <a:t>         *</a:t>
                </a:r>
                <a:endParaRPr lang="en-US" b="1" dirty="0">
                  <a:solidFill>
                    <a:srgbClr val="00FFFF"/>
                  </a:solidFill>
                </a:endParaRPr>
              </a:p>
            </p:txBody>
          </p:sp>
          <p:sp>
            <p:nvSpPr>
              <p:cNvPr id="24" name="TextBox 23"/>
              <p:cNvSpPr txBox="1"/>
              <p:nvPr/>
            </p:nvSpPr>
            <p:spPr>
              <a:xfrm>
                <a:off x="5134035" y="1569811"/>
                <a:ext cx="1109807" cy="355364"/>
              </a:xfrm>
              <a:prstGeom prst="rect">
                <a:avLst/>
              </a:prstGeom>
              <a:noFill/>
            </p:spPr>
            <p:txBody>
              <a:bodyPr wrap="none" rtlCol="0">
                <a:spAutoFit/>
              </a:bodyPr>
              <a:lstStyle/>
              <a:p>
                <a:r>
                  <a:rPr lang="en-US" b="1" dirty="0" smtClean="0">
                    <a:solidFill>
                      <a:srgbClr val="00FFFF"/>
                    </a:solidFill>
                  </a:rPr>
                  <a:t>Fargo</a:t>
                </a:r>
                <a:r>
                  <a:rPr lang="en-US" dirty="0" smtClean="0">
                    <a:solidFill>
                      <a:srgbClr val="00FFFF"/>
                    </a:solidFill>
                  </a:rPr>
                  <a:t> *</a:t>
                </a:r>
                <a:endParaRPr lang="en-US" b="1" dirty="0">
                  <a:solidFill>
                    <a:srgbClr val="00FFFF"/>
                  </a:solidFill>
                </a:endParaRPr>
              </a:p>
            </p:txBody>
          </p:sp>
        </p:grpSp>
        <p:sp>
          <p:nvSpPr>
            <p:cNvPr id="5" name="TextBox 4"/>
            <p:cNvSpPr txBox="1"/>
            <p:nvPr/>
          </p:nvSpPr>
          <p:spPr>
            <a:xfrm>
              <a:off x="4183158" y="3089291"/>
              <a:ext cx="1320746" cy="646331"/>
            </a:xfrm>
            <a:prstGeom prst="rect">
              <a:avLst/>
            </a:prstGeom>
            <a:noFill/>
          </p:spPr>
          <p:txBody>
            <a:bodyPr wrap="none" rtlCol="0">
              <a:spAutoFit/>
            </a:bodyPr>
            <a:lstStyle/>
            <a:p>
              <a:r>
                <a:rPr lang="en-US" b="1" dirty="0" smtClean="0">
                  <a:solidFill>
                    <a:srgbClr val="00FFFF"/>
                  </a:solidFill>
                </a:rPr>
                <a:t>Kansas City</a:t>
              </a:r>
            </a:p>
            <a:p>
              <a:pPr algn="r"/>
              <a:r>
                <a:rPr lang="en-US" b="1" dirty="0">
                  <a:solidFill>
                    <a:srgbClr val="00FFFF"/>
                  </a:solidFill>
                </a:rPr>
                <a:t>*</a:t>
              </a:r>
            </a:p>
          </p:txBody>
        </p:sp>
        <p:sp>
          <p:nvSpPr>
            <p:cNvPr id="6" name="TextBox 5"/>
            <p:cNvSpPr txBox="1"/>
            <p:nvPr/>
          </p:nvSpPr>
          <p:spPr>
            <a:xfrm>
              <a:off x="3914207" y="4815412"/>
              <a:ext cx="1007007" cy="369332"/>
            </a:xfrm>
            <a:prstGeom prst="rect">
              <a:avLst/>
            </a:prstGeom>
            <a:noFill/>
          </p:spPr>
          <p:txBody>
            <a:bodyPr wrap="none" rtlCol="0">
              <a:spAutoFit/>
            </a:bodyPr>
            <a:lstStyle/>
            <a:p>
              <a:r>
                <a:rPr lang="en-US" dirty="0" smtClean="0">
                  <a:solidFill>
                    <a:srgbClr val="00FFFF"/>
                  </a:solidFill>
                </a:rPr>
                <a:t>*</a:t>
              </a:r>
              <a:r>
                <a:rPr lang="en-US" b="1" dirty="0" smtClean="0">
                  <a:solidFill>
                    <a:srgbClr val="00FFFF"/>
                  </a:solidFill>
                </a:rPr>
                <a:t>Odessa</a:t>
              </a:r>
              <a:endParaRPr lang="en-US" dirty="0">
                <a:solidFill>
                  <a:srgbClr val="00FFFF"/>
                </a:solidFill>
              </a:endParaRPr>
            </a:p>
          </p:txBody>
        </p:sp>
        <p:sp>
          <p:nvSpPr>
            <p:cNvPr id="7" name="TextBox 6"/>
            <p:cNvSpPr txBox="1"/>
            <p:nvPr/>
          </p:nvSpPr>
          <p:spPr>
            <a:xfrm>
              <a:off x="6135447" y="3058007"/>
              <a:ext cx="1093569" cy="646331"/>
            </a:xfrm>
            <a:prstGeom prst="rect">
              <a:avLst/>
            </a:prstGeom>
            <a:noFill/>
          </p:spPr>
          <p:txBody>
            <a:bodyPr wrap="none" rtlCol="0">
              <a:spAutoFit/>
            </a:bodyPr>
            <a:lstStyle/>
            <a:p>
              <a:r>
                <a:rPr lang="en-US" b="1" dirty="0" smtClean="0">
                  <a:solidFill>
                    <a:srgbClr val="00FFFF"/>
                  </a:solidFill>
                </a:rPr>
                <a:t>Louisville</a:t>
              </a:r>
            </a:p>
            <a:p>
              <a:pPr algn="r"/>
              <a:r>
                <a:rPr lang="en-US" b="1" dirty="0">
                  <a:solidFill>
                    <a:srgbClr val="00FFFF"/>
                  </a:solidFill>
                </a:rPr>
                <a:t>*</a:t>
              </a:r>
            </a:p>
          </p:txBody>
        </p:sp>
      </p:grpSp>
      <p:sp>
        <p:nvSpPr>
          <p:cNvPr id="25" name="TextBox 24"/>
          <p:cNvSpPr txBox="1"/>
          <p:nvPr/>
        </p:nvSpPr>
        <p:spPr>
          <a:xfrm>
            <a:off x="3233019" y="3179165"/>
            <a:ext cx="865301" cy="646331"/>
          </a:xfrm>
          <a:prstGeom prst="rect">
            <a:avLst/>
          </a:prstGeom>
          <a:noFill/>
        </p:spPr>
        <p:txBody>
          <a:bodyPr wrap="none" rtlCol="0">
            <a:spAutoFit/>
          </a:bodyPr>
          <a:lstStyle/>
          <a:p>
            <a:pPr algn="ctr"/>
            <a:r>
              <a:rPr lang="en-US" b="1" dirty="0" smtClean="0">
                <a:solidFill>
                  <a:srgbClr val="00FFFF"/>
                </a:solidFill>
              </a:rPr>
              <a:t>*</a:t>
            </a:r>
          </a:p>
          <a:p>
            <a:r>
              <a:rPr lang="en-US" b="1" dirty="0" smtClean="0">
                <a:solidFill>
                  <a:srgbClr val="00FFFF"/>
                </a:solidFill>
              </a:rPr>
              <a:t>Denver</a:t>
            </a:r>
            <a:endParaRPr lang="en-US" b="1" dirty="0">
              <a:solidFill>
                <a:srgbClr val="00FFFF"/>
              </a:solidFill>
            </a:endParaRPr>
          </a:p>
        </p:txBody>
      </p:sp>
      <p:sp>
        <p:nvSpPr>
          <p:cNvPr id="2" name="Rectangle 1"/>
          <p:cNvSpPr/>
          <p:nvPr/>
        </p:nvSpPr>
        <p:spPr>
          <a:xfrm>
            <a:off x="4082546" y="-84257"/>
            <a:ext cx="2540503" cy="646331"/>
          </a:xfrm>
          <a:prstGeom prst="rect">
            <a:avLst/>
          </a:prstGeom>
          <a:noFill/>
        </p:spPr>
        <p:txBody>
          <a:bodyPr wrap="none" lIns="91440" tIns="45720" rIns="91440" bIns="45720">
            <a:spAutoFit/>
          </a:bodyPr>
          <a:lstStyle/>
          <a:p>
            <a:pPr algn="ctr"/>
            <a:r>
              <a:rPr lang="en-US" sz="3600" b="1" cap="none" spc="0" dirty="0" smtClean="0">
                <a:ln w="10160">
                  <a:solidFill>
                    <a:schemeClr val="accent5"/>
                  </a:solidFill>
                  <a:prstDash val="solid"/>
                </a:ln>
                <a:solidFill>
                  <a:schemeClr val="bg1"/>
                </a:solidFill>
                <a:effectLst>
                  <a:outerShdw blurRad="38100" dist="22860" dir="5400000" algn="tl" rotWithShape="0">
                    <a:srgbClr val="000000">
                      <a:alpha val="30000"/>
                    </a:srgbClr>
                  </a:outerShdw>
                </a:effectLst>
              </a:rPr>
              <a:t>Cloud Cover</a:t>
            </a:r>
            <a:endParaRPr lang="en-US" sz="3600" b="1" cap="none" spc="0" dirty="0">
              <a:ln w="10160">
                <a:solidFill>
                  <a:schemeClr val="accent5"/>
                </a:solidFill>
                <a:prstDash val="solid"/>
              </a:ln>
              <a:solidFill>
                <a:schemeClr val="bg1"/>
              </a:solidFill>
              <a:effectLst>
                <a:outerShdw blurRad="38100" dist="22860" dir="5400000" algn="tl" rotWithShape="0">
                  <a:srgbClr val="000000">
                    <a:alpha val="30000"/>
                  </a:srgbClr>
                </a:outerShdw>
              </a:effectLst>
            </a:endParaRPr>
          </a:p>
        </p:txBody>
      </p:sp>
      <p:sp>
        <p:nvSpPr>
          <p:cNvPr id="27" name="TextBox 26"/>
          <p:cNvSpPr txBox="1"/>
          <p:nvPr/>
        </p:nvSpPr>
        <p:spPr>
          <a:xfrm>
            <a:off x="1918394" y="1482838"/>
            <a:ext cx="1013419" cy="369332"/>
          </a:xfrm>
          <a:prstGeom prst="rect">
            <a:avLst/>
          </a:prstGeom>
          <a:noFill/>
        </p:spPr>
        <p:txBody>
          <a:bodyPr wrap="none" rtlCol="0">
            <a:spAutoFit/>
          </a:bodyPr>
          <a:lstStyle/>
          <a:p>
            <a:r>
              <a:rPr lang="en-US" b="1" dirty="0" smtClean="0">
                <a:solidFill>
                  <a:srgbClr val="00FFFF"/>
                </a:solidFill>
              </a:rPr>
              <a:t>Helena *</a:t>
            </a:r>
            <a:endParaRPr lang="en-US" b="1" dirty="0">
              <a:solidFill>
                <a:srgbClr val="00FFFF"/>
              </a:solidFill>
            </a:endParaRPr>
          </a:p>
        </p:txBody>
      </p:sp>
    </p:spTree>
    <p:extLst>
      <p:ext uri="{BB962C8B-B14F-4D97-AF65-F5344CB8AC3E}">
        <p14:creationId xmlns:p14="http://schemas.microsoft.com/office/powerpoint/2010/main" val="2396602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US Current Temperatures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0177153" cy="6869578"/>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p:cNvGrpSpPr/>
          <p:nvPr/>
        </p:nvGrpSpPr>
        <p:grpSpPr>
          <a:xfrm>
            <a:off x="707132" y="1113543"/>
            <a:ext cx="8509511" cy="5069982"/>
            <a:chOff x="707132" y="1113543"/>
            <a:chExt cx="8509511" cy="5069982"/>
          </a:xfrm>
        </p:grpSpPr>
        <p:grpSp>
          <p:nvGrpSpPr>
            <p:cNvPr id="4" name="Group 3"/>
            <p:cNvGrpSpPr/>
            <p:nvPr/>
          </p:nvGrpSpPr>
          <p:grpSpPr>
            <a:xfrm>
              <a:off x="707132" y="1113543"/>
              <a:ext cx="8509511" cy="5069982"/>
              <a:chOff x="867221" y="980400"/>
              <a:chExt cx="10462793" cy="4878240"/>
            </a:xfrm>
          </p:grpSpPr>
          <p:sp>
            <p:nvSpPr>
              <p:cNvPr id="8" name="TextBox 7"/>
              <p:cNvSpPr txBox="1"/>
              <p:nvPr/>
            </p:nvSpPr>
            <p:spPr>
              <a:xfrm>
                <a:off x="10087916" y="5503276"/>
                <a:ext cx="1242098" cy="355364"/>
              </a:xfrm>
              <a:prstGeom prst="rect">
                <a:avLst/>
              </a:prstGeom>
              <a:noFill/>
            </p:spPr>
            <p:txBody>
              <a:bodyPr wrap="none" rtlCol="0">
                <a:spAutoFit/>
              </a:bodyPr>
              <a:lstStyle/>
              <a:p>
                <a:r>
                  <a:rPr lang="en-US" b="1" dirty="0" smtClean="0">
                    <a:solidFill>
                      <a:srgbClr val="00FFFF"/>
                    </a:solidFill>
                  </a:rPr>
                  <a:t>* Miami </a:t>
                </a:r>
                <a:endParaRPr lang="en-US" b="1" dirty="0">
                  <a:solidFill>
                    <a:srgbClr val="00FFFF"/>
                  </a:solidFill>
                </a:endParaRPr>
              </a:p>
            </p:txBody>
          </p:sp>
          <p:sp>
            <p:nvSpPr>
              <p:cNvPr id="9" name="TextBox 8"/>
              <p:cNvSpPr txBox="1"/>
              <p:nvPr/>
            </p:nvSpPr>
            <p:spPr>
              <a:xfrm>
                <a:off x="1429100" y="980400"/>
                <a:ext cx="1133459" cy="355364"/>
              </a:xfrm>
              <a:prstGeom prst="rect">
                <a:avLst/>
              </a:prstGeom>
              <a:noFill/>
            </p:spPr>
            <p:txBody>
              <a:bodyPr wrap="none" rtlCol="0">
                <a:spAutoFit/>
              </a:bodyPr>
              <a:lstStyle/>
              <a:p>
                <a:r>
                  <a:rPr lang="en-US" dirty="0" smtClean="0">
                    <a:solidFill>
                      <a:srgbClr val="00FFFF"/>
                    </a:solidFill>
                  </a:rPr>
                  <a:t>*</a:t>
                </a:r>
                <a:r>
                  <a:rPr lang="en-US" b="1" dirty="0" smtClean="0">
                    <a:solidFill>
                      <a:srgbClr val="00FFFF"/>
                    </a:solidFill>
                  </a:rPr>
                  <a:t>Seattle</a:t>
                </a:r>
                <a:endParaRPr lang="en-US" dirty="0">
                  <a:solidFill>
                    <a:srgbClr val="00FFFF"/>
                  </a:solidFill>
                </a:endParaRPr>
              </a:p>
            </p:txBody>
          </p:sp>
          <p:sp>
            <p:nvSpPr>
              <p:cNvPr id="10" name="TextBox 9"/>
              <p:cNvSpPr txBox="1"/>
              <p:nvPr/>
            </p:nvSpPr>
            <p:spPr>
              <a:xfrm>
                <a:off x="1414263" y="3620388"/>
                <a:ext cx="1776227" cy="355364"/>
              </a:xfrm>
              <a:prstGeom prst="rect">
                <a:avLst/>
              </a:prstGeom>
              <a:noFill/>
            </p:spPr>
            <p:txBody>
              <a:bodyPr wrap="none" rtlCol="0">
                <a:spAutoFit/>
              </a:bodyPr>
              <a:lstStyle/>
              <a:p>
                <a:r>
                  <a:rPr lang="en-US" dirty="0" smtClean="0">
                    <a:solidFill>
                      <a:srgbClr val="00FFFF"/>
                    </a:solidFill>
                  </a:rPr>
                  <a:t>*</a:t>
                </a:r>
                <a:r>
                  <a:rPr lang="en-US" b="1" dirty="0" smtClean="0">
                    <a:solidFill>
                      <a:srgbClr val="00FFFF"/>
                    </a:solidFill>
                  </a:rPr>
                  <a:t>Los Angeles</a:t>
                </a:r>
                <a:endParaRPr lang="en-US" b="1" dirty="0">
                  <a:solidFill>
                    <a:srgbClr val="00FFFF"/>
                  </a:solidFill>
                </a:endParaRPr>
              </a:p>
            </p:txBody>
          </p:sp>
          <p:sp>
            <p:nvSpPr>
              <p:cNvPr id="11" name="TextBox 10"/>
              <p:cNvSpPr txBox="1"/>
              <p:nvPr/>
            </p:nvSpPr>
            <p:spPr>
              <a:xfrm>
                <a:off x="2100581" y="3103881"/>
                <a:ext cx="45719" cy="369332"/>
              </a:xfrm>
              <a:prstGeom prst="rect">
                <a:avLst/>
              </a:prstGeom>
              <a:noFill/>
            </p:spPr>
            <p:txBody>
              <a:bodyPr wrap="square" rtlCol="0">
                <a:spAutoFit/>
              </a:bodyPr>
              <a:lstStyle/>
              <a:p>
                <a:endParaRPr lang="en-US" dirty="0">
                  <a:solidFill>
                    <a:srgbClr val="00FFFF"/>
                  </a:solidFill>
                </a:endParaRPr>
              </a:p>
            </p:txBody>
          </p:sp>
          <p:sp>
            <p:nvSpPr>
              <p:cNvPr id="12" name="TextBox 11"/>
              <p:cNvSpPr txBox="1"/>
              <p:nvPr/>
            </p:nvSpPr>
            <p:spPr>
              <a:xfrm>
                <a:off x="2146300" y="3325632"/>
                <a:ext cx="1540186" cy="355364"/>
              </a:xfrm>
              <a:prstGeom prst="rect">
                <a:avLst/>
              </a:prstGeom>
              <a:noFill/>
            </p:spPr>
            <p:txBody>
              <a:bodyPr wrap="none" rtlCol="0">
                <a:spAutoFit/>
              </a:bodyPr>
              <a:lstStyle/>
              <a:p>
                <a:r>
                  <a:rPr lang="en-US" dirty="0" smtClean="0">
                    <a:solidFill>
                      <a:srgbClr val="00FFFF"/>
                    </a:solidFill>
                  </a:rPr>
                  <a:t>*</a:t>
                </a:r>
                <a:r>
                  <a:rPr lang="en-US" b="1" dirty="0" smtClean="0">
                    <a:solidFill>
                      <a:srgbClr val="00FFFF"/>
                    </a:solidFill>
                  </a:rPr>
                  <a:t>Las Vegas</a:t>
                </a:r>
                <a:endParaRPr lang="en-US" b="1" dirty="0">
                  <a:solidFill>
                    <a:srgbClr val="00FFFF"/>
                  </a:solidFill>
                </a:endParaRPr>
              </a:p>
            </p:txBody>
          </p:sp>
          <p:sp>
            <p:nvSpPr>
              <p:cNvPr id="13" name="TextBox 12"/>
              <p:cNvSpPr txBox="1"/>
              <p:nvPr/>
            </p:nvSpPr>
            <p:spPr>
              <a:xfrm>
                <a:off x="2827536" y="4230515"/>
                <a:ext cx="1309111" cy="355364"/>
              </a:xfrm>
              <a:prstGeom prst="rect">
                <a:avLst/>
              </a:prstGeom>
              <a:noFill/>
            </p:spPr>
            <p:txBody>
              <a:bodyPr wrap="none" rtlCol="0">
                <a:spAutoFit/>
              </a:bodyPr>
              <a:lstStyle/>
              <a:p>
                <a:r>
                  <a:rPr lang="en-US" dirty="0" smtClean="0">
                    <a:solidFill>
                      <a:srgbClr val="00FFFF"/>
                    </a:solidFill>
                  </a:rPr>
                  <a:t>*</a:t>
                </a:r>
                <a:r>
                  <a:rPr lang="en-US" b="1" dirty="0" smtClean="0">
                    <a:solidFill>
                      <a:srgbClr val="00FFFF"/>
                    </a:solidFill>
                  </a:rPr>
                  <a:t>Phoenix</a:t>
                </a:r>
                <a:endParaRPr lang="en-US" b="1" dirty="0">
                  <a:solidFill>
                    <a:srgbClr val="00FFFF"/>
                  </a:solidFill>
                </a:endParaRPr>
              </a:p>
            </p:txBody>
          </p:sp>
          <p:sp>
            <p:nvSpPr>
              <p:cNvPr id="14" name="TextBox 13"/>
              <p:cNvSpPr txBox="1"/>
              <p:nvPr/>
            </p:nvSpPr>
            <p:spPr>
              <a:xfrm>
                <a:off x="5377181" y="4932681"/>
                <a:ext cx="45719" cy="369332"/>
              </a:xfrm>
              <a:prstGeom prst="rect">
                <a:avLst/>
              </a:prstGeom>
              <a:noFill/>
            </p:spPr>
            <p:txBody>
              <a:bodyPr wrap="square" rtlCol="0">
                <a:spAutoFit/>
              </a:bodyPr>
              <a:lstStyle/>
              <a:p>
                <a:r>
                  <a:rPr lang="en-US" dirty="0" smtClean="0">
                    <a:solidFill>
                      <a:srgbClr val="00FFFF"/>
                    </a:solidFill>
                  </a:rPr>
                  <a:t> </a:t>
                </a:r>
                <a:endParaRPr lang="en-US" dirty="0">
                  <a:solidFill>
                    <a:srgbClr val="00FFFF"/>
                  </a:solidFill>
                </a:endParaRPr>
              </a:p>
            </p:txBody>
          </p:sp>
          <p:sp>
            <p:nvSpPr>
              <p:cNvPr id="15" name="TextBox 14"/>
              <p:cNvSpPr txBox="1"/>
              <p:nvPr/>
            </p:nvSpPr>
            <p:spPr>
              <a:xfrm>
                <a:off x="6024729" y="4370215"/>
                <a:ext cx="1096248" cy="355364"/>
              </a:xfrm>
              <a:prstGeom prst="rect">
                <a:avLst/>
              </a:prstGeom>
              <a:noFill/>
            </p:spPr>
            <p:txBody>
              <a:bodyPr wrap="none" rtlCol="0">
                <a:spAutoFit/>
              </a:bodyPr>
              <a:lstStyle/>
              <a:p>
                <a:r>
                  <a:rPr lang="en-US" dirty="0" smtClean="0">
                    <a:solidFill>
                      <a:srgbClr val="00FFFF"/>
                    </a:solidFill>
                  </a:rPr>
                  <a:t>*</a:t>
                </a:r>
                <a:r>
                  <a:rPr lang="en-US" b="1" dirty="0" smtClean="0">
                    <a:solidFill>
                      <a:srgbClr val="00FFFF"/>
                    </a:solidFill>
                  </a:rPr>
                  <a:t>Dallas</a:t>
                </a:r>
                <a:endParaRPr lang="en-US" b="1" dirty="0">
                  <a:solidFill>
                    <a:srgbClr val="00FFFF"/>
                  </a:solidFill>
                </a:endParaRPr>
              </a:p>
            </p:txBody>
          </p:sp>
          <p:sp>
            <p:nvSpPr>
              <p:cNvPr id="16" name="TextBox 15"/>
              <p:cNvSpPr txBox="1"/>
              <p:nvPr/>
            </p:nvSpPr>
            <p:spPr>
              <a:xfrm>
                <a:off x="5059861" y="3598151"/>
                <a:ext cx="1470729" cy="621887"/>
              </a:xfrm>
              <a:prstGeom prst="rect">
                <a:avLst/>
              </a:prstGeom>
              <a:noFill/>
            </p:spPr>
            <p:txBody>
              <a:bodyPr wrap="none" rtlCol="0">
                <a:spAutoFit/>
              </a:bodyPr>
              <a:lstStyle/>
              <a:p>
                <a:r>
                  <a:rPr lang="en-US" b="1" dirty="0" smtClean="0">
                    <a:solidFill>
                      <a:srgbClr val="00FFFF"/>
                    </a:solidFill>
                  </a:rPr>
                  <a:t>Oklahoma</a:t>
                </a:r>
              </a:p>
              <a:p>
                <a:pPr algn="ctr"/>
                <a:r>
                  <a:rPr lang="en-US" b="1" dirty="0" smtClean="0">
                    <a:solidFill>
                      <a:srgbClr val="00FFFF"/>
                    </a:solidFill>
                  </a:rPr>
                  <a:t> City *</a:t>
                </a:r>
                <a:endParaRPr lang="en-US" b="1" dirty="0">
                  <a:solidFill>
                    <a:srgbClr val="00FFFF"/>
                  </a:solidFill>
                </a:endParaRPr>
              </a:p>
            </p:txBody>
          </p:sp>
          <p:sp>
            <p:nvSpPr>
              <p:cNvPr id="17" name="TextBox 16"/>
              <p:cNvSpPr txBox="1"/>
              <p:nvPr/>
            </p:nvSpPr>
            <p:spPr>
              <a:xfrm>
                <a:off x="8054150" y="2528188"/>
                <a:ext cx="1525364" cy="355364"/>
              </a:xfrm>
              <a:prstGeom prst="rect">
                <a:avLst/>
              </a:prstGeom>
              <a:noFill/>
            </p:spPr>
            <p:txBody>
              <a:bodyPr wrap="none" rtlCol="0">
                <a:spAutoFit/>
              </a:bodyPr>
              <a:lstStyle/>
              <a:p>
                <a:r>
                  <a:rPr lang="en-US" dirty="0" smtClean="0">
                    <a:solidFill>
                      <a:srgbClr val="00FFFF"/>
                    </a:solidFill>
                  </a:rPr>
                  <a:t>*</a:t>
                </a:r>
                <a:r>
                  <a:rPr lang="en-US" b="1" dirty="0">
                    <a:solidFill>
                      <a:srgbClr val="00FFFF"/>
                    </a:solidFill>
                  </a:rPr>
                  <a:t>Cleveland</a:t>
                </a:r>
              </a:p>
            </p:txBody>
          </p:sp>
          <p:sp>
            <p:nvSpPr>
              <p:cNvPr id="18" name="TextBox 17"/>
              <p:cNvSpPr txBox="1"/>
              <p:nvPr/>
            </p:nvSpPr>
            <p:spPr>
              <a:xfrm>
                <a:off x="9670481" y="3680997"/>
                <a:ext cx="1415305" cy="355364"/>
              </a:xfrm>
              <a:prstGeom prst="rect">
                <a:avLst/>
              </a:prstGeom>
              <a:noFill/>
            </p:spPr>
            <p:txBody>
              <a:bodyPr wrap="none" rtlCol="0">
                <a:spAutoFit/>
              </a:bodyPr>
              <a:lstStyle/>
              <a:p>
                <a:r>
                  <a:rPr lang="en-US" dirty="0" smtClean="0">
                    <a:solidFill>
                      <a:srgbClr val="00FFFF"/>
                    </a:solidFill>
                  </a:rPr>
                  <a:t>*</a:t>
                </a:r>
                <a:r>
                  <a:rPr lang="en-US" b="1" dirty="0" smtClean="0">
                    <a:solidFill>
                      <a:srgbClr val="00FFFF"/>
                    </a:solidFill>
                  </a:rPr>
                  <a:t>Charlotte</a:t>
                </a:r>
                <a:endParaRPr lang="en-US" b="1" dirty="0">
                  <a:solidFill>
                    <a:srgbClr val="00FFFF"/>
                  </a:solidFill>
                </a:endParaRPr>
              </a:p>
            </p:txBody>
          </p:sp>
          <p:sp>
            <p:nvSpPr>
              <p:cNvPr id="19" name="TextBox 18"/>
              <p:cNvSpPr txBox="1"/>
              <p:nvPr/>
            </p:nvSpPr>
            <p:spPr>
              <a:xfrm>
                <a:off x="10142417" y="1925175"/>
                <a:ext cx="1143551" cy="355364"/>
              </a:xfrm>
              <a:prstGeom prst="rect">
                <a:avLst/>
              </a:prstGeom>
              <a:noFill/>
            </p:spPr>
            <p:txBody>
              <a:bodyPr wrap="none" rtlCol="0">
                <a:spAutoFit/>
              </a:bodyPr>
              <a:lstStyle/>
              <a:p>
                <a:r>
                  <a:rPr lang="en-US" b="1" dirty="0" smtClean="0">
                    <a:solidFill>
                      <a:srgbClr val="00FFFF"/>
                    </a:solidFill>
                  </a:rPr>
                  <a:t>Boston</a:t>
                </a:r>
                <a:r>
                  <a:rPr lang="en-US" dirty="0" smtClean="0">
                    <a:solidFill>
                      <a:srgbClr val="00FFFF"/>
                    </a:solidFill>
                  </a:rPr>
                  <a:t>*</a:t>
                </a:r>
                <a:endParaRPr lang="en-US" b="1" dirty="0">
                  <a:solidFill>
                    <a:srgbClr val="00FFFF"/>
                  </a:solidFill>
                </a:endParaRPr>
              </a:p>
            </p:txBody>
          </p:sp>
          <p:sp>
            <p:nvSpPr>
              <p:cNvPr id="20" name="TextBox 19"/>
              <p:cNvSpPr txBox="1"/>
              <p:nvPr/>
            </p:nvSpPr>
            <p:spPr>
              <a:xfrm>
                <a:off x="8318500" y="3412107"/>
                <a:ext cx="1470729" cy="355364"/>
              </a:xfrm>
              <a:prstGeom prst="rect">
                <a:avLst/>
              </a:prstGeom>
              <a:noFill/>
            </p:spPr>
            <p:txBody>
              <a:bodyPr wrap="none" rtlCol="0">
                <a:spAutoFit/>
              </a:bodyPr>
              <a:lstStyle/>
              <a:p>
                <a:r>
                  <a:rPr lang="en-US" dirty="0" smtClean="0">
                    <a:solidFill>
                      <a:srgbClr val="00FFFF"/>
                    </a:solidFill>
                  </a:rPr>
                  <a:t>*</a:t>
                </a:r>
                <a:r>
                  <a:rPr lang="en-US" b="1" dirty="0" smtClean="0">
                    <a:solidFill>
                      <a:srgbClr val="00FFFF"/>
                    </a:solidFill>
                  </a:rPr>
                  <a:t>Nashville</a:t>
                </a:r>
                <a:endParaRPr lang="en-US" b="1" dirty="0">
                  <a:solidFill>
                    <a:srgbClr val="00FFFF"/>
                  </a:solidFill>
                </a:endParaRPr>
              </a:p>
            </p:txBody>
          </p:sp>
          <p:sp>
            <p:nvSpPr>
              <p:cNvPr id="21" name="TextBox 20"/>
              <p:cNvSpPr txBox="1"/>
              <p:nvPr/>
            </p:nvSpPr>
            <p:spPr>
              <a:xfrm>
                <a:off x="2979538" y="2452030"/>
                <a:ext cx="1935875" cy="355364"/>
              </a:xfrm>
              <a:prstGeom prst="rect">
                <a:avLst/>
              </a:prstGeom>
              <a:noFill/>
            </p:spPr>
            <p:txBody>
              <a:bodyPr wrap="none" rtlCol="0">
                <a:spAutoFit/>
              </a:bodyPr>
              <a:lstStyle/>
              <a:p>
                <a:r>
                  <a:rPr lang="en-US" dirty="0" smtClean="0">
                    <a:solidFill>
                      <a:srgbClr val="00FFFF"/>
                    </a:solidFill>
                  </a:rPr>
                  <a:t>*</a:t>
                </a:r>
                <a:r>
                  <a:rPr lang="en-US" b="1" dirty="0" smtClean="0">
                    <a:solidFill>
                      <a:srgbClr val="00FFFF"/>
                    </a:solidFill>
                  </a:rPr>
                  <a:t>Salt Lake City</a:t>
                </a:r>
                <a:endParaRPr lang="en-US" b="1" dirty="0">
                  <a:solidFill>
                    <a:srgbClr val="00FFFF"/>
                  </a:solidFill>
                </a:endParaRPr>
              </a:p>
            </p:txBody>
          </p:sp>
          <p:sp>
            <p:nvSpPr>
              <p:cNvPr id="22" name="TextBox 21"/>
              <p:cNvSpPr txBox="1"/>
              <p:nvPr/>
            </p:nvSpPr>
            <p:spPr>
              <a:xfrm>
                <a:off x="867221" y="2762557"/>
                <a:ext cx="1960315" cy="355364"/>
              </a:xfrm>
              <a:prstGeom prst="rect">
                <a:avLst/>
              </a:prstGeom>
              <a:noFill/>
            </p:spPr>
            <p:txBody>
              <a:bodyPr wrap="none" rtlCol="0">
                <a:spAutoFit/>
              </a:bodyPr>
              <a:lstStyle/>
              <a:p>
                <a:r>
                  <a:rPr lang="en-US" dirty="0" smtClean="0">
                    <a:solidFill>
                      <a:srgbClr val="00FFFF"/>
                    </a:solidFill>
                  </a:rPr>
                  <a:t>*</a:t>
                </a:r>
                <a:r>
                  <a:rPr lang="en-US" b="1" dirty="0" smtClean="0">
                    <a:solidFill>
                      <a:srgbClr val="00FFFF"/>
                    </a:solidFill>
                  </a:rPr>
                  <a:t>San Francisco</a:t>
                </a:r>
                <a:endParaRPr lang="en-US" b="1" dirty="0">
                  <a:solidFill>
                    <a:srgbClr val="00FFFF"/>
                  </a:solidFill>
                </a:endParaRPr>
              </a:p>
            </p:txBody>
          </p:sp>
          <p:sp>
            <p:nvSpPr>
              <p:cNvPr id="23" name="TextBox 22"/>
              <p:cNvSpPr txBox="1"/>
              <p:nvPr/>
            </p:nvSpPr>
            <p:spPr>
              <a:xfrm>
                <a:off x="6893922" y="4802614"/>
                <a:ext cx="1786083" cy="621887"/>
              </a:xfrm>
              <a:prstGeom prst="rect">
                <a:avLst/>
              </a:prstGeom>
              <a:noFill/>
            </p:spPr>
            <p:txBody>
              <a:bodyPr wrap="none" rtlCol="0">
                <a:spAutoFit/>
              </a:bodyPr>
              <a:lstStyle/>
              <a:p>
                <a:r>
                  <a:rPr lang="en-US" b="1" dirty="0" smtClean="0">
                    <a:solidFill>
                      <a:srgbClr val="00FFFF"/>
                    </a:solidFill>
                  </a:rPr>
                  <a:t>New Orleans</a:t>
                </a:r>
              </a:p>
              <a:p>
                <a:r>
                  <a:rPr lang="en-US" b="1" dirty="0">
                    <a:solidFill>
                      <a:srgbClr val="00FFFF"/>
                    </a:solidFill>
                  </a:rPr>
                  <a:t> </a:t>
                </a:r>
                <a:r>
                  <a:rPr lang="en-US" b="1" dirty="0" smtClean="0">
                    <a:solidFill>
                      <a:srgbClr val="00FFFF"/>
                    </a:solidFill>
                  </a:rPr>
                  <a:t>         *</a:t>
                </a:r>
                <a:endParaRPr lang="en-US" b="1" dirty="0">
                  <a:solidFill>
                    <a:srgbClr val="00FFFF"/>
                  </a:solidFill>
                </a:endParaRPr>
              </a:p>
            </p:txBody>
          </p:sp>
          <p:sp>
            <p:nvSpPr>
              <p:cNvPr id="24" name="TextBox 23"/>
              <p:cNvSpPr txBox="1"/>
              <p:nvPr/>
            </p:nvSpPr>
            <p:spPr>
              <a:xfrm>
                <a:off x="5134035" y="1569811"/>
                <a:ext cx="1109807" cy="355364"/>
              </a:xfrm>
              <a:prstGeom prst="rect">
                <a:avLst/>
              </a:prstGeom>
              <a:noFill/>
            </p:spPr>
            <p:txBody>
              <a:bodyPr wrap="none" rtlCol="0">
                <a:spAutoFit/>
              </a:bodyPr>
              <a:lstStyle/>
              <a:p>
                <a:r>
                  <a:rPr lang="en-US" b="1" dirty="0" smtClean="0">
                    <a:solidFill>
                      <a:srgbClr val="00FFFF"/>
                    </a:solidFill>
                  </a:rPr>
                  <a:t>Fargo</a:t>
                </a:r>
                <a:r>
                  <a:rPr lang="en-US" dirty="0" smtClean="0">
                    <a:solidFill>
                      <a:srgbClr val="00FFFF"/>
                    </a:solidFill>
                  </a:rPr>
                  <a:t> *</a:t>
                </a:r>
                <a:endParaRPr lang="en-US" b="1" dirty="0">
                  <a:solidFill>
                    <a:srgbClr val="00FFFF"/>
                  </a:solidFill>
                </a:endParaRPr>
              </a:p>
            </p:txBody>
          </p:sp>
        </p:grpSp>
        <p:sp>
          <p:nvSpPr>
            <p:cNvPr id="5" name="TextBox 4"/>
            <p:cNvSpPr txBox="1"/>
            <p:nvPr/>
          </p:nvSpPr>
          <p:spPr>
            <a:xfrm>
              <a:off x="4183158" y="3089291"/>
              <a:ext cx="1320746" cy="646331"/>
            </a:xfrm>
            <a:prstGeom prst="rect">
              <a:avLst/>
            </a:prstGeom>
            <a:noFill/>
          </p:spPr>
          <p:txBody>
            <a:bodyPr wrap="none" rtlCol="0">
              <a:spAutoFit/>
            </a:bodyPr>
            <a:lstStyle/>
            <a:p>
              <a:r>
                <a:rPr lang="en-US" b="1" dirty="0" smtClean="0">
                  <a:solidFill>
                    <a:srgbClr val="00FFFF"/>
                  </a:solidFill>
                </a:rPr>
                <a:t>Kansas City</a:t>
              </a:r>
            </a:p>
            <a:p>
              <a:pPr algn="r"/>
              <a:r>
                <a:rPr lang="en-US" b="1" dirty="0">
                  <a:solidFill>
                    <a:srgbClr val="00FFFF"/>
                  </a:solidFill>
                </a:rPr>
                <a:t>*</a:t>
              </a:r>
            </a:p>
          </p:txBody>
        </p:sp>
        <p:sp>
          <p:nvSpPr>
            <p:cNvPr id="6" name="TextBox 5"/>
            <p:cNvSpPr txBox="1"/>
            <p:nvPr/>
          </p:nvSpPr>
          <p:spPr>
            <a:xfrm>
              <a:off x="3914207" y="4815412"/>
              <a:ext cx="1007007" cy="369332"/>
            </a:xfrm>
            <a:prstGeom prst="rect">
              <a:avLst/>
            </a:prstGeom>
            <a:noFill/>
          </p:spPr>
          <p:txBody>
            <a:bodyPr wrap="none" rtlCol="0">
              <a:spAutoFit/>
            </a:bodyPr>
            <a:lstStyle/>
            <a:p>
              <a:r>
                <a:rPr lang="en-US" dirty="0" smtClean="0">
                  <a:solidFill>
                    <a:srgbClr val="00FFFF"/>
                  </a:solidFill>
                </a:rPr>
                <a:t>*</a:t>
              </a:r>
              <a:r>
                <a:rPr lang="en-US" b="1" dirty="0" smtClean="0">
                  <a:solidFill>
                    <a:srgbClr val="00FFFF"/>
                  </a:solidFill>
                </a:rPr>
                <a:t>Odessa</a:t>
              </a:r>
              <a:endParaRPr lang="en-US" dirty="0">
                <a:solidFill>
                  <a:srgbClr val="00FFFF"/>
                </a:solidFill>
              </a:endParaRPr>
            </a:p>
          </p:txBody>
        </p:sp>
        <p:sp>
          <p:nvSpPr>
            <p:cNvPr id="7" name="TextBox 6"/>
            <p:cNvSpPr txBox="1"/>
            <p:nvPr/>
          </p:nvSpPr>
          <p:spPr>
            <a:xfrm>
              <a:off x="6135447" y="3058007"/>
              <a:ext cx="1093569" cy="646331"/>
            </a:xfrm>
            <a:prstGeom prst="rect">
              <a:avLst/>
            </a:prstGeom>
            <a:noFill/>
          </p:spPr>
          <p:txBody>
            <a:bodyPr wrap="none" rtlCol="0">
              <a:spAutoFit/>
            </a:bodyPr>
            <a:lstStyle/>
            <a:p>
              <a:r>
                <a:rPr lang="en-US" b="1" dirty="0" smtClean="0">
                  <a:solidFill>
                    <a:srgbClr val="00FFFF"/>
                  </a:solidFill>
                </a:rPr>
                <a:t>Louisville</a:t>
              </a:r>
            </a:p>
            <a:p>
              <a:pPr algn="r"/>
              <a:r>
                <a:rPr lang="en-US" b="1" dirty="0">
                  <a:solidFill>
                    <a:srgbClr val="00FFFF"/>
                  </a:solidFill>
                </a:rPr>
                <a:t>*</a:t>
              </a:r>
            </a:p>
          </p:txBody>
        </p:sp>
      </p:grpSp>
      <p:sp>
        <p:nvSpPr>
          <p:cNvPr id="25" name="TextBox 24"/>
          <p:cNvSpPr txBox="1"/>
          <p:nvPr/>
        </p:nvSpPr>
        <p:spPr>
          <a:xfrm>
            <a:off x="3233019" y="3179165"/>
            <a:ext cx="865301" cy="646331"/>
          </a:xfrm>
          <a:prstGeom prst="rect">
            <a:avLst/>
          </a:prstGeom>
          <a:noFill/>
        </p:spPr>
        <p:txBody>
          <a:bodyPr wrap="none" rtlCol="0">
            <a:spAutoFit/>
          </a:bodyPr>
          <a:lstStyle/>
          <a:p>
            <a:pPr algn="ctr"/>
            <a:r>
              <a:rPr lang="en-US" b="1" dirty="0" smtClean="0">
                <a:solidFill>
                  <a:srgbClr val="00FFFF"/>
                </a:solidFill>
              </a:rPr>
              <a:t>*</a:t>
            </a:r>
          </a:p>
          <a:p>
            <a:r>
              <a:rPr lang="en-US" b="1" dirty="0" smtClean="0">
                <a:solidFill>
                  <a:srgbClr val="00FFFF"/>
                </a:solidFill>
              </a:rPr>
              <a:t>Denver</a:t>
            </a:r>
            <a:endParaRPr lang="en-US" b="1" dirty="0">
              <a:solidFill>
                <a:srgbClr val="00FFFF"/>
              </a:solidFill>
            </a:endParaRPr>
          </a:p>
        </p:txBody>
      </p:sp>
      <p:sp>
        <p:nvSpPr>
          <p:cNvPr id="26" name="TextBox 25"/>
          <p:cNvSpPr txBox="1"/>
          <p:nvPr/>
        </p:nvSpPr>
        <p:spPr>
          <a:xfrm>
            <a:off x="1918394" y="1482838"/>
            <a:ext cx="1013419" cy="369332"/>
          </a:xfrm>
          <a:prstGeom prst="rect">
            <a:avLst/>
          </a:prstGeom>
          <a:noFill/>
        </p:spPr>
        <p:txBody>
          <a:bodyPr wrap="none" rtlCol="0">
            <a:spAutoFit/>
          </a:bodyPr>
          <a:lstStyle/>
          <a:p>
            <a:r>
              <a:rPr lang="en-US" b="1" dirty="0" smtClean="0">
                <a:solidFill>
                  <a:srgbClr val="00FFFF"/>
                </a:solidFill>
              </a:rPr>
              <a:t>Helena *</a:t>
            </a:r>
            <a:endParaRPr lang="en-US" b="1" dirty="0">
              <a:solidFill>
                <a:srgbClr val="00FFFF"/>
              </a:solidFill>
            </a:endParaRPr>
          </a:p>
        </p:txBody>
      </p:sp>
    </p:spTree>
    <p:extLst>
      <p:ext uri="{BB962C8B-B14F-4D97-AF65-F5344CB8AC3E}">
        <p14:creationId xmlns:p14="http://schemas.microsoft.com/office/powerpoint/2010/main" val="2069217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rrent Dew Poi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160000"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p:nvGrpSpPr>
        <p:grpSpPr>
          <a:xfrm>
            <a:off x="707132" y="1113543"/>
            <a:ext cx="8509511" cy="5069982"/>
            <a:chOff x="707132" y="1113543"/>
            <a:chExt cx="8509511" cy="5069982"/>
          </a:xfrm>
        </p:grpSpPr>
        <p:grpSp>
          <p:nvGrpSpPr>
            <p:cNvPr id="5" name="Group 4"/>
            <p:cNvGrpSpPr/>
            <p:nvPr/>
          </p:nvGrpSpPr>
          <p:grpSpPr>
            <a:xfrm>
              <a:off x="707132" y="1113543"/>
              <a:ext cx="8509511" cy="5069982"/>
              <a:chOff x="867221" y="980400"/>
              <a:chExt cx="10462793" cy="4878240"/>
            </a:xfrm>
          </p:grpSpPr>
          <p:sp>
            <p:nvSpPr>
              <p:cNvPr id="9" name="TextBox 8"/>
              <p:cNvSpPr txBox="1"/>
              <p:nvPr/>
            </p:nvSpPr>
            <p:spPr>
              <a:xfrm>
                <a:off x="10087916" y="5503276"/>
                <a:ext cx="1242098" cy="355364"/>
              </a:xfrm>
              <a:prstGeom prst="rect">
                <a:avLst/>
              </a:prstGeom>
              <a:noFill/>
            </p:spPr>
            <p:txBody>
              <a:bodyPr wrap="none" rtlCol="0">
                <a:spAutoFit/>
              </a:bodyPr>
              <a:lstStyle/>
              <a:p>
                <a:r>
                  <a:rPr lang="en-US" b="1" dirty="0" smtClean="0">
                    <a:solidFill>
                      <a:srgbClr val="FFFF00"/>
                    </a:solidFill>
                  </a:rPr>
                  <a:t>* Miami </a:t>
                </a:r>
                <a:endParaRPr lang="en-US" b="1" dirty="0">
                  <a:solidFill>
                    <a:srgbClr val="FFFF00"/>
                  </a:solidFill>
                </a:endParaRPr>
              </a:p>
            </p:txBody>
          </p:sp>
          <p:sp>
            <p:nvSpPr>
              <p:cNvPr id="10" name="TextBox 9"/>
              <p:cNvSpPr txBox="1"/>
              <p:nvPr/>
            </p:nvSpPr>
            <p:spPr>
              <a:xfrm>
                <a:off x="1429100" y="980400"/>
                <a:ext cx="1133459" cy="355364"/>
              </a:xfrm>
              <a:prstGeom prst="rect">
                <a:avLst/>
              </a:prstGeom>
              <a:noFill/>
            </p:spPr>
            <p:txBody>
              <a:bodyPr wrap="none" rtlCol="0">
                <a:spAutoFit/>
              </a:bodyPr>
              <a:lstStyle/>
              <a:p>
                <a:r>
                  <a:rPr lang="en-US" dirty="0" smtClean="0">
                    <a:solidFill>
                      <a:srgbClr val="FFFF00"/>
                    </a:solidFill>
                  </a:rPr>
                  <a:t>*</a:t>
                </a:r>
                <a:r>
                  <a:rPr lang="en-US" b="1" dirty="0" smtClean="0">
                    <a:solidFill>
                      <a:srgbClr val="FFFF00"/>
                    </a:solidFill>
                  </a:rPr>
                  <a:t>Seattle</a:t>
                </a:r>
                <a:endParaRPr lang="en-US" dirty="0">
                  <a:solidFill>
                    <a:srgbClr val="FFFF00"/>
                  </a:solidFill>
                </a:endParaRPr>
              </a:p>
            </p:txBody>
          </p:sp>
          <p:sp>
            <p:nvSpPr>
              <p:cNvPr id="11" name="TextBox 10"/>
              <p:cNvSpPr txBox="1"/>
              <p:nvPr/>
            </p:nvSpPr>
            <p:spPr>
              <a:xfrm>
                <a:off x="1414263" y="3620388"/>
                <a:ext cx="1776227" cy="355364"/>
              </a:xfrm>
              <a:prstGeom prst="rect">
                <a:avLst/>
              </a:prstGeom>
              <a:noFill/>
            </p:spPr>
            <p:txBody>
              <a:bodyPr wrap="none" rtlCol="0">
                <a:spAutoFit/>
              </a:bodyPr>
              <a:lstStyle/>
              <a:p>
                <a:r>
                  <a:rPr lang="en-US" dirty="0" smtClean="0">
                    <a:solidFill>
                      <a:srgbClr val="FFFF00"/>
                    </a:solidFill>
                  </a:rPr>
                  <a:t>*</a:t>
                </a:r>
                <a:r>
                  <a:rPr lang="en-US" b="1" dirty="0" smtClean="0">
                    <a:solidFill>
                      <a:srgbClr val="FFFF00"/>
                    </a:solidFill>
                  </a:rPr>
                  <a:t>Los Angeles</a:t>
                </a:r>
                <a:endParaRPr lang="en-US" b="1" dirty="0">
                  <a:solidFill>
                    <a:srgbClr val="FFFF00"/>
                  </a:solidFill>
                </a:endParaRPr>
              </a:p>
            </p:txBody>
          </p:sp>
          <p:sp>
            <p:nvSpPr>
              <p:cNvPr id="12" name="TextBox 11"/>
              <p:cNvSpPr txBox="1"/>
              <p:nvPr/>
            </p:nvSpPr>
            <p:spPr>
              <a:xfrm>
                <a:off x="2100581" y="3103881"/>
                <a:ext cx="45719" cy="369332"/>
              </a:xfrm>
              <a:prstGeom prst="rect">
                <a:avLst/>
              </a:prstGeom>
              <a:noFill/>
            </p:spPr>
            <p:txBody>
              <a:bodyPr wrap="square" rtlCol="0">
                <a:spAutoFit/>
              </a:bodyPr>
              <a:lstStyle/>
              <a:p>
                <a:endParaRPr lang="en-US" dirty="0">
                  <a:solidFill>
                    <a:srgbClr val="FFFF00"/>
                  </a:solidFill>
                </a:endParaRPr>
              </a:p>
            </p:txBody>
          </p:sp>
          <p:sp>
            <p:nvSpPr>
              <p:cNvPr id="13" name="TextBox 12"/>
              <p:cNvSpPr txBox="1"/>
              <p:nvPr/>
            </p:nvSpPr>
            <p:spPr>
              <a:xfrm>
                <a:off x="2146300" y="3325632"/>
                <a:ext cx="1540186" cy="355364"/>
              </a:xfrm>
              <a:prstGeom prst="rect">
                <a:avLst/>
              </a:prstGeom>
              <a:noFill/>
            </p:spPr>
            <p:txBody>
              <a:bodyPr wrap="none" rtlCol="0">
                <a:spAutoFit/>
              </a:bodyPr>
              <a:lstStyle/>
              <a:p>
                <a:r>
                  <a:rPr lang="en-US" dirty="0" smtClean="0">
                    <a:solidFill>
                      <a:srgbClr val="FFFF00"/>
                    </a:solidFill>
                  </a:rPr>
                  <a:t>*</a:t>
                </a:r>
                <a:r>
                  <a:rPr lang="en-US" b="1" dirty="0" smtClean="0">
                    <a:solidFill>
                      <a:srgbClr val="FFFF00"/>
                    </a:solidFill>
                  </a:rPr>
                  <a:t>Las Vegas</a:t>
                </a:r>
                <a:endParaRPr lang="en-US" b="1" dirty="0">
                  <a:solidFill>
                    <a:srgbClr val="FFFF00"/>
                  </a:solidFill>
                </a:endParaRPr>
              </a:p>
            </p:txBody>
          </p:sp>
          <p:sp>
            <p:nvSpPr>
              <p:cNvPr id="14" name="TextBox 13"/>
              <p:cNvSpPr txBox="1"/>
              <p:nvPr/>
            </p:nvSpPr>
            <p:spPr>
              <a:xfrm>
                <a:off x="2827536" y="4230515"/>
                <a:ext cx="1309111" cy="355364"/>
              </a:xfrm>
              <a:prstGeom prst="rect">
                <a:avLst/>
              </a:prstGeom>
              <a:noFill/>
            </p:spPr>
            <p:txBody>
              <a:bodyPr wrap="none" rtlCol="0">
                <a:spAutoFit/>
              </a:bodyPr>
              <a:lstStyle/>
              <a:p>
                <a:r>
                  <a:rPr lang="en-US" dirty="0" smtClean="0">
                    <a:solidFill>
                      <a:srgbClr val="FFFF00"/>
                    </a:solidFill>
                  </a:rPr>
                  <a:t>*</a:t>
                </a:r>
                <a:r>
                  <a:rPr lang="en-US" b="1" dirty="0" smtClean="0">
                    <a:solidFill>
                      <a:srgbClr val="FFFF00"/>
                    </a:solidFill>
                  </a:rPr>
                  <a:t>Phoenix</a:t>
                </a:r>
                <a:endParaRPr lang="en-US" b="1" dirty="0">
                  <a:solidFill>
                    <a:srgbClr val="FFFF00"/>
                  </a:solidFill>
                </a:endParaRPr>
              </a:p>
            </p:txBody>
          </p:sp>
          <p:sp>
            <p:nvSpPr>
              <p:cNvPr id="15" name="TextBox 14"/>
              <p:cNvSpPr txBox="1"/>
              <p:nvPr/>
            </p:nvSpPr>
            <p:spPr>
              <a:xfrm>
                <a:off x="5377181" y="4932681"/>
                <a:ext cx="45719" cy="369332"/>
              </a:xfrm>
              <a:prstGeom prst="rect">
                <a:avLst/>
              </a:prstGeom>
              <a:noFill/>
            </p:spPr>
            <p:txBody>
              <a:bodyPr wrap="square" rtlCol="0">
                <a:spAutoFit/>
              </a:bodyPr>
              <a:lstStyle/>
              <a:p>
                <a:r>
                  <a:rPr lang="en-US" dirty="0" smtClean="0">
                    <a:solidFill>
                      <a:srgbClr val="FFFF00"/>
                    </a:solidFill>
                  </a:rPr>
                  <a:t> </a:t>
                </a:r>
                <a:endParaRPr lang="en-US" dirty="0">
                  <a:solidFill>
                    <a:srgbClr val="FFFF00"/>
                  </a:solidFill>
                </a:endParaRPr>
              </a:p>
            </p:txBody>
          </p:sp>
          <p:sp>
            <p:nvSpPr>
              <p:cNvPr id="16" name="TextBox 15"/>
              <p:cNvSpPr txBox="1"/>
              <p:nvPr/>
            </p:nvSpPr>
            <p:spPr>
              <a:xfrm>
                <a:off x="6024729" y="4370215"/>
                <a:ext cx="1096248" cy="355364"/>
              </a:xfrm>
              <a:prstGeom prst="rect">
                <a:avLst/>
              </a:prstGeom>
              <a:noFill/>
            </p:spPr>
            <p:txBody>
              <a:bodyPr wrap="none" rtlCol="0">
                <a:spAutoFit/>
              </a:bodyPr>
              <a:lstStyle/>
              <a:p>
                <a:r>
                  <a:rPr lang="en-US" dirty="0" smtClean="0">
                    <a:solidFill>
                      <a:srgbClr val="FFFF00"/>
                    </a:solidFill>
                  </a:rPr>
                  <a:t>*</a:t>
                </a:r>
                <a:r>
                  <a:rPr lang="en-US" b="1" dirty="0" smtClean="0">
                    <a:solidFill>
                      <a:srgbClr val="FFFF00"/>
                    </a:solidFill>
                  </a:rPr>
                  <a:t>Dallas</a:t>
                </a:r>
                <a:endParaRPr lang="en-US" b="1" dirty="0">
                  <a:solidFill>
                    <a:srgbClr val="FFFF00"/>
                  </a:solidFill>
                </a:endParaRPr>
              </a:p>
            </p:txBody>
          </p:sp>
          <p:sp>
            <p:nvSpPr>
              <p:cNvPr id="17" name="TextBox 16"/>
              <p:cNvSpPr txBox="1"/>
              <p:nvPr/>
            </p:nvSpPr>
            <p:spPr>
              <a:xfrm>
                <a:off x="5059861" y="3598151"/>
                <a:ext cx="1470729" cy="621887"/>
              </a:xfrm>
              <a:prstGeom prst="rect">
                <a:avLst/>
              </a:prstGeom>
              <a:noFill/>
            </p:spPr>
            <p:txBody>
              <a:bodyPr wrap="none" rtlCol="0">
                <a:spAutoFit/>
              </a:bodyPr>
              <a:lstStyle/>
              <a:p>
                <a:r>
                  <a:rPr lang="en-US" b="1" dirty="0" smtClean="0">
                    <a:solidFill>
                      <a:srgbClr val="FFFF00"/>
                    </a:solidFill>
                  </a:rPr>
                  <a:t>Oklahoma</a:t>
                </a:r>
              </a:p>
              <a:p>
                <a:pPr algn="ctr"/>
                <a:r>
                  <a:rPr lang="en-US" b="1" dirty="0" smtClean="0">
                    <a:solidFill>
                      <a:srgbClr val="FFFF00"/>
                    </a:solidFill>
                  </a:rPr>
                  <a:t> City *</a:t>
                </a:r>
                <a:endParaRPr lang="en-US" b="1" dirty="0">
                  <a:solidFill>
                    <a:srgbClr val="FFFF00"/>
                  </a:solidFill>
                </a:endParaRPr>
              </a:p>
            </p:txBody>
          </p:sp>
          <p:sp>
            <p:nvSpPr>
              <p:cNvPr id="18" name="TextBox 17"/>
              <p:cNvSpPr txBox="1"/>
              <p:nvPr/>
            </p:nvSpPr>
            <p:spPr>
              <a:xfrm>
                <a:off x="8054150" y="2528188"/>
                <a:ext cx="1525364" cy="355364"/>
              </a:xfrm>
              <a:prstGeom prst="rect">
                <a:avLst/>
              </a:prstGeom>
              <a:noFill/>
            </p:spPr>
            <p:txBody>
              <a:bodyPr wrap="none" rtlCol="0">
                <a:spAutoFit/>
              </a:bodyPr>
              <a:lstStyle/>
              <a:p>
                <a:r>
                  <a:rPr lang="en-US" dirty="0" smtClean="0">
                    <a:solidFill>
                      <a:srgbClr val="FFFF00"/>
                    </a:solidFill>
                  </a:rPr>
                  <a:t>*</a:t>
                </a:r>
                <a:r>
                  <a:rPr lang="en-US" b="1" dirty="0">
                    <a:solidFill>
                      <a:srgbClr val="FFFF00"/>
                    </a:solidFill>
                  </a:rPr>
                  <a:t>Cleveland</a:t>
                </a:r>
              </a:p>
            </p:txBody>
          </p:sp>
          <p:sp>
            <p:nvSpPr>
              <p:cNvPr id="19" name="TextBox 18"/>
              <p:cNvSpPr txBox="1"/>
              <p:nvPr/>
            </p:nvSpPr>
            <p:spPr>
              <a:xfrm>
                <a:off x="9670481" y="3680997"/>
                <a:ext cx="1415305" cy="355364"/>
              </a:xfrm>
              <a:prstGeom prst="rect">
                <a:avLst/>
              </a:prstGeom>
              <a:noFill/>
            </p:spPr>
            <p:txBody>
              <a:bodyPr wrap="none" rtlCol="0">
                <a:spAutoFit/>
              </a:bodyPr>
              <a:lstStyle/>
              <a:p>
                <a:r>
                  <a:rPr lang="en-US" dirty="0" smtClean="0">
                    <a:solidFill>
                      <a:srgbClr val="FFFF00"/>
                    </a:solidFill>
                  </a:rPr>
                  <a:t>*</a:t>
                </a:r>
                <a:r>
                  <a:rPr lang="en-US" b="1" dirty="0" smtClean="0">
                    <a:solidFill>
                      <a:srgbClr val="FFFF00"/>
                    </a:solidFill>
                  </a:rPr>
                  <a:t>Charlotte</a:t>
                </a:r>
                <a:endParaRPr lang="en-US" b="1" dirty="0">
                  <a:solidFill>
                    <a:srgbClr val="FFFF00"/>
                  </a:solidFill>
                </a:endParaRPr>
              </a:p>
            </p:txBody>
          </p:sp>
          <p:sp>
            <p:nvSpPr>
              <p:cNvPr id="20" name="TextBox 19"/>
              <p:cNvSpPr txBox="1"/>
              <p:nvPr/>
            </p:nvSpPr>
            <p:spPr>
              <a:xfrm>
                <a:off x="10142417" y="1925175"/>
                <a:ext cx="1143551" cy="355364"/>
              </a:xfrm>
              <a:prstGeom prst="rect">
                <a:avLst/>
              </a:prstGeom>
              <a:noFill/>
            </p:spPr>
            <p:txBody>
              <a:bodyPr wrap="none" rtlCol="0">
                <a:spAutoFit/>
              </a:bodyPr>
              <a:lstStyle/>
              <a:p>
                <a:r>
                  <a:rPr lang="en-US" b="1" dirty="0" smtClean="0">
                    <a:solidFill>
                      <a:srgbClr val="FFFF00"/>
                    </a:solidFill>
                  </a:rPr>
                  <a:t>Boston</a:t>
                </a:r>
                <a:r>
                  <a:rPr lang="en-US" dirty="0" smtClean="0">
                    <a:solidFill>
                      <a:srgbClr val="FFFF00"/>
                    </a:solidFill>
                  </a:rPr>
                  <a:t>*</a:t>
                </a:r>
                <a:endParaRPr lang="en-US" b="1" dirty="0">
                  <a:solidFill>
                    <a:srgbClr val="FFFF00"/>
                  </a:solidFill>
                </a:endParaRPr>
              </a:p>
            </p:txBody>
          </p:sp>
          <p:sp>
            <p:nvSpPr>
              <p:cNvPr id="21" name="TextBox 20"/>
              <p:cNvSpPr txBox="1"/>
              <p:nvPr/>
            </p:nvSpPr>
            <p:spPr>
              <a:xfrm>
                <a:off x="8318500" y="3412107"/>
                <a:ext cx="1470729" cy="355364"/>
              </a:xfrm>
              <a:prstGeom prst="rect">
                <a:avLst/>
              </a:prstGeom>
              <a:noFill/>
            </p:spPr>
            <p:txBody>
              <a:bodyPr wrap="none" rtlCol="0">
                <a:spAutoFit/>
              </a:bodyPr>
              <a:lstStyle/>
              <a:p>
                <a:r>
                  <a:rPr lang="en-US" dirty="0" smtClean="0">
                    <a:solidFill>
                      <a:srgbClr val="FFFF00"/>
                    </a:solidFill>
                  </a:rPr>
                  <a:t>*</a:t>
                </a:r>
                <a:r>
                  <a:rPr lang="en-US" b="1" dirty="0" smtClean="0">
                    <a:solidFill>
                      <a:srgbClr val="FFFF00"/>
                    </a:solidFill>
                  </a:rPr>
                  <a:t>Nashville</a:t>
                </a:r>
                <a:endParaRPr lang="en-US" b="1" dirty="0">
                  <a:solidFill>
                    <a:srgbClr val="FFFF00"/>
                  </a:solidFill>
                </a:endParaRPr>
              </a:p>
            </p:txBody>
          </p:sp>
          <p:sp>
            <p:nvSpPr>
              <p:cNvPr id="22" name="TextBox 21"/>
              <p:cNvSpPr txBox="1"/>
              <p:nvPr/>
            </p:nvSpPr>
            <p:spPr>
              <a:xfrm>
                <a:off x="2979538" y="2452030"/>
                <a:ext cx="1935875" cy="355364"/>
              </a:xfrm>
              <a:prstGeom prst="rect">
                <a:avLst/>
              </a:prstGeom>
              <a:noFill/>
            </p:spPr>
            <p:txBody>
              <a:bodyPr wrap="none" rtlCol="0">
                <a:spAutoFit/>
              </a:bodyPr>
              <a:lstStyle/>
              <a:p>
                <a:r>
                  <a:rPr lang="en-US" dirty="0" smtClean="0">
                    <a:solidFill>
                      <a:srgbClr val="FFFF00"/>
                    </a:solidFill>
                  </a:rPr>
                  <a:t>*</a:t>
                </a:r>
                <a:r>
                  <a:rPr lang="en-US" b="1" dirty="0" smtClean="0">
                    <a:solidFill>
                      <a:srgbClr val="FFFF00"/>
                    </a:solidFill>
                  </a:rPr>
                  <a:t>Salt Lake City</a:t>
                </a:r>
                <a:endParaRPr lang="en-US" b="1" dirty="0">
                  <a:solidFill>
                    <a:srgbClr val="FFFF00"/>
                  </a:solidFill>
                </a:endParaRPr>
              </a:p>
            </p:txBody>
          </p:sp>
          <p:sp>
            <p:nvSpPr>
              <p:cNvPr id="23" name="TextBox 22"/>
              <p:cNvSpPr txBox="1"/>
              <p:nvPr/>
            </p:nvSpPr>
            <p:spPr>
              <a:xfrm>
                <a:off x="867221" y="2762557"/>
                <a:ext cx="1960315" cy="355364"/>
              </a:xfrm>
              <a:prstGeom prst="rect">
                <a:avLst/>
              </a:prstGeom>
              <a:noFill/>
            </p:spPr>
            <p:txBody>
              <a:bodyPr wrap="none" rtlCol="0">
                <a:spAutoFit/>
              </a:bodyPr>
              <a:lstStyle/>
              <a:p>
                <a:r>
                  <a:rPr lang="en-US" dirty="0" smtClean="0">
                    <a:solidFill>
                      <a:srgbClr val="FFFF00"/>
                    </a:solidFill>
                  </a:rPr>
                  <a:t>*</a:t>
                </a:r>
                <a:r>
                  <a:rPr lang="en-US" b="1" dirty="0" smtClean="0">
                    <a:solidFill>
                      <a:srgbClr val="FFFF00"/>
                    </a:solidFill>
                  </a:rPr>
                  <a:t>San Francisco</a:t>
                </a:r>
                <a:endParaRPr lang="en-US" b="1" dirty="0">
                  <a:solidFill>
                    <a:srgbClr val="FFFF00"/>
                  </a:solidFill>
                </a:endParaRPr>
              </a:p>
            </p:txBody>
          </p:sp>
          <p:sp>
            <p:nvSpPr>
              <p:cNvPr id="24" name="TextBox 23"/>
              <p:cNvSpPr txBox="1"/>
              <p:nvPr/>
            </p:nvSpPr>
            <p:spPr>
              <a:xfrm>
                <a:off x="6893922" y="4802614"/>
                <a:ext cx="1786083" cy="621887"/>
              </a:xfrm>
              <a:prstGeom prst="rect">
                <a:avLst/>
              </a:prstGeom>
              <a:noFill/>
            </p:spPr>
            <p:txBody>
              <a:bodyPr wrap="none" rtlCol="0">
                <a:spAutoFit/>
              </a:bodyPr>
              <a:lstStyle/>
              <a:p>
                <a:r>
                  <a:rPr lang="en-US" b="1" dirty="0" smtClean="0">
                    <a:solidFill>
                      <a:srgbClr val="FFFF00"/>
                    </a:solidFill>
                  </a:rPr>
                  <a:t>New Orleans</a:t>
                </a:r>
              </a:p>
              <a:p>
                <a:r>
                  <a:rPr lang="en-US" b="1" dirty="0">
                    <a:solidFill>
                      <a:srgbClr val="FFFF00"/>
                    </a:solidFill>
                  </a:rPr>
                  <a:t> </a:t>
                </a:r>
                <a:r>
                  <a:rPr lang="en-US" b="1" dirty="0" smtClean="0">
                    <a:solidFill>
                      <a:srgbClr val="FFFF00"/>
                    </a:solidFill>
                  </a:rPr>
                  <a:t>         *</a:t>
                </a:r>
                <a:endParaRPr lang="en-US" b="1" dirty="0">
                  <a:solidFill>
                    <a:srgbClr val="FFFF00"/>
                  </a:solidFill>
                </a:endParaRPr>
              </a:p>
            </p:txBody>
          </p:sp>
          <p:sp>
            <p:nvSpPr>
              <p:cNvPr id="25" name="TextBox 24"/>
              <p:cNvSpPr txBox="1"/>
              <p:nvPr/>
            </p:nvSpPr>
            <p:spPr>
              <a:xfrm>
                <a:off x="5134035" y="1569811"/>
                <a:ext cx="1109807" cy="355364"/>
              </a:xfrm>
              <a:prstGeom prst="rect">
                <a:avLst/>
              </a:prstGeom>
              <a:noFill/>
            </p:spPr>
            <p:txBody>
              <a:bodyPr wrap="none" rtlCol="0">
                <a:spAutoFit/>
              </a:bodyPr>
              <a:lstStyle/>
              <a:p>
                <a:r>
                  <a:rPr lang="en-US" b="1" dirty="0" smtClean="0">
                    <a:solidFill>
                      <a:srgbClr val="FFFF00"/>
                    </a:solidFill>
                  </a:rPr>
                  <a:t>Fargo</a:t>
                </a:r>
                <a:r>
                  <a:rPr lang="en-US" dirty="0" smtClean="0">
                    <a:solidFill>
                      <a:srgbClr val="FFFF00"/>
                    </a:solidFill>
                  </a:rPr>
                  <a:t> *</a:t>
                </a:r>
                <a:endParaRPr lang="en-US" b="1" dirty="0">
                  <a:solidFill>
                    <a:srgbClr val="FFFF00"/>
                  </a:solidFill>
                </a:endParaRPr>
              </a:p>
            </p:txBody>
          </p:sp>
        </p:grpSp>
        <p:sp>
          <p:nvSpPr>
            <p:cNvPr id="6" name="TextBox 5"/>
            <p:cNvSpPr txBox="1"/>
            <p:nvPr/>
          </p:nvSpPr>
          <p:spPr>
            <a:xfrm>
              <a:off x="4183158" y="3089291"/>
              <a:ext cx="1320746" cy="646331"/>
            </a:xfrm>
            <a:prstGeom prst="rect">
              <a:avLst/>
            </a:prstGeom>
            <a:noFill/>
          </p:spPr>
          <p:txBody>
            <a:bodyPr wrap="none" rtlCol="0">
              <a:spAutoFit/>
            </a:bodyPr>
            <a:lstStyle/>
            <a:p>
              <a:r>
                <a:rPr lang="en-US" b="1" dirty="0" smtClean="0">
                  <a:solidFill>
                    <a:srgbClr val="FFFF00"/>
                  </a:solidFill>
                </a:rPr>
                <a:t>Kansas City</a:t>
              </a:r>
            </a:p>
            <a:p>
              <a:pPr algn="r"/>
              <a:r>
                <a:rPr lang="en-US" b="1" dirty="0">
                  <a:solidFill>
                    <a:srgbClr val="FFFF00"/>
                  </a:solidFill>
                </a:rPr>
                <a:t>*</a:t>
              </a:r>
            </a:p>
          </p:txBody>
        </p:sp>
        <p:sp>
          <p:nvSpPr>
            <p:cNvPr id="7" name="TextBox 6"/>
            <p:cNvSpPr txBox="1"/>
            <p:nvPr/>
          </p:nvSpPr>
          <p:spPr>
            <a:xfrm>
              <a:off x="3914207" y="4815412"/>
              <a:ext cx="1007007" cy="369332"/>
            </a:xfrm>
            <a:prstGeom prst="rect">
              <a:avLst/>
            </a:prstGeom>
            <a:noFill/>
          </p:spPr>
          <p:txBody>
            <a:bodyPr wrap="none" rtlCol="0">
              <a:spAutoFit/>
            </a:bodyPr>
            <a:lstStyle/>
            <a:p>
              <a:r>
                <a:rPr lang="en-US" dirty="0" smtClean="0">
                  <a:solidFill>
                    <a:srgbClr val="FFFF00"/>
                  </a:solidFill>
                </a:rPr>
                <a:t>*</a:t>
              </a:r>
              <a:r>
                <a:rPr lang="en-US" b="1" dirty="0" smtClean="0">
                  <a:solidFill>
                    <a:srgbClr val="FFFF00"/>
                  </a:solidFill>
                </a:rPr>
                <a:t>Odessa</a:t>
              </a:r>
              <a:endParaRPr lang="en-US" dirty="0">
                <a:solidFill>
                  <a:srgbClr val="FFFF00"/>
                </a:solidFill>
              </a:endParaRPr>
            </a:p>
          </p:txBody>
        </p:sp>
        <p:sp>
          <p:nvSpPr>
            <p:cNvPr id="8" name="TextBox 7"/>
            <p:cNvSpPr txBox="1"/>
            <p:nvPr/>
          </p:nvSpPr>
          <p:spPr>
            <a:xfrm>
              <a:off x="6135447" y="3058007"/>
              <a:ext cx="1093569" cy="646331"/>
            </a:xfrm>
            <a:prstGeom prst="rect">
              <a:avLst/>
            </a:prstGeom>
            <a:noFill/>
          </p:spPr>
          <p:txBody>
            <a:bodyPr wrap="none" rtlCol="0">
              <a:spAutoFit/>
            </a:bodyPr>
            <a:lstStyle/>
            <a:p>
              <a:r>
                <a:rPr lang="en-US" b="1" dirty="0" smtClean="0">
                  <a:solidFill>
                    <a:srgbClr val="FFFF00"/>
                  </a:solidFill>
                </a:rPr>
                <a:t>Louisville</a:t>
              </a:r>
            </a:p>
            <a:p>
              <a:pPr algn="r"/>
              <a:r>
                <a:rPr lang="en-US" b="1" dirty="0">
                  <a:solidFill>
                    <a:srgbClr val="FFFF00"/>
                  </a:solidFill>
                </a:rPr>
                <a:t>*</a:t>
              </a:r>
            </a:p>
          </p:txBody>
        </p:sp>
      </p:grpSp>
      <p:sp>
        <p:nvSpPr>
          <p:cNvPr id="26" name="TextBox 25"/>
          <p:cNvSpPr txBox="1"/>
          <p:nvPr/>
        </p:nvSpPr>
        <p:spPr>
          <a:xfrm>
            <a:off x="3233019" y="3179165"/>
            <a:ext cx="865301" cy="646331"/>
          </a:xfrm>
          <a:prstGeom prst="rect">
            <a:avLst/>
          </a:prstGeom>
          <a:noFill/>
        </p:spPr>
        <p:txBody>
          <a:bodyPr wrap="none" rtlCol="0">
            <a:spAutoFit/>
          </a:bodyPr>
          <a:lstStyle/>
          <a:p>
            <a:pPr algn="ctr"/>
            <a:r>
              <a:rPr lang="en-US" b="1" dirty="0" smtClean="0">
                <a:solidFill>
                  <a:srgbClr val="FFFF00"/>
                </a:solidFill>
              </a:rPr>
              <a:t>*</a:t>
            </a:r>
          </a:p>
          <a:p>
            <a:r>
              <a:rPr lang="en-US" b="1" dirty="0" smtClean="0">
                <a:solidFill>
                  <a:srgbClr val="FFFF00"/>
                </a:solidFill>
              </a:rPr>
              <a:t>Denver</a:t>
            </a:r>
            <a:endParaRPr lang="en-US" b="1" dirty="0">
              <a:solidFill>
                <a:srgbClr val="FFFF00"/>
              </a:solidFill>
            </a:endParaRPr>
          </a:p>
        </p:txBody>
      </p:sp>
      <p:sp>
        <p:nvSpPr>
          <p:cNvPr id="27" name="TextBox 26"/>
          <p:cNvSpPr txBox="1"/>
          <p:nvPr/>
        </p:nvSpPr>
        <p:spPr>
          <a:xfrm>
            <a:off x="1918394" y="1482838"/>
            <a:ext cx="1013419" cy="369332"/>
          </a:xfrm>
          <a:prstGeom prst="rect">
            <a:avLst/>
          </a:prstGeom>
          <a:noFill/>
        </p:spPr>
        <p:txBody>
          <a:bodyPr wrap="none" rtlCol="0">
            <a:spAutoFit/>
          </a:bodyPr>
          <a:lstStyle/>
          <a:p>
            <a:r>
              <a:rPr lang="en-US" b="1" dirty="0" smtClean="0">
                <a:solidFill>
                  <a:srgbClr val="FFFF00"/>
                </a:solidFill>
              </a:rPr>
              <a:t>Helena *</a:t>
            </a:r>
            <a:endParaRPr lang="en-US" b="1" dirty="0">
              <a:solidFill>
                <a:srgbClr val="FFFF00"/>
              </a:solidFill>
            </a:endParaRPr>
          </a:p>
        </p:txBody>
      </p:sp>
    </p:spTree>
    <p:extLst>
      <p:ext uri="{BB962C8B-B14F-4D97-AF65-F5344CB8AC3E}">
        <p14:creationId xmlns:p14="http://schemas.microsoft.com/office/powerpoint/2010/main" val="1148945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Precipitation Foreca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160000"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707132" y="1113543"/>
            <a:ext cx="8509511" cy="5069982"/>
            <a:chOff x="707132" y="1113543"/>
            <a:chExt cx="8509511" cy="5069982"/>
          </a:xfrm>
        </p:grpSpPr>
        <p:grpSp>
          <p:nvGrpSpPr>
            <p:cNvPr id="6" name="Group 5"/>
            <p:cNvGrpSpPr/>
            <p:nvPr/>
          </p:nvGrpSpPr>
          <p:grpSpPr>
            <a:xfrm>
              <a:off x="707132" y="1113543"/>
              <a:ext cx="8509511" cy="5069982"/>
              <a:chOff x="867221" y="980400"/>
              <a:chExt cx="10462793" cy="4878240"/>
            </a:xfrm>
          </p:grpSpPr>
          <p:sp>
            <p:nvSpPr>
              <p:cNvPr id="10" name="TextBox 9"/>
              <p:cNvSpPr txBox="1"/>
              <p:nvPr/>
            </p:nvSpPr>
            <p:spPr>
              <a:xfrm>
                <a:off x="10087916" y="5503276"/>
                <a:ext cx="1242098" cy="355364"/>
              </a:xfrm>
              <a:prstGeom prst="rect">
                <a:avLst/>
              </a:prstGeom>
              <a:noFill/>
            </p:spPr>
            <p:txBody>
              <a:bodyPr wrap="none" rtlCol="0">
                <a:spAutoFit/>
              </a:bodyPr>
              <a:lstStyle/>
              <a:p>
                <a:r>
                  <a:rPr lang="en-US" b="1" dirty="0" smtClean="0"/>
                  <a:t>* Miami </a:t>
                </a:r>
                <a:endParaRPr lang="en-US" b="1" dirty="0"/>
              </a:p>
            </p:txBody>
          </p:sp>
          <p:sp>
            <p:nvSpPr>
              <p:cNvPr id="11" name="TextBox 10"/>
              <p:cNvSpPr txBox="1"/>
              <p:nvPr/>
            </p:nvSpPr>
            <p:spPr>
              <a:xfrm>
                <a:off x="1429100" y="980400"/>
                <a:ext cx="1133459" cy="355364"/>
              </a:xfrm>
              <a:prstGeom prst="rect">
                <a:avLst/>
              </a:prstGeom>
              <a:noFill/>
            </p:spPr>
            <p:txBody>
              <a:bodyPr wrap="none" rtlCol="0">
                <a:spAutoFit/>
              </a:bodyPr>
              <a:lstStyle/>
              <a:p>
                <a:r>
                  <a:rPr lang="en-US" dirty="0" smtClean="0"/>
                  <a:t>*</a:t>
                </a:r>
                <a:r>
                  <a:rPr lang="en-US" b="1" dirty="0" smtClean="0"/>
                  <a:t>Seattle</a:t>
                </a:r>
                <a:endParaRPr lang="en-US" dirty="0"/>
              </a:p>
            </p:txBody>
          </p:sp>
          <p:sp>
            <p:nvSpPr>
              <p:cNvPr id="12" name="TextBox 11"/>
              <p:cNvSpPr txBox="1"/>
              <p:nvPr/>
            </p:nvSpPr>
            <p:spPr>
              <a:xfrm>
                <a:off x="1414263" y="3620388"/>
                <a:ext cx="1776227" cy="355364"/>
              </a:xfrm>
              <a:prstGeom prst="rect">
                <a:avLst/>
              </a:prstGeom>
              <a:noFill/>
            </p:spPr>
            <p:txBody>
              <a:bodyPr wrap="none" rtlCol="0">
                <a:spAutoFit/>
              </a:bodyPr>
              <a:lstStyle/>
              <a:p>
                <a:r>
                  <a:rPr lang="en-US" dirty="0" smtClean="0"/>
                  <a:t>*</a:t>
                </a:r>
                <a:r>
                  <a:rPr lang="en-US" b="1" dirty="0" smtClean="0"/>
                  <a:t>Los Angeles</a:t>
                </a:r>
                <a:endParaRPr lang="en-US" b="1" dirty="0"/>
              </a:p>
            </p:txBody>
          </p:sp>
          <p:sp>
            <p:nvSpPr>
              <p:cNvPr id="13" name="TextBox 12"/>
              <p:cNvSpPr txBox="1"/>
              <p:nvPr/>
            </p:nvSpPr>
            <p:spPr>
              <a:xfrm>
                <a:off x="2100581" y="3103881"/>
                <a:ext cx="45719" cy="369332"/>
              </a:xfrm>
              <a:prstGeom prst="rect">
                <a:avLst/>
              </a:prstGeom>
              <a:noFill/>
            </p:spPr>
            <p:txBody>
              <a:bodyPr wrap="square" rtlCol="0">
                <a:spAutoFit/>
              </a:bodyPr>
              <a:lstStyle/>
              <a:p>
                <a:endParaRPr lang="en-US" dirty="0"/>
              </a:p>
            </p:txBody>
          </p:sp>
          <p:sp>
            <p:nvSpPr>
              <p:cNvPr id="14" name="TextBox 13"/>
              <p:cNvSpPr txBox="1"/>
              <p:nvPr/>
            </p:nvSpPr>
            <p:spPr>
              <a:xfrm>
                <a:off x="2146300" y="3325632"/>
                <a:ext cx="1540186" cy="355364"/>
              </a:xfrm>
              <a:prstGeom prst="rect">
                <a:avLst/>
              </a:prstGeom>
              <a:noFill/>
            </p:spPr>
            <p:txBody>
              <a:bodyPr wrap="none" rtlCol="0">
                <a:spAutoFit/>
              </a:bodyPr>
              <a:lstStyle/>
              <a:p>
                <a:r>
                  <a:rPr lang="en-US" dirty="0" smtClean="0"/>
                  <a:t>*</a:t>
                </a:r>
                <a:r>
                  <a:rPr lang="en-US" b="1" dirty="0" smtClean="0"/>
                  <a:t>Las Vegas</a:t>
                </a:r>
                <a:endParaRPr lang="en-US" b="1" dirty="0"/>
              </a:p>
            </p:txBody>
          </p:sp>
          <p:sp>
            <p:nvSpPr>
              <p:cNvPr id="15" name="TextBox 14"/>
              <p:cNvSpPr txBox="1"/>
              <p:nvPr/>
            </p:nvSpPr>
            <p:spPr>
              <a:xfrm>
                <a:off x="2827536" y="4230515"/>
                <a:ext cx="1309111" cy="355364"/>
              </a:xfrm>
              <a:prstGeom prst="rect">
                <a:avLst/>
              </a:prstGeom>
              <a:noFill/>
            </p:spPr>
            <p:txBody>
              <a:bodyPr wrap="none" rtlCol="0">
                <a:spAutoFit/>
              </a:bodyPr>
              <a:lstStyle/>
              <a:p>
                <a:r>
                  <a:rPr lang="en-US" dirty="0" smtClean="0"/>
                  <a:t>*</a:t>
                </a:r>
                <a:r>
                  <a:rPr lang="en-US" b="1" dirty="0" smtClean="0"/>
                  <a:t>Phoenix</a:t>
                </a:r>
                <a:endParaRPr lang="en-US" b="1" dirty="0"/>
              </a:p>
            </p:txBody>
          </p:sp>
          <p:sp>
            <p:nvSpPr>
              <p:cNvPr id="16" name="TextBox 15"/>
              <p:cNvSpPr txBox="1"/>
              <p:nvPr/>
            </p:nvSpPr>
            <p:spPr>
              <a:xfrm>
                <a:off x="5377181" y="4932681"/>
                <a:ext cx="45719" cy="369332"/>
              </a:xfrm>
              <a:prstGeom prst="rect">
                <a:avLst/>
              </a:prstGeom>
              <a:noFill/>
            </p:spPr>
            <p:txBody>
              <a:bodyPr wrap="square" rtlCol="0">
                <a:spAutoFit/>
              </a:bodyPr>
              <a:lstStyle/>
              <a:p>
                <a:r>
                  <a:rPr lang="en-US" dirty="0" smtClean="0"/>
                  <a:t> </a:t>
                </a:r>
                <a:endParaRPr lang="en-US" dirty="0"/>
              </a:p>
            </p:txBody>
          </p:sp>
          <p:sp>
            <p:nvSpPr>
              <p:cNvPr id="17" name="TextBox 16"/>
              <p:cNvSpPr txBox="1"/>
              <p:nvPr/>
            </p:nvSpPr>
            <p:spPr>
              <a:xfrm>
                <a:off x="6024729" y="4370215"/>
                <a:ext cx="1096248" cy="355364"/>
              </a:xfrm>
              <a:prstGeom prst="rect">
                <a:avLst/>
              </a:prstGeom>
              <a:noFill/>
            </p:spPr>
            <p:txBody>
              <a:bodyPr wrap="none" rtlCol="0">
                <a:spAutoFit/>
              </a:bodyPr>
              <a:lstStyle/>
              <a:p>
                <a:r>
                  <a:rPr lang="en-US" dirty="0" smtClean="0"/>
                  <a:t>*</a:t>
                </a:r>
                <a:r>
                  <a:rPr lang="en-US" b="1" dirty="0" smtClean="0"/>
                  <a:t>Dallas</a:t>
                </a:r>
                <a:endParaRPr lang="en-US" b="1" dirty="0"/>
              </a:p>
            </p:txBody>
          </p:sp>
          <p:sp>
            <p:nvSpPr>
              <p:cNvPr id="18" name="TextBox 17"/>
              <p:cNvSpPr txBox="1"/>
              <p:nvPr/>
            </p:nvSpPr>
            <p:spPr>
              <a:xfrm>
                <a:off x="5059861" y="3598151"/>
                <a:ext cx="1470729" cy="621887"/>
              </a:xfrm>
              <a:prstGeom prst="rect">
                <a:avLst/>
              </a:prstGeom>
              <a:noFill/>
            </p:spPr>
            <p:txBody>
              <a:bodyPr wrap="none" rtlCol="0">
                <a:spAutoFit/>
              </a:bodyPr>
              <a:lstStyle/>
              <a:p>
                <a:r>
                  <a:rPr lang="en-US" b="1" dirty="0" smtClean="0"/>
                  <a:t>Oklahoma</a:t>
                </a:r>
              </a:p>
              <a:p>
                <a:pPr algn="ctr"/>
                <a:r>
                  <a:rPr lang="en-US" b="1" dirty="0" smtClean="0"/>
                  <a:t> City *</a:t>
                </a:r>
                <a:endParaRPr lang="en-US" b="1" dirty="0"/>
              </a:p>
            </p:txBody>
          </p:sp>
          <p:sp>
            <p:nvSpPr>
              <p:cNvPr id="19" name="TextBox 18"/>
              <p:cNvSpPr txBox="1"/>
              <p:nvPr/>
            </p:nvSpPr>
            <p:spPr>
              <a:xfrm>
                <a:off x="8054150" y="2528188"/>
                <a:ext cx="1525364" cy="355364"/>
              </a:xfrm>
              <a:prstGeom prst="rect">
                <a:avLst/>
              </a:prstGeom>
              <a:noFill/>
            </p:spPr>
            <p:txBody>
              <a:bodyPr wrap="none" rtlCol="0">
                <a:spAutoFit/>
              </a:bodyPr>
              <a:lstStyle/>
              <a:p>
                <a:r>
                  <a:rPr lang="en-US" dirty="0" smtClean="0"/>
                  <a:t>*</a:t>
                </a:r>
                <a:r>
                  <a:rPr lang="en-US" b="1" dirty="0"/>
                  <a:t>Cleveland</a:t>
                </a:r>
              </a:p>
            </p:txBody>
          </p:sp>
          <p:sp>
            <p:nvSpPr>
              <p:cNvPr id="20" name="TextBox 19"/>
              <p:cNvSpPr txBox="1"/>
              <p:nvPr/>
            </p:nvSpPr>
            <p:spPr>
              <a:xfrm>
                <a:off x="9670481" y="3680997"/>
                <a:ext cx="1415305" cy="355364"/>
              </a:xfrm>
              <a:prstGeom prst="rect">
                <a:avLst/>
              </a:prstGeom>
              <a:noFill/>
            </p:spPr>
            <p:txBody>
              <a:bodyPr wrap="none" rtlCol="0">
                <a:spAutoFit/>
              </a:bodyPr>
              <a:lstStyle/>
              <a:p>
                <a:r>
                  <a:rPr lang="en-US" dirty="0" smtClean="0"/>
                  <a:t>*</a:t>
                </a:r>
                <a:r>
                  <a:rPr lang="en-US" b="1" dirty="0" smtClean="0"/>
                  <a:t>Charlotte</a:t>
                </a:r>
                <a:endParaRPr lang="en-US" b="1" dirty="0"/>
              </a:p>
            </p:txBody>
          </p:sp>
          <p:sp>
            <p:nvSpPr>
              <p:cNvPr id="21" name="TextBox 20"/>
              <p:cNvSpPr txBox="1"/>
              <p:nvPr/>
            </p:nvSpPr>
            <p:spPr>
              <a:xfrm>
                <a:off x="10142417" y="1925175"/>
                <a:ext cx="1143551" cy="355364"/>
              </a:xfrm>
              <a:prstGeom prst="rect">
                <a:avLst/>
              </a:prstGeom>
              <a:noFill/>
            </p:spPr>
            <p:txBody>
              <a:bodyPr wrap="none" rtlCol="0">
                <a:spAutoFit/>
              </a:bodyPr>
              <a:lstStyle/>
              <a:p>
                <a:r>
                  <a:rPr lang="en-US" b="1" dirty="0" smtClean="0"/>
                  <a:t>Boston</a:t>
                </a:r>
                <a:r>
                  <a:rPr lang="en-US" dirty="0" smtClean="0"/>
                  <a:t>*</a:t>
                </a:r>
                <a:endParaRPr lang="en-US" b="1" dirty="0"/>
              </a:p>
            </p:txBody>
          </p:sp>
          <p:sp>
            <p:nvSpPr>
              <p:cNvPr id="22" name="TextBox 21"/>
              <p:cNvSpPr txBox="1"/>
              <p:nvPr/>
            </p:nvSpPr>
            <p:spPr>
              <a:xfrm>
                <a:off x="8318500" y="3412107"/>
                <a:ext cx="1470729" cy="355364"/>
              </a:xfrm>
              <a:prstGeom prst="rect">
                <a:avLst/>
              </a:prstGeom>
              <a:noFill/>
            </p:spPr>
            <p:txBody>
              <a:bodyPr wrap="none" rtlCol="0">
                <a:spAutoFit/>
              </a:bodyPr>
              <a:lstStyle/>
              <a:p>
                <a:r>
                  <a:rPr lang="en-US" dirty="0" smtClean="0"/>
                  <a:t>*</a:t>
                </a:r>
                <a:r>
                  <a:rPr lang="en-US" b="1" dirty="0" smtClean="0"/>
                  <a:t>Nashville</a:t>
                </a:r>
                <a:endParaRPr lang="en-US" b="1" dirty="0"/>
              </a:p>
            </p:txBody>
          </p:sp>
          <p:sp>
            <p:nvSpPr>
              <p:cNvPr id="23" name="TextBox 22"/>
              <p:cNvSpPr txBox="1"/>
              <p:nvPr/>
            </p:nvSpPr>
            <p:spPr>
              <a:xfrm>
                <a:off x="2979538" y="2452030"/>
                <a:ext cx="1935875" cy="355364"/>
              </a:xfrm>
              <a:prstGeom prst="rect">
                <a:avLst/>
              </a:prstGeom>
              <a:noFill/>
            </p:spPr>
            <p:txBody>
              <a:bodyPr wrap="none" rtlCol="0">
                <a:spAutoFit/>
              </a:bodyPr>
              <a:lstStyle/>
              <a:p>
                <a:r>
                  <a:rPr lang="en-US" dirty="0" smtClean="0"/>
                  <a:t>*</a:t>
                </a:r>
                <a:r>
                  <a:rPr lang="en-US" b="1" dirty="0" smtClean="0"/>
                  <a:t>Salt Lake City</a:t>
                </a:r>
                <a:endParaRPr lang="en-US" b="1" dirty="0"/>
              </a:p>
            </p:txBody>
          </p:sp>
          <p:sp>
            <p:nvSpPr>
              <p:cNvPr id="24" name="TextBox 23"/>
              <p:cNvSpPr txBox="1"/>
              <p:nvPr/>
            </p:nvSpPr>
            <p:spPr>
              <a:xfrm>
                <a:off x="867221" y="2762557"/>
                <a:ext cx="1960315" cy="355364"/>
              </a:xfrm>
              <a:prstGeom prst="rect">
                <a:avLst/>
              </a:prstGeom>
              <a:noFill/>
            </p:spPr>
            <p:txBody>
              <a:bodyPr wrap="none" rtlCol="0">
                <a:spAutoFit/>
              </a:bodyPr>
              <a:lstStyle/>
              <a:p>
                <a:r>
                  <a:rPr lang="en-US" dirty="0" smtClean="0"/>
                  <a:t>*</a:t>
                </a:r>
                <a:r>
                  <a:rPr lang="en-US" b="1" dirty="0" smtClean="0"/>
                  <a:t>San Francisco</a:t>
                </a:r>
                <a:endParaRPr lang="en-US" b="1" dirty="0"/>
              </a:p>
            </p:txBody>
          </p:sp>
          <p:sp>
            <p:nvSpPr>
              <p:cNvPr id="25" name="TextBox 24"/>
              <p:cNvSpPr txBox="1"/>
              <p:nvPr/>
            </p:nvSpPr>
            <p:spPr>
              <a:xfrm>
                <a:off x="6893922" y="4802614"/>
                <a:ext cx="1786083" cy="621887"/>
              </a:xfrm>
              <a:prstGeom prst="rect">
                <a:avLst/>
              </a:prstGeom>
              <a:noFill/>
            </p:spPr>
            <p:txBody>
              <a:bodyPr wrap="none" rtlCol="0">
                <a:spAutoFit/>
              </a:bodyPr>
              <a:lstStyle/>
              <a:p>
                <a:r>
                  <a:rPr lang="en-US" b="1" dirty="0" smtClean="0"/>
                  <a:t>New Orleans</a:t>
                </a:r>
              </a:p>
              <a:p>
                <a:r>
                  <a:rPr lang="en-US" b="1" dirty="0"/>
                  <a:t> </a:t>
                </a:r>
                <a:r>
                  <a:rPr lang="en-US" b="1" dirty="0" smtClean="0"/>
                  <a:t>         *</a:t>
                </a:r>
                <a:endParaRPr lang="en-US" b="1" dirty="0"/>
              </a:p>
            </p:txBody>
          </p:sp>
          <p:sp>
            <p:nvSpPr>
              <p:cNvPr id="26" name="TextBox 25"/>
              <p:cNvSpPr txBox="1"/>
              <p:nvPr/>
            </p:nvSpPr>
            <p:spPr>
              <a:xfrm>
                <a:off x="5134035" y="1569811"/>
                <a:ext cx="1109807" cy="355364"/>
              </a:xfrm>
              <a:prstGeom prst="rect">
                <a:avLst/>
              </a:prstGeom>
              <a:noFill/>
            </p:spPr>
            <p:txBody>
              <a:bodyPr wrap="none" rtlCol="0">
                <a:spAutoFit/>
              </a:bodyPr>
              <a:lstStyle/>
              <a:p>
                <a:r>
                  <a:rPr lang="en-US" b="1" dirty="0" smtClean="0"/>
                  <a:t>Fargo</a:t>
                </a:r>
                <a:r>
                  <a:rPr lang="en-US" dirty="0" smtClean="0"/>
                  <a:t> *</a:t>
                </a:r>
                <a:endParaRPr lang="en-US" b="1" dirty="0"/>
              </a:p>
            </p:txBody>
          </p:sp>
        </p:grpSp>
        <p:sp>
          <p:nvSpPr>
            <p:cNvPr id="7" name="TextBox 6"/>
            <p:cNvSpPr txBox="1"/>
            <p:nvPr/>
          </p:nvSpPr>
          <p:spPr>
            <a:xfrm>
              <a:off x="4183158" y="3089291"/>
              <a:ext cx="1320746" cy="646331"/>
            </a:xfrm>
            <a:prstGeom prst="rect">
              <a:avLst/>
            </a:prstGeom>
            <a:noFill/>
          </p:spPr>
          <p:txBody>
            <a:bodyPr wrap="none" rtlCol="0">
              <a:spAutoFit/>
            </a:bodyPr>
            <a:lstStyle/>
            <a:p>
              <a:r>
                <a:rPr lang="en-US" b="1" dirty="0" smtClean="0"/>
                <a:t>Kansas City</a:t>
              </a:r>
            </a:p>
            <a:p>
              <a:pPr algn="r"/>
              <a:r>
                <a:rPr lang="en-US" b="1" dirty="0"/>
                <a:t>*</a:t>
              </a:r>
            </a:p>
          </p:txBody>
        </p:sp>
        <p:sp>
          <p:nvSpPr>
            <p:cNvPr id="8" name="TextBox 7"/>
            <p:cNvSpPr txBox="1"/>
            <p:nvPr/>
          </p:nvSpPr>
          <p:spPr>
            <a:xfrm>
              <a:off x="3914207" y="4815412"/>
              <a:ext cx="1007007" cy="369332"/>
            </a:xfrm>
            <a:prstGeom prst="rect">
              <a:avLst/>
            </a:prstGeom>
            <a:noFill/>
          </p:spPr>
          <p:txBody>
            <a:bodyPr wrap="none" rtlCol="0">
              <a:spAutoFit/>
            </a:bodyPr>
            <a:lstStyle/>
            <a:p>
              <a:r>
                <a:rPr lang="en-US" dirty="0" smtClean="0"/>
                <a:t>*</a:t>
              </a:r>
              <a:r>
                <a:rPr lang="en-US" b="1" dirty="0" smtClean="0"/>
                <a:t>Odessa</a:t>
              </a:r>
              <a:endParaRPr lang="en-US" dirty="0"/>
            </a:p>
          </p:txBody>
        </p:sp>
        <p:sp>
          <p:nvSpPr>
            <p:cNvPr id="9" name="TextBox 8"/>
            <p:cNvSpPr txBox="1"/>
            <p:nvPr/>
          </p:nvSpPr>
          <p:spPr>
            <a:xfrm>
              <a:off x="6135447" y="3058007"/>
              <a:ext cx="1093569" cy="646331"/>
            </a:xfrm>
            <a:prstGeom prst="rect">
              <a:avLst/>
            </a:prstGeom>
            <a:noFill/>
          </p:spPr>
          <p:txBody>
            <a:bodyPr wrap="none" rtlCol="0">
              <a:spAutoFit/>
            </a:bodyPr>
            <a:lstStyle/>
            <a:p>
              <a:r>
                <a:rPr lang="en-US" b="1" dirty="0" smtClean="0"/>
                <a:t>Louisville</a:t>
              </a:r>
            </a:p>
            <a:p>
              <a:pPr algn="r"/>
              <a:r>
                <a:rPr lang="en-US" b="1" dirty="0"/>
                <a:t>*</a:t>
              </a:r>
            </a:p>
          </p:txBody>
        </p:sp>
      </p:grpSp>
      <p:sp>
        <p:nvSpPr>
          <p:cNvPr id="27" name="TextBox 26"/>
          <p:cNvSpPr txBox="1"/>
          <p:nvPr/>
        </p:nvSpPr>
        <p:spPr>
          <a:xfrm>
            <a:off x="3233019" y="3179165"/>
            <a:ext cx="865301" cy="646331"/>
          </a:xfrm>
          <a:prstGeom prst="rect">
            <a:avLst/>
          </a:prstGeom>
          <a:noFill/>
        </p:spPr>
        <p:txBody>
          <a:bodyPr wrap="none" rtlCol="0">
            <a:spAutoFit/>
          </a:bodyPr>
          <a:lstStyle/>
          <a:p>
            <a:pPr algn="ctr"/>
            <a:r>
              <a:rPr lang="en-US" b="1" dirty="0" smtClean="0"/>
              <a:t>*</a:t>
            </a:r>
          </a:p>
          <a:p>
            <a:r>
              <a:rPr lang="en-US" b="1" dirty="0" smtClean="0"/>
              <a:t>Denver</a:t>
            </a:r>
            <a:endParaRPr lang="en-US" b="1" dirty="0"/>
          </a:p>
        </p:txBody>
      </p:sp>
      <p:sp>
        <p:nvSpPr>
          <p:cNvPr id="28" name="TextBox 27"/>
          <p:cNvSpPr txBox="1"/>
          <p:nvPr/>
        </p:nvSpPr>
        <p:spPr>
          <a:xfrm>
            <a:off x="1918394" y="1482838"/>
            <a:ext cx="1013419" cy="369332"/>
          </a:xfrm>
          <a:prstGeom prst="rect">
            <a:avLst/>
          </a:prstGeom>
          <a:noFill/>
        </p:spPr>
        <p:txBody>
          <a:bodyPr wrap="none" rtlCol="0">
            <a:spAutoFit/>
          </a:bodyPr>
          <a:lstStyle/>
          <a:p>
            <a:r>
              <a:rPr lang="en-US" b="1" dirty="0" smtClean="0"/>
              <a:t>Helena *</a:t>
            </a:r>
            <a:endParaRPr lang="en-US" b="1" dirty="0"/>
          </a:p>
        </p:txBody>
      </p:sp>
    </p:spTree>
    <p:extLst>
      <p:ext uri="{BB962C8B-B14F-4D97-AF65-F5344CB8AC3E}">
        <p14:creationId xmlns:p14="http://schemas.microsoft.com/office/powerpoint/2010/main" val="1313013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US Doppler Radar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160000"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p:nvGrpSpPr>
        <p:grpSpPr>
          <a:xfrm>
            <a:off x="707132" y="1113543"/>
            <a:ext cx="8509511" cy="5069982"/>
            <a:chOff x="707132" y="1113543"/>
            <a:chExt cx="8509511" cy="5069982"/>
          </a:xfrm>
        </p:grpSpPr>
        <p:grpSp>
          <p:nvGrpSpPr>
            <p:cNvPr id="5" name="Group 4"/>
            <p:cNvGrpSpPr/>
            <p:nvPr/>
          </p:nvGrpSpPr>
          <p:grpSpPr>
            <a:xfrm>
              <a:off x="707132" y="1113543"/>
              <a:ext cx="8509511" cy="5069982"/>
              <a:chOff x="867221" y="980400"/>
              <a:chExt cx="10462793" cy="4878240"/>
            </a:xfrm>
          </p:grpSpPr>
          <p:sp>
            <p:nvSpPr>
              <p:cNvPr id="9" name="TextBox 8"/>
              <p:cNvSpPr txBox="1"/>
              <p:nvPr/>
            </p:nvSpPr>
            <p:spPr>
              <a:xfrm>
                <a:off x="10087916" y="5503276"/>
                <a:ext cx="1242098" cy="355364"/>
              </a:xfrm>
              <a:prstGeom prst="rect">
                <a:avLst/>
              </a:prstGeom>
              <a:noFill/>
            </p:spPr>
            <p:txBody>
              <a:bodyPr wrap="none" rtlCol="0">
                <a:spAutoFit/>
              </a:bodyPr>
              <a:lstStyle/>
              <a:p>
                <a:r>
                  <a:rPr lang="en-US" b="1" dirty="0" smtClean="0">
                    <a:solidFill>
                      <a:schemeClr val="bg1"/>
                    </a:solidFill>
                  </a:rPr>
                  <a:t>* Miami </a:t>
                </a:r>
                <a:endParaRPr lang="en-US" b="1" dirty="0">
                  <a:solidFill>
                    <a:schemeClr val="bg1"/>
                  </a:solidFill>
                </a:endParaRPr>
              </a:p>
            </p:txBody>
          </p:sp>
          <p:sp>
            <p:nvSpPr>
              <p:cNvPr id="10" name="TextBox 9"/>
              <p:cNvSpPr txBox="1"/>
              <p:nvPr/>
            </p:nvSpPr>
            <p:spPr>
              <a:xfrm>
                <a:off x="1429100" y="980400"/>
                <a:ext cx="1133459"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Seattle</a:t>
                </a:r>
                <a:endParaRPr lang="en-US" dirty="0">
                  <a:solidFill>
                    <a:schemeClr val="bg1"/>
                  </a:solidFill>
                </a:endParaRPr>
              </a:p>
            </p:txBody>
          </p:sp>
          <p:sp>
            <p:nvSpPr>
              <p:cNvPr id="11" name="TextBox 10"/>
              <p:cNvSpPr txBox="1"/>
              <p:nvPr/>
            </p:nvSpPr>
            <p:spPr>
              <a:xfrm>
                <a:off x="1414263" y="3620388"/>
                <a:ext cx="1776227"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Los Angeles</a:t>
                </a:r>
                <a:endParaRPr lang="en-US" b="1" dirty="0">
                  <a:solidFill>
                    <a:schemeClr val="bg1"/>
                  </a:solidFill>
                </a:endParaRPr>
              </a:p>
            </p:txBody>
          </p:sp>
          <p:sp>
            <p:nvSpPr>
              <p:cNvPr id="12" name="TextBox 11"/>
              <p:cNvSpPr txBox="1"/>
              <p:nvPr/>
            </p:nvSpPr>
            <p:spPr>
              <a:xfrm>
                <a:off x="2100581" y="3103881"/>
                <a:ext cx="45719" cy="369332"/>
              </a:xfrm>
              <a:prstGeom prst="rect">
                <a:avLst/>
              </a:prstGeom>
              <a:noFill/>
            </p:spPr>
            <p:txBody>
              <a:bodyPr wrap="square" rtlCol="0">
                <a:spAutoFit/>
              </a:bodyPr>
              <a:lstStyle/>
              <a:p>
                <a:endParaRPr lang="en-US" dirty="0">
                  <a:solidFill>
                    <a:schemeClr val="bg1"/>
                  </a:solidFill>
                </a:endParaRPr>
              </a:p>
            </p:txBody>
          </p:sp>
          <p:sp>
            <p:nvSpPr>
              <p:cNvPr id="13" name="TextBox 12"/>
              <p:cNvSpPr txBox="1"/>
              <p:nvPr/>
            </p:nvSpPr>
            <p:spPr>
              <a:xfrm>
                <a:off x="2146300" y="3325632"/>
                <a:ext cx="1540186"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Las Vegas</a:t>
                </a:r>
                <a:endParaRPr lang="en-US" b="1" dirty="0">
                  <a:solidFill>
                    <a:schemeClr val="bg1"/>
                  </a:solidFill>
                </a:endParaRPr>
              </a:p>
            </p:txBody>
          </p:sp>
          <p:sp>
            <p:nvSpPr>
              <p:cNvPr id="14" name="TextBox 13"/>
              <p:cNvSpPr txBox="1"/>
              <p:nvPr/>
            </p:nvSpPr>
            <p:spPr>
              <a:xfrm>
                <a:off x="2827536" y="4230515"/>
                <a:ext cx="1309111"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Phoenix</a:t>
                </a:r>
                <a:endParaRPr lang="en-US" b="1" dirty="0">
                  <a:solidFill>
                    <a:schemeClr val="bg1"/>
                  </a:solidFill>
                </a:endParaRPr>
              </a:p>
            </p:txBody>
          </p:sp>
          <p:sp>
            <p:nvSpPr>
              <p:cNvPr id="15" name="TextBox 14"/>
              <p:cNvSpPr txBox="1"/>
              <p:nvPr/>
            </p:nvSpPr>
            <p:spPr>
              <a:xfrm>
                <a:off x="5377181" y="4932681"/>
                <a:ext cx="45719" cy="369332"/>
              </a:xfrm>
              <a:prstGeom prst="rect">
                <a:avLst/>
              </a:prstGeom>
              <a:noFill/>
            </p:spPr>
            <p:txBody>
              <a:bodyPr wrap="square" rtlCol="0">
                <a:spAutoFit/>
              </a:bodyPr>
              <a:lstStyle/>
              <a:p>
                <a:r>
                  <a:rPr lang="en-US" dirty="0" smtClean="0">
                    <a:solidFill>
                      <a:schemeClr val="bg1"/>
                    </a:solidFill>
                  </a:rPr>
                  <a:t> </a:t>
                </a:r>
                <a:endParaRPr lang="en-US" dirty="0">
                  <a:solidFill>
                    <a:schemeClr val="bg1"/>
                  </a:solidFill>
                </a:endParaRPr>
              </a:p>
            </p:txBody>
          </p:sp>
          <p:sp>
            <p:nvSpPr>
              <p:cNvPr id="16" name="TextBox 15"/>
              <p:cNvSpPr txBox="1"/>
              <p:nvPr/>
            </p:nvSpPr>
            <p:spPr>
              <a:xfrm>
                <a:off x="6024729" y="4370215"/>
                <a:ext cx="1096248"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Dallas</a:t>
                </a:r>
                <a:endParaRPr lang="en-US" b="1" dirty="0">
                  <a:solidFill>
                    <a:schemeClr val="bg1"/>
                  </a:solidFill>
                </a:endParaRPr>
              </a:p>
            </p:txBody>
          </p:sp>
          <p:sp>
            <p:nvSpPr>
              <p:cNvPr id="17" name="TextBox 16"/>
              <p:cNvSpPr txBox="1"/>
              <p:nvPr/>
            </p:nvSpPr>
            <p:spPr>
              <a:xfrm>
                <a:off x="5059861" y="3598151"/>
                <a:ext cx="1470729" cy="621887"/>
              </a:xfrm>
              <a:prstGeom prst="rect">
                <a:avLst/>
              </a:prstGeom>
              <a:noFill/>
            </p:spPr>
            <p:txBody>
              <a:bodyPr wrap="none" rtlCol="0">
                <a:spAutoFit/>
              </a:bodyPr>
              <a:lstStyle/>
              <a:p>
                <a:r>
                  <a:rPr lang="en-US" b="1" dirty="0" smtClean="0">
                    <a:solidFill>
                      <a:schemeClr val="bg1"/>
                    </a:solidFill>
                  </a:rPr>
                  <a:t>Oklahoma</a:t>
                </a:r>
              </a:p>
              <a:p>
                <a:pPr algn="ctr"/>
                <a:r>
                  <a:rPr lang="en-US" b="1" dirty="0" smtClean="0">
                    <a:solidFill>
                      <a:schemeClr val="bg1"/>
                    </a:solidFill>
                  </a:rPr>
                  <a:t> City *</a:t>
                </a:r>
                <a:endParaRPr lang="en-US" b="1" dirty="0">
                  <a:solidFill>
                    <a:schemeClr val="bg1"/>
                  </a:solidFill>
                </a:endParaRPr>
              </a:p>
            </p:txBody>
          </p:sp>
          <p:sp>
            <p:nvSpPr>
              <p:cNvPr id="18" name="TextBox 17"/>
              <p:cNvSpPr txBox="1"/>
              <p:nvPr/>
            </p:nvSpPr>
            <p:spPr>
              <a:xfrm>
                <a:off x="8054150" y="2528188"/>
                <a:ext cx="1525364" cy="355364"/>
              </a:xfrm>
              <a:prstGeom prst="rect">
                <a:avLst/>
              </a:prstGeom>
              <a:noFill/>
            </p:spPr>
            <p:txBody>
              <a:bodyPr wrap="none" rtlCol="0">
                <a:spAutoFit/>
              </a:bodyPr>
              <a:lstStyle/>
              <a:p>
                <a:r>
                  <a:rPr lang="en-US" dirty="0" smtClean="0">
                    <a:solidFill>
                      <a:schemeClr val="bg1"/>
                    </a:solidFill>
                  </a:rPr>
                  <a:t>*</a:t>
                </a:r>
                <a:r>
                  <a:rPr lang="en-US" b="1" dirty="0">
                    <a:solidFill>
                      <a:schemeClr val="bg1"/>
                    </a:solidFill>
                  </a:rPr>
                  <a:t>Cleveland</a:t>
                </a:r>
              </a:p>
            </p:txBody>
          </p:sp>
          <p:sp>
            <p:nvSpPr>
              <p:cNvPr id="19" name="TextBox 18"/>
              <p:cNvSpPr txBox="1"/>
              <p:nvPr/>
            </p:nvSpPr>
            <p:spPr>
              <a:xfrm>
                <a:off x="9670481" y="3680997"/>
                <a:ext cx="1415305"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Charlotte</a:t>
                </a:r>
                <a:endParaRPr lang="en-US" b="1" dirty="0">
                  <a:solidFill>
                    <a:schemeClr val="bg1"/>
                  </a:solidFill>
                </a:endParaRPr>
              </a:p>
            </p:txBody>
          </p:sp>
          <p:sp>
            <p:nvSpPr>
              <p:cNvPr id="20" name="TextBox 19"/>
              <p:cNvSpPr txBox="1"/>
              <p:nvPr/>
            </p:nvSpPr>
            <p:spPr>
              <a:xfrm>
                <a:off x="10142417" y="1925175"/>
                <a:ext cx="1143551" cy="355364"/>
              </a:xfrm>
              <a:prstGeom prst="rect">
                <a:avLst/>
              </a:prstGeom>
              <a:noFill/>
            </p:spPr>
            <p:txBody>
              <a:bodyPr wrap="none" rtlCol="0">
                <a:spAutoFit/>
              </a:bodyPr>
              <a:lstStyle/>
              <a:p>
                <a:r>
                  <a:rPr lang="en-US" b="1" dirty="0" smtClean="0">
                    <a:solidFill>
                      <a:schemeClr val="bg1"/>
                    </a:solidFill>
                  </a:rPr>
                  <a:t>Boston</a:t>
                </a:r>
                <a:r>
                  <a:rPr lang="en-US" dirty="0" smtClean="0">
                    <a:solidFill>
                      <a:schemeClr val="bg1"/>
                    </a:solidFill>
                  </a:rPr>
                  <a:t>*</a:t>
                </a:r>
                <a:endParaRPr lang="en-US" b="1" dirty="0">
                  <a:solidFill>
                    <a:schemeClr val="bg1"/>
                  </a:solidFill>
                </a:endParaRPr>
              </a:p>
            </p:txBody>
          </p:sp>
          <p:sp>
            <p:nvSpPr>
              <p:cNvPr id="21" name="TextBox 20"/>
              <p:cNvSpPr txBox="1"/>
              <p:nvPr/>
            </p:nvSpPr>
            <p:spPr>
              <a:xfrm>
                <a:off x="8318500" y="3412107"/>
                <a:ext cx="1470729"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Nashville</a:t>
                </a:r>
                <a:endParaRPr lang="en-US" b="1" dirty="0">
                  <a:solidFill>
                    <a:schemeClr val="bg1"/>
                  </a:solidFill>
                </a:endParaRPr>
              </a:p>
            </p:txBody>
          </p:sp>
          <p:sp>
            <p:nvSpPr>
              <p:cNvPr id="22" name="TextBox 21"/>
              <p:cNvSpPr txBox="1"/>
              <p:nvPr/>
            </p:nvSpPr>
            <p:spPr>
              <a:xfrm>
                <a:off x="2979538" y="2452030"/>
                <a:ext cx="1935875"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Salt Lake City</a:t>
                </a:r>
                <a:endParaRPr lang="en-US" b="1" dirty="0">
                  <a:solidFill>
                    <a:schemeClr val="bg1"/>
                  </a:solidFill>
                </a:endParaRPr>
              </a:p>
            </p:txBody>
          </p:sp>
          <p:sp>
            <p:nvSpPr>
              <p:cNvPr id="23" name="TextBox 22"/>
              <p:cNvSpPr txBox="1"/>
              <p:nvPr/>
            </p:nvSpPr>
            <p:spPr>
              <a:xfrm>
                <a:off x="867221" y="2762557"/>
                <a:ext cx="1960315"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San Francisco</a:t>
                </a:r>
                <a:endParaRPr lang="en-US" b="1" dirty="0">
                  <a:solidFill>
                    <a:schemeClr val="bg1"/>
                  </a:solidFill>
                </a:endParaRPr>
              </a:p>
            </p:txBody>
          </p:sp>
          <p:sp>
            <p:nvSpPr>
              <p:cNvPr id="24" name="TextBox 23"/>
              <p:cNvSpPr txBox="1"/>
              <p:nvPr/>
            </p:nvSpPr>
            <p:spPr>
              <a:xfrm>
                <a:off x="6893922" y="4802614"/>
                <a:ext cx="1786083" cy="621887"/>
              </a:xfrm>
              <a:prstGeom prst="rect">
                <a:avLst/>
              </a:prstGeom>
              <a:noFill/>
            </p:spPr>
            <p:txBody>
              <a:bodyPr wrap="none" rtlCol="0">
                <a:spAutoFit/>
              </a:bodyPr>
              <a:lstStyle/>
              <a:p>
                <a:r>
                  <a:rPr lang="en-US" b="1" dirty="0" smtClean="0">
                    <a:solidFill>
                      <a:schemeClr val="bg1"/>
                    </a:solidFill>
                  </a:rPr>
                  <a:t>New Orleans</a:t>
                </a:r>
              </a:p>
              <a:p>
                <a:r>
                  <a:rPr lang="en-US" b="1" dirty="0">
                    <a:solidFill>
                      <a:schemeClr val="bg1"/>
                    </a:solidFill>
                  </a:rPr>
                  <a:t> </a:t>
                </a:r>
                <a:r>
                  <a:rPr lang="en-US" b="1" dirty="0" smtClean="0">
                    <a:solidFill>
                      <a:schemeClr val="bg1"/>
                    </a:solidFill>
                  </a:rPr>
                  <a:t>         *</a:t>
                </a:r>
                <a:endParaRPr lang="en-US" b="1" dirty="0">
                  <a:solidFill>
                    <a:schemeClr val="bg1"/>
                  </a:solidFill>
                </a:endParaRPr>
              </a:p>
            </p:txBody>
          </p:sp>
          <p:sp>
            <p:nvSpPr>
              <p:cNvPr id="25" name="TextBox 24"/>
              <p:cNvSpPr txBox="1"/>
              <p:nvPr/>
            </p:nvSpPr>
            <p:spPr>
              <a:xfrm>
                <a:off x="5134035" y="1569811"/>
                <a:ext cx="1109807" cy="355364"/>
              </a:xfrm>
              <a:prstGeom prst="rect">
                <a:avLst/>
              </a:prstGeom>
              <a:noFill/>
            </p:spPr>
            <p:txBody>
              <a:bodyPr wrap="none" rtlCol="0">
                <a:spAutoFit/>
              </a:bodyPr>
              <a:lstStyle/>
              <a:p>
                <a:r>
                  <a:rPr lang="en-US" b="1" dirty="0" smtClean="0">
                    <a:solidFill>
                      <a:schemeClr val="bg1"/>
                    </a:solidFill>
                  </a:rPr>
                  <a:t>Fargo</a:t>
                </a:r>
                <a:r>
                  <a:rPr lang="en-US" dirty="0" smtClean="0">
                    <a:solidFill>
                      <a:schemeClr val="bg1"/>
                    </a:solidFill>
                  </a:rPr>
                  <a:t> *</a:t>
                </a:r>
                <a:endParaRPr lang="en-US" b="1" dirty="0">
                  <a:solidFill>
                    <a:schemeClr val="bg1"/>
                  </a:solidFill>
                </a:endParaRPr>
              </a:p>
            </p:txBody>
          </p:sp>
        </p:grpSp>
        <p:sp>
          <p:nvSpPr>
            <p:cNvPr id="6" name="TextBox 5"/>
            <p:cNvSpPr txBox="1"/>
            <p:nvPr/>
          </p:nvSpPr>
          <p:spPr>
            <a:xfrm>
              <a:off x="4183158" y="3089291"/>
              <a:ext cx="1320746" cy="646331"/>
            </a:xfrm>
            <a:prstGeom prst="rect">
              <a:avLst/>
            </a:prstGeom>
            <a:noFill/>
          </p:spPr>
          <p:txBody>
            <a:bodyPr wrap="none" rtlCol="0">
              <a:spAutoFit/>
            </a:bodyPr>
            <a:lstStyle/>
            <a:p>
              <a:r>
                <a:rPr lang="en-US" b="1" dirty="0" smtClean="0">
                  <a:solidFill>
                    <a:schemeClr val="bg1"/>
                  </a:solidFill>
                </a:rPr>
                <a:t>Kansas City</a:t>
              </a:r>
            </a:p>
            <a:p>
              <a:pPr algn="r"/>
              <a:r>
                <a:rPr lang="en-US" b="1" dirty="0">
                  <a:solidFill>
                    <a:schemeClr val="bg1"/>
                  </a:solidFill>
                </a:rPr>
                <a:t>*</a:t>
              </a:r>
            </a:p>
          </p:txBody>
        </p:sp>
        <p:sp>
          <p:nvSpPr>
            <p:cNvPr id="7" name="TextBox 6"/>
            <p:cNvSpPr txBox="1"/>
            <p:nvPr/>
          </p:nvSpPr>
          <p:spPr>
            <a:xfrm>
              <a:off x="3914207" y="4815412"/>
              <a:ext cx="1007007" cy="369332"/>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Odessa</a:t>
              </a:r>
              <a:endParaRPr lang="en-US" dirty="0">
                <a:solidFill>
                  <a:schemeClr val="bg1"/>
                </a:solidFill>
              </a:endParaRPr>
            </a:p>
          </p:txBody>
        </p:sp>
        <p:sp>
          <p:nvSpPr>
            <p:cNvPr id="8" name="TextBox 7"/>
            <p:cNvSpPr txBox="1"/>
            <p:nvPr/>
          </p:nvSpPr>
          <p:spPr>
            <a:xfrm>
              <a:off x="6135447" y="3058007"/>
              <a:ext cx="1093569" cy="646331"/>
            </a:xfrm>
            <a:prstGeom prst="rect">
              <a:avLst/>
            </a:prstGeom>
            <a:noFill/>
          </p:spPr>
          <p:txBody>
            <a:bodyPr wrap="none" rtlCol="0">
              <a:spAutoFit/>
            </a:bodyPr>
            <a:lstStyle/>
            <a:p>
              <a:r>
                <a:rPr lang="en-US" b="1" dirty="0" smtClean="0">
                  <a:solidFill>
                    <a:schemeClr val="bg1"/>
                  </a:solidFill>
                </a:rPr>
                <a:t>Louisville</a:t>
              </a:r>
            </a:p>
            <a:p>
              <a:pPr algn="r"/>
              <a:r>
                <a:rPr lang="en-US" b="1" dirty="0">
                  <a:solidFill>
                    <a:schemeClr val="bg1"/>
                  </a:solidFill>
                </a:rPr>
                <a:t>*</a:t>
              </a:r>
            </a:p>
          </p:txBody>
        </p:sp>
      </p:grpSp>
      <p:sp>
        <p:nvSpPr>
          <p:cNvPr id="26" name="TextBox 25"/>
          <p:cNvSpPr txBox="1"/>
          <p:nvPr/>
        </p:nvSpPr>
        <p:spPr>
          <a:xfrm>
            <a:off x="3233019" y="3179165"/>
            <a:ext cx="865301" cy="646331"/>
          </a:xfrm>
          <a:prstGeom prst="rect">
            <a:avLst/>
          </a:prstGeom>
          <a:noFill/>
        </p:spPr>
        <p:txBody>
          <a:bodyPr wrap="none" rtlCol="0">
            <a:spAutoFit/>
          </a:bodyPr>
          <a:lstStyle/>
          <a:p>
            <a:pPr algn="ctr"/>
            <a:r>
              <a:rPr lang="en-US" b="1" dirty="0" smtClean="0">
                <a:solidFill>
                  <a:schemeClr val="bg1"/>
                </a:solidFill>
              </a:rPr>
              <a:t>*</a:t>
            </a:r>
          </a:p>
          <a:p>
            <a:r>
              <a:rPr lang="en-US" b="1" dirty="0" smtClean="0">
                <a:solidFill>
                  <a:schemeClr val="bg1"/>
                </a:solidFill>
              </a:rPr>
              <a:t>Denver</a:t>
            </a:r>
            <a:endParaRPr lang="en-US" b="1" dirty="0">
              <a:solidFill>
                <a:schemeClr val="bg1"/>
              </a:solidFill>
            </a:endParaRPr>
          </a:p>
        </p:txBody>
      </p:sp>
      <p:sp>
        <p:nvSpPr>
          <p:cNvPr id="27" name="TextBox 26"/>
          <p:cNvSpPr txBox="1"/>
          <p:nvPr/>
        </p:nvSpPr>
        <p:spPr>
          <a:xfrm>
            <a:off x="1918394" y="1482838"/>
            <a:ext cx="1013419" cy="369332"/>
          </a:xfrm>
          <a:prstGeom prst="rect">
            <a:avLst/>
          </a:prstGeom>
          <a:noFill/>
        </p:spPr>
        <p:txBody>
          <a:bodyPr wrap="none" rtlCol="0">
            <a:spAutoFit/>
          </a:bodyPr>
          <a:lstStyle/>
          <a:p>
            <a:r>
              <a:rPr lang="en-US" b="1" dirty="0" smtClean="0">
                <a:solidFill>
                  <a:schemeClr val="bg1"/>
                </a:solidFill>
              </a:rPr>
              <a:t>Helena *</a:t>
            </a:r>
            <a:endParaRPr lang="en-US" b="1" dirty="0">
              <a:solidFill>
                <a:schemeClr val="bg1"/>
              </a:solidFill>
            </a:endParaRPr>
          </a:p>
        </p:txBody>
      </p:sp>
    </p:spTree>
    <p:extLst>
      <p:ext uri="{BB962C8B-B14F-4D97-AF65-F5344CB8AC3E}">
        <p14:creationId xmlns:p14="http://schemas.microsoft.com/office/powerpoint/2010/main" val="3047740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rrent US Winds and Gusts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160000"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p:cNvGrpSpPr/>
          <p:nvPr/>
        </p:nvGrpSpPr>
        <p:grpSpPr>
          <a:xfrm>
            <a:off x="707132" y="1113543"/>
            <a:ext cx="8509511" cy="5069982"/>
            <a:chOff x="707132" y="1113543"/>
            <a:chExt cx="8509511" cy="5069982"/>
          </a:xfrm>
        </p:grpSpPr>
        <p:grpSp>
          <p:nvGrpSpPr>
            <p:cNvPr id="4" name="Group 3"/>
            <p:cNvGrpSpPr/>
            <p:nvPr/>
          </p:nvGrpSpPr>
          <p:grpSpPr>
            <a:xfrm>
              <a:off x="707132" y="1113543"/>
              <a:ext cx="8509511" cy="5069982"/>
              <a:chOff x="867221" y="980400"/>
              <a:chExt cx="10462793" cy="4878240"/>
            </a:xfrm>
          </p:grpSpPr>
          <p:sp>
            <p:nvSpPr>
              <p:cNvPr id="8" name="TextBox 7"/>
              <p:cNvSpPr txBox="1"/>
              <p:nvPr/>
            </p:nvSpPr>
            <p:spPr>
              <a:xfrm>
                <a:off x="10087916" y="5503276"/>
                <a:ext cx="1242098" cy="355364"/>
              </a:xfrm>
              <a:prstGeom prst="rect">
                <a:avLst/>
              </a:prstGeom>
              <a:noFill/>
            </p:spPr>
            <p:txBody>
              <a:bodyPr wrap="none" rtlCol="0">
                <a:spAutoFit/>
              </a:bodyPr>
              <a:lstStyle/>
              <a:p>
                <a:r>
                  <a:rPr lang="en-US" b="1" dirty="0" smtClean="0">
                    <a:solidFill>
                      <a:schemeClr val="bg1"/>
                    </a:solidFill>
                  </a:rPr>
                  <a:t>* Miami </a:t>
                </a:r>
                <a:endParaRPr lang="en-US" b="1" dirty="0">
                  <a:solidFill>
                    <a:schemeClr val="bg1"/>
                  </a:solidFill>
                </a:endParaRPr>
              </a:p>
            </p:txBody>
          </p:sp>
          <p:sp>
            <p:nvSpPr>
              <p:cNvPr id="9" name="TextBox 8"/>
              <p:cNvSpPr txBox="1"/>
              <p:nvPr/>
            </p:nvSpPr>
            <p:spPr>
              <a:xfrm>
                <a:off x="1429100" y="980400"/>
                <a:ext cx="1133459"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Seattle</a:t>
                </a:r>
                <a:endParaRPr lang="en-US" dirty="0">
                  <a:solidFill>
                    <a:schemeClr val="bg1"/>
                  </a:solidFill>
                </a:endParaRPr>
              </a:p>
            </p:txBody>
          </p:sp>
          <p:sp>
            <p:nvSpPr>
              <p:cNvPr id="10" name="TextBox 9"/>
              <p:cNvSpPr txBox="1"/>
              <p:nvPr/>
            </p:nvSpPr>
            <p:spPr>
              <a:xfrm>
                <a:off x="1414263" y="3620388"/>
                <a:ext cx="1776227"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Los Angeles</a:t>
                </a:r>
                <a:endParaRPr lang="en-US" b="1" dirty="0">
                  <a:solidFill>
                    <a:schemeClr val="bg1"/>
                  </a:solidFill>
                </a:endParaRPr>
              </a:p>
            </p:txBody>
          </p:sp>
          <p:sp>
            <p:nvSpPr>
              <p:cNvPr id="11" name="TextBox 10"/>
              <p:cNvSpPr txBox="1"/>
              <p:nvPr/>
            </p:nvSpPr>
            <p:spPr>
              <a:xfrm>
                <a:off x="2100581" y="3103881"/>
                <a:ext cx="45719" cy="369332"/>
              </a:xfrm>
              <a:prstGeom prst="rect">
                <a:avLst/>
              </a:prstGeom>
              <a:noFill/>
            </p:spPr>
            <p:txBody>
              <a:bodyPr wrap="square" rtlCol="0">
                <a:spAutoFit/>
              </a:bodyPr>
              <a:lstStyle/>
              <a:p>
                <a:endParaRPr lang="en-US" dirty="0">
                  <a:solidFill>
                    <a:schemeClr val="bg1"/>
                  </a:solidFill>
                </a:endParaRPr>
              </a:p>
            </p:txBody>
          </p:sp>
          <p:sp>
            <p:nvSpPr>
              <p:cNvPr id="12" name="TextBox 11"/>
              <p:cNvSpPr txBox="1"/>
              <p:nvPr/>
            </p:nvSpPr>
            <p:spPr>
              <a:xfrm>
                <a:off x="2146300" y="3325632"/>
                <a:ext cx="1540186"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Las Vegas</a:t>
                </a:r>
                <a:endParaRPr lang="en-US" b="1" dirty="0">
                  <a:solidFill>
                    <a:schemeClr val="bg1"/>
                  </a:solidFill>
                </a:endParaRPr>
              </a:p>
            </p:txBody>
          </p:sp>
          <p:sp>
            <p:nvSpPr>
              <p:cNvPr id="13" name="TextBox 12"/>
              <p:cNvSpPr txBox="1"/>
              <p:nvPr/>
            </p:nvSpPr>
            <p:spPr>
              <a:xfrm>
                <a:off x="2827536" y="4230515"/>
                <a:ext cx="1309111"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Phoenix</a:t>
                </a:r>
                <a:endParaRPr lang="en-US" b="1" dirty="0">
                  <a:solidFill>
                    <a:schemeClr val="bg1"/>
                  </a:solidFill>
                </a:endParaRPr>
              </a:p>
            </p:txBody>
          </p:sp>
          <p:sp>
            <p:nvSpPr>
              <p:cNvPr id="14" name="TextBox 13"/>
              <p:cNvSpPr txBox="1"/>
              <p:nvPr/>
            </p:nvSpPr>
            <p:spPr>
              <a:xfrm>
                <a:off x="5377181" y="4932681"/>
                <a:ext cx="45719" cy="369332"/>
              </a:xfrm>
              <a:prstGeom prst="rect">
                <a:avLst/>
              </a:prstGeom>
              <a:noFill/>
            </p:spPr>
            <p:txBody>
              <a:bodyPr wrap="square" rtlCol="0">
                <a:spAutoFit/>
              </a:bodyPr>
              <a:lstStyle/>
              <a:p>
                <a:r>
                  <a:rPr lang="en-US" dirty="0" smtClean="0">
                    <a:solidFill>
                      <a:schemeClr val="bg1"/>
                    </a:solidFill>
                  </a:rPr>
                  <a:t> </a:t>
                </a:r>
                <a:endParaRPr lang="en-US" dirty="0">
                  <a:solidFill>
                    <a:schemeClr val="bg1"/>
                  </a:solidFill>
                </a:endParaRPr>
              </a:p>
            </p:txBody>
          </p:sp>
          <p:sp>
            <p:nvSpPr>
              <p:cNvPr id="15" name="TextBox 14"/>
              <p:cNvSpPr txBox="1"/>
              <p:nvPr/>
            </p:nvSpPr>
            <p:spPr>
              <a:xfrm>
                <a:off x="6024729" y="4370215"/>
                <a:ext cx="1096248"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Dallas</a:t>
                </a:r>
                <a:endParaRPr lang="en-US" b="1" dirty="0">
                  <a:solidFill>
                    <a:schemeClr val="bg1"/>
                  </a:solidFill>
                </a:endParaRPr>
              </a:p>
            </p:txBody>
          </p:sp>
          <p:sp>
            <p:nvSpPr>
              <p:cNvPr id="16" name="TextBox 15"/>
              <p:cNvSpPr txBox="1"/>
              <p:nvPr/>
            </p:nvSpPr>
            <p:spPr>
              <a:xfrm>
                <a:off x="5059861" y="3598151"/>
                <a:ext cx="1470729" cy="621887"/>
              </a:xfrm>
              <a:prstGeom prst="rect">
                <a:avLst/>
              </a:prstGeom>
              <a:noFill/>
            </p:spPr>
            <p:txBody>
              <a:bodyPr wrap="none" rtlCol="0">
                <a:spAutoFit/>
              </a:bodyPr>
              <a:lstStyle/>
              <a:p>
                <a:r>
                  <a:rPr lang="en-US" b="1" dirty="0" smtClean="0">
                    <a:solidFill>
                      <a:schemeClr val="bg1"/>
                    </a:solidFill>
                  </a:rPr>
                  <a:t>Oklahoma</a:t>
                </a:r>
              </a:p>
              <a:p>
                <a:pPr algn="ctr"/>
                <a:r>
                  <a:rPr lang="en-US" b="1" dirty="0" smtClean="0">
                    <a:solidFill>
                      <a:schemeClr val="bg1"/>
                    </a:solidFill>
                  </a:rPr>
                  <a:t> City *</a:t>
                </a:r>
                <a:endParaRPr lang="en-US" b="1" dirty="0">
                  <a:solidFill>
                    <a:schemeClr val="bg1"/>
                  </a:solidFill>
                </a:endParaRPr>
              </a:p>
            </p:txBody>
          </p:sp>
          <p:sp>
            <p:nvSpPr>
              <p:cNvPr id="17" name="TextBox 16"/>
              <p:cNvSpPr txBox="1"/>
              <p:nvPr/>
            </p:nvSpPr>
            <p:spPr>
              <a:xfrm>
                <a:off x="8054150" y="2528188"/>
                <a:ext cx="1525364" cy="355364"/>
              </a:xfrm>
              <a:prstGeom prst="rect">
                <a:avLst/>
              </a:prstGeom>
              <a:noFill/>
            </p:spPr>
            <p:txBody>
              <a:bodyPr wrap="none" rtlCol="0">
                <a:spAutoFit/>
              </a:bodyPr>
              <a:lstStyle/>
              <a:p>
                <a:r>
                  <a:rPr lang="en-US" dirty="0" smtClean="0">
                    <a:solidFill>
                      <a:schemeClr val="bg1"/>
                    </a:solidFill>
                  </a:rPr>
                  <a:t>*</a:t>
                </a:r>
                <a:r>
                  <a:rPr lang="en-US" b="1" dirty="0">
                    <a:solidFill>
                      <a:schemeClr val="bg1"/>
                    </a:solidFill>
                  </a:rPr>
                  <a:t>Cleveland</a:t>
                </a:r>
              </a:p>
            </p:txBody>
          </p:sp>
          <p:sp>
            <p:nvSpPr>
              <p:cNvPr id="18" name="TextBox 17"/>
              <p:cNvSpPr txBox="1"/>
              <p:nvPr/>
            </p:nvSpPr>
            <p:spPr>
              <a:xfrm>
                <a:off x="9670481" y="3680997"/>
                <a:ext cx="1415305"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Charlotte</a:t>
                </a:r>
                <a:endParaRPr lang="en-US" b="1" dirty="0">
                  <a:solidFill>
                    <a:schemeClr val="bg1"/>
                  </a:solidFill>
                </a:endParaRPr>
              </a:p>
            </p:txBody>
          </p:sp>
          <p:sp>
            <p:nvSpPr>
              <p:cNvPr id="19" name="TextBox 18"/>
              <p:cNvSpPr txBox="1"/>
              <p:nvPr/>
            </p:nvSpPr>
            <p:spPr>
              <a:xfrm>
                <a:off x="10142417" y="1925175"/>
                <a:ext cx="1143551" cy="355364"/>
              </a:xfrm>
              <a:prstGeom prst="rect">
                <a:avLst/>
              </a:prstGeom>
              <a:noFill/>
            </p:spPr>
            <p:txBody>
              <a:bodyPr wrap="none" rtlCol="0">
                <a:spAutoFit/>
              </a:bodyPr>
              <a:lstStyle/>
              <a:p>
                <a:r>
                  <a:rPr lang="en-US" b="1" dirty="0" smtClean="0">
                    <a:solidFill>
                      <a:schemeClr val="bg1"/>
                    </a:solidFill>
                  </a:rPr>
                  <a:t>Boston</a:t>
                </a:r>
                <a:r>
                  <a:rPr lang="en-US" dirty="0" smtClean="0">
                    <a:solidFill>
                      <a:schemeClr val="bg1"/>
                    </a:solidFill>
                  </a:rPr>
                  <a:t>*</a:t>
                </a:r>
                <a:endParaRPr lang="en-US" b="1" dirty="0">
                  <a:solidFill>
                    <a:schemeClr val="bg1"/>
                  </a:solidFill>
                </a:endParaRPr>
              </a:p>
            </p:txBody>
          </p:sp>
          <p:sp>
            <p:nvSpPr>
              <p:cNvPr id="20" name="TextBox 19"/>
              <p:cNvSpPr txBox="1"/>
              <p:nvPr/>
            </p:nvSpPr>
            <p:spPr>
              <a:xfrm>
                <a:off x="8318500" y="3412107"/>
                <a:ext cx="1470729"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Nashville</a:t>
                </a:r>
                <a:endParaRPr lang="en-US" b="1" dirty="0">
                  <a:solidFill>
                    <a:schemeClr val="bg1"/>
                  </a:solidFill>
                </a:endParaRPr>
              </a:p>
            </p:txBody>
          </p:sp>
          <p:sp>
            <p:nvSpPr>
              <p:cNvPr id="21" name="TextBox 20"/>
              <p:cNvSpPr txBox="1"/>
              <p:nvPr/>
            </p:nvSpPr>
            <p:spPr>
              <a:xfrm>
                <a:off x="2979538" y="2452030"/>
                <a:ext cx="1935875"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Salt Lake City</a:t>
                </a:r>
                <a:endParaRPr lang="en-US" b="1" dirty="0">
                  <a:solidFill>
                    <a:schemeClr val="bg1"/>
                  </a:solidFill>
                </a:endParaRPr>
              </a:p>
            </p:txBody>
          </p:sp>
          <p:sp>
            <p:nvSpPr>
              <p:cNvPr id="22" name="TextBox 21"/>
              <p:cNvSpPr txBox="1"/>
              <p:nvPr/>
            </p:nvSpPr>
            <p:spPr>
              <a:xfrm>
                <a:off x="867221" y="2762557"/>
                <a:ext cx="1960315" cy="355364"/>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San Francisco</a:t>
                </a:r>
                <a:endParaRPr lang="en-US" b="1" dirty="0">
                  <a:solidFill>
                    <a:schemeClr val="bg1"/>
                  </a:solidFill>
                </a:endParaRPr>
              </a:p>
            </p:txBody>
          </p:sp>
          <p:sp>
            <p:nvSpPr>
              <p:cNvPr id="23" name="TextBox 22"/>
              <p:cNvSpPr txBox="1"/>
              <p:nvPr/>
            </p:nvSpPr>
            <p:spPr>
              <a:xfrm>
                <a:off x="6893922" y="4802614"/>
                <a:ext cx="1786083" cy="621887"/>
              </a:xfrm>
              <a:prstGeom prst="rect">
                <a:avLst/>
              </a:prstGeom>
              <a:noFill/>
            </p:spPr>
            <p:txBody>
              <a:bodyPr wrap="none" rtlCol="0">
                <a:spAutoFit/>
              </a:bodyPr>
              <a:lstStyle/>
              <a:p>
                <a:r>
                  <a:rPr lang="en-US" b="1" dirty="0" smtClean="0">
                    <a:solidFill>
                      <a:schemeClr val="bg1"/>
                    </a:solidFill>
                  </a:rPr>
                  <a:t>New Orleans</a:t>
                </a:r>
              </a:p>
              <a:p>
                <a:r>
                  <a:rPr lang="en-US" b="1" dirty="0">
                    <a:solidFill>
                      <a:schemeClr val="bg1"/>
                    </a:solidFill>
                  </a:rPr>
                  <a:t> </a:t>
                </a:r>
                <a:r>
                  <a:rPr lang="en-US" b="1" dirty="0" smtClean="0">
                    <a:solidFill>
                      <a:schemeClr val="bg1"/>
                    </a:solidFill>
                  </a:rPr>
                  <a:t>         *</a:t>
                </a:r>
                <a:endParaRPr lang="en-US" b="1" dirty="0">
                  <a:solidFill>
                    <a:schemeClr val="bg1"/>
                  </a:solidFill>
                </a:endParaRPr>
              </a:p>
            </p:txBody>
          </p:sp>
          <p:sp>
            <p:nvSpPr>
              <p:cNvPr id="24" name="TextBox 23"/>
              <p:cNvSpPr txBox="1"/>
              <p:nvPr/>
            </p:nvSpPr>
            <p:spPr>
              <a:xfrm>
                <a:off x="5134035" y="1569811"/>
                <a:ext cx="1109807" cy="355364"/>
              </a:xfrm>
              <a:prstGeom prst="rect">
                <a:avLst/>
              </a:prstGeom>
              <a:noFill/>
            </p:spPr>
            <p:txBody>
              <a:bodyPr wrap="none" rtlCol="0">
                <a:spAutoFit/>
              </a:bodyPr>
              <a:lstStyle/>
              <a:p>
                <a:r>
                  <a:rPr lang="en-US" b="1" dirty="0" smtClean="0">
                    <a:solidFill>
                      <a:schemeClr val="bg1"/>
                    </a:solidFill>
                  </a:rPr>
                  <a:t>Fargo</a:t>
                </a:r>
                <a:r>
                  <a:rPr lang="en-US" dirty="0" smtClean="0">
                    <a:solidFill>
                      <a:schemeClr val="bg1"/>
                    </a:solidFill>
                  </a:rPr>
                  <a:t> *</a:t>
                </a:r>
                <a:endParaRPr lang="en-US" b="1" dirty="0">
                  <a:solidFill>
                    <a:schemeClr val="bg1"/>
                  </a:solidFill>
                </a:endParaRPr>
              </a:p>
            </p:txBody>
          </p:sp>
        </p:grpSp>
        <p:sp>
          <p:nvSpPr>
            <p:cNvPr id="5" name="TextBox 4"/>
            <p:cNvSpPr txBox="1"/>
            <p:nvPr/>
          </p:nvSpPr>
          <p:spPr>
            <a:xfrm>
              <a:off x="4183158" y="3089291"/>
              <a:ext cx="1320746" cy="646331"/>
            </a:xfrm>
            <a:prstGeom prst="rect">
              <a:avLst/>
            </a:prstGeom>
            <a:noFill/>
          </p:spPr>
          <p:txBody>
            <a:bodyPr wrap="none" rtlCol="0">
              <a:spAutoFit/>
            </a:bodyPr>
            <a:lstStyle/>
            <a:p>
              <a:r>
                <a:rPr lang="en-US" b="1" dirty="0" smtClean="0">
                  <a:solidFill>
                    <a:schemeClr val="bg1"/>
                  </a:solidFill>
                </a:rPr>
                <a:t>Kansas City</a:t>
              </a:r>
            </a:p>
            <a:p>
              <a:pPr algn="r"/>
              <a:r>
                <a:rPr lang="en-US" b="1" dirty="0">
                  <a:solidFill>
                    <a:schemeClr val="bg1"/>
                  </a:solidFill>
                </a:rPr>
                <a:t>*</a:t>
              </a:r>
            </a:p>
          </p:txBody>
        </p:sp>
        <p:sp>
          <p:nvSpPr>
            <p:cNvPr id="6" name="TextBox 5"/>
            <p:cNvSpPr txBox="1"/>
            <p:nvPr/>
          </p:nvSpPr>
          <p:spPr>
            <a:xfrm>
              <a:off x="3914207" y="4815412"/>
              <a:ext cx="1007007" cy="369332"/>
            </a:xfrm>
            <a:prstGeom prst="rect">
              <a:avLst/>
            </a:prstGeom>
            <a:noFill/>
          </p:spPr>
          <p:txBody>
            <a:bodyPr wrap="none" rtlCol="0">
              <a:spAutoFit/>
            </a:bodyPr>
            <a:lstStyle/>
            <a:p>
              <a:r>
                <a:rPr lang="en-US" dirty="0" smtClean="0">
                  <a:solidFill>
                    <a:schemeClr val="bg1"/>
                  </a:solidFill>
                </a:rPr>
                <a:t>*</a:t>
              </a:r>
              <a:r>
                <a:rPr lang="en-US" b="1" dirty="0" smtClean="0">
                  <a:solidFill>
                    <a:schemeClr val="bg1"/>
                  </a:solidFill>
                </a:rPr>
                <a:t>Odessa</a:t>
              </a:r>
              <a:endParaRPr lang="en-US" dirty="0">
                <a:solidFill>
                  <a:schemeClr val="bg1"/>
                </a:solidFill>
              </a:endParaRPr>
            </a:p>
          </p:txBody>
        </p:sp>
        <p:sp>
          <p:nvSpPr>
            <p:cNvPr id="7" name="TextBox 6"/>
            <p:cNvSpPr txBox="1"/>
            <p:nvPr/>
          </p:nvSpPr>
          <p:spPr>
            <a:xfrm>
              <a:off x="6135447" y="3058007"/>
              <a:ext cx="1093569" cy="646331"/>
            </a:xfrm>
            <a:prstGeom prst="rect">
              <a:avLst/>
            </a:prstGeom>
            <a:noFill/>
          </p:spPr>
          <p:txBody>
            <a:bodyPr wrap="none" rtlCol="0">
              <a:spAutoFit/>
            </a:bodyPr>
            <a:lstStyle/>
            <a:p>
              <a:r>
                <a:rPr lang="en-US" b="1" dirty="0" smtClean="0">
                  <a:solidFill>
                    <a:schemeClr val="bg1"/>
                  </a:solidFill>
                </a:rPr>
                <a:t>Louisville</a:t>
              </a:r>
            </a:p>
            <a:p>
              <a:pPr algn="r"/>
              <a:r>
                <a:rPr lang="en-US" b="1" dirty="0">
                  <a:solidFill>
                    <a:schemeClr val="bg1"/>
                  </a:solidFill>
                </a:rPr>
                <a:t>*</a:t>
              </a:r>
            </a:p>
          </p:txBody>
        </p:sp>
      </p:grpSp>
      <p:sp>
        <p:nvSpPr>
          <p:cNvPr id="25" name="TextBox 24"/>
          <p:cNvSpPr txBox="1"/>
          <p:nvPr/>
        </p:nvSpPr>
        <p:spPr>
          <a:xfrm>
            <a:off x="3233019" y="3179165"/>
            <a:ext cx="865301" cy="646331"/>
          </a:xfrm>
          <a:prstGeom prst="rect">
            <a:avLst/>
          </a:prstGeom>
          <a:noFill/>
        </p:spPr>
        <p:txBody>
          <a:bodyPr wrap="none" rtlCol="0">
            <a:spAutoFit/>
          </a:bodyPr>
          <a:lstStyle/>
          <a:p>
            <a:pPr algn="ctr"/>
            <a:r>
              <a:rPr lang="en-US" b="1" dirty="0" smtClean="0">
                <a:solidFill>
                  <a:schemeClr val="bg1"/>
                </a:solidFill>
              </a:rPr>
              <a:t>*</a:t>
            </a:r>
          </a:p>
          <a:p>
            <a:r>
              <a:rPr lang="en-US" b="1" dirty="0" smtClean="0">
                <a:solidFill>
                  <a:schemeClr val="bg1"/>
                </a:solidFill>
              </a:rPr>
              <a:t>Denver</a:t>
            </a:r>
            <a:endParaRPr lang="en-US" b="1" dirty="0">
              <a:solidFill>
                <a:schemeClr val="bg1"/>
              </a:solidFill>
            </a:endParaRPr>
          </a:p>
        </p:txBody>
      </p:sp>
      <p:sp>
        <p:nvSpPr>
          <p:cNvPr id="26" name="TextBox 25"/>
          <p:cNvSpPr txBox="1"/>
          <p:nvPr/>
        </p:nvSpPr>
        <p:spPr>
          <a:xfrm>
            <a:off x="1918394" y="1482838"/>
            <a:ext cx="1013419" cy="369332"/>
          </a:xfrm>
          <a:prstGeom prst="rect">
            <a:avLst/>
          </a:prstGeom>
          <a:noFill/>
        </p:spPr>
        <p:txBody>
          <a:bodyPr wrap="none" rtlCol="0">
            <a:spAutoFit/>
          </a:bodyPr>
          <a:lstStyle/>
          <a:p>
            <a:r>
              <a:rPr lang="en-US" b="1" dirty="0" smtClean="0">
                <a:solidFill>
                  <a:schemeClr val="bg1"/>
                </a:solidFill>
              </a:rPr>
              <a:t>Helena *</a:t>
            </a:r>
            <a:endParaRPr lang="en-US" b="1" dirty="0">
              <a:solidFill>
                <a:schemeClr val="bg1"/>
              </a:solidFill>
            </a:endParaRPr>
          </a:p>
        </p:txBody>
      </p:sp>
    </p:spTree>
    <p:extLst>
      <p:ext uri="{BB962C8B-B14F-4D97-AF65-F5344CB8AC3E}">
        <p14:creationId xmlns:p14="http://schemas.microsoft.com/office/powerpoint/2010/main" val="3988121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graphical.weather.gov/images/conus/WindSpd4_conu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843" y="-222736"/>
            <a:ext cx="10282746" cy="846579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707132" y="1113543"/>
            <a:ext cx="8685480" cy="5058004"/>
            <a:chOff x="707132" y="1113543"/>
            <a:chExt cx="8685480" cy="5058004"/>
          </a:xfrm>
        </p:grpSpPr>
        <p:grpSp>
          <p:nvGrpSpPr>
            <p:cNvPr id="6" name="Group 5"/>
            <p:cNvGrpSpPr/>
            <p:nvPr/>
          </p:nvGrpSpPr>
          <p:grpSpPr>
            <a:xfrm>
              <a:off x="707132" y="1113543"/>
              <a:ext cx="8685480" cy="5058004"/>
              <a:chOff x="867221" y="980400"/>
              <a:chExt cx="10679154" cy="4866715"/>
            </a:xfrm>
          </p:grpSpPr>
          <p:sp>
            <p:nvSpPr>
              <p:cNvPr id="10" name="TextBox 9"/>
              <p:cNvSpPr txBox="1"/>
              <p:nvPr/>
            </p:nvSpPr>
            <p:spPr>
              <a:xfrm>
                <a:off x="9789230" y="5491751"/>
                <a:ext cx="1242098" cy="355364"/>
              </a:xfrm>
              <a:prstGeom prst="rect">
                <a:avLst/>
              </a:prstGeom>
              <a:noFill/>
            </p:spPr>
            <p:txBody>
              <a:bodyPr wrap="none" rtlCol="0">
                <a:spAutoFit/>
              </a:bodyPr>
              <a:lstStyle/>
              <a:p>
                <a:r>
                  <a:rPr lang="en-US" b="1" dirty="0" smtClean="0">
                    <a:solidFill>
                      <a:srgbClr val="FFFF00"/>
                    </a:solidFill>
                  </a:rPr>
                  <a:t>* Miami </a:t>
                </a:r>
                <a:endParaRPr lang="en-US" b="1" dirty="0">
                  <a:solidFill>
                    <a:srgbClr val="FFFF00"/>
                  </a:solidFill>
                </a:endParaRPr>
              </a:p>
            </p:txBody>
          </p:sp>
          <p:sp>
            <p:nvSpPr>
              <p:cNvPr id="11" name="TextBox 10"/>
              <p:cNvSpPr txBox="1"/>
              <p:nvPr/>
            </p:nvSpPr>
            <p:spPr>
              <a:xfrm>
                <a:off x="1429100" y="980400"/>
                <a:ext cx="1133459" cy="355364"/>
              </a:xfrm>
              <a:prstGeom prst="rect">
                <a:avLst/>
              </a:prstGeom>
              <a:noFill/>
            </p:spPr>
            <p:txBody>
              <a:bodyPr wrap="none" rtlCol="0">
                <a:spAutoFit/>
              </a:bodyPr>
              <a:lstStyle/>
              <a:p>
                <a:r>
                  <a:rPr lang="en-US" dirty="0" smtClean="0">
                    <a:solidFill>
                      <a:srgbClr val="FFFF00"/>
                    </a:solidFill>
                  </a:rPr>
                  <a:t>*</a:t>
                </a:r>
                <a:r>
                  <a:rPr lang="en-US" b="1" dirty="0" smtClean="0">
                    <a:solidFill>
                      <a:srgbClr val="FFFF00"/>
                    </a:solidFill>
                  </a:rPr>
                  <a:t>Seattle</a:t>
                </a:r>
                <a:endParaRPr lang="en-US" dirty="0">
                  <a:solidFill>
                    <a:srgbClr val="FFFF00"/>
                  </a:solidFill>
                </a:endParaRPr>
              </a:p>
            </p:txBody>
          </p:sp>
          <p:sp>
            <p:nvSpPr>
              <p:cNvPr id="12" name="TextBox 11"/>
              <p:cNvSpPr txBox="1"/>
              <p:nvPr/>
            </p:nvSpPr>
            <p:spPr>
              <a:xfrm>
                <a:off x="1414263" y="3620388"/>
                <a:ext cx="1776227" cy="355364"/>
              </a:xfrm>
              <a:prstGeom prst="rect">
                <a:avLst/>
              </a:prstGeom>
              <a:noFill/>
            </p:spPr>
            <p:txBody>
              <a:bodyPr wrap="none" rtlCol="0">
                <a:spAutoFit/>
              </a:bodyPr>
              <a:lstStyle/>
              <a:p>
                <a:r>
                  <a:rPr lang="en-US" dirty="0" smtClean="0">
                    <a:solidFill>
                      <a:srgbClr val="FFFF00"/>
                    </a:solidFill>
                  </a:rPr>
                  <a:t>*</a:t>
                </a:r>
                <a:r>
                  <a:rPr lang="en-US" b="1" dirty="0" smtClean="0">
                    <a:solidFill>
                      <a:srgbClr val="FFFF00"/>
                    </a:solidFill>
                  </a:rPr>
                  <a:t>Los Angeles</a:t>
                </a:r>
                <a:endParaRPr lang="en-US" b="1" dirty="0">
                  <a:solidFill>
                    <a:srgbClr val="FFFF00"/>
                  </a:solidFill>
                </a:endParaRPr>
              </a:p>
            </p:txBody>
          </p:sp>
          <p:sp>
            <p:nvSpPr>
              <p:cNvPr id="13" name="TextBox 12"/>
              <p:cNvSpPr txBox="1"/>
              <p:nvPr/>
            </p:nvSpPr>
            <p:spPr>
              <a:xfrm>
                <a:off x="2100581" y="3103881"/>
                <a:ext cx="45719" cy="369332"/>
              </a:xfrm>
              <a:prstGeom prst="rect">
                <a:avLst/>
              </a:prstGeom>
              <a:noFill/>
            </p:spPr>
            <p:txBody>
              <a:bodyPr wrap="square" rtlCol="0">
                <a:spAutoFit/>
              </a:bodyPr>
              <a:lstStyle/>
              <a:p>
                <a:endParaRPr lang="en-US" dirty="0">
                  <a:solidFill>
                    <a:srgbClr val="FFFF00"/>
                  </a:solidFill>
                </a:endParaRPr>
              </a:p>
            </p:txBody>
          </p:sp>
          <p:sp>
            <p:nvSpPr>
              <p:cNvPr id="14" name="TextBox 13"/>
              <p:cNvSpPr txBox="1"/>
              <p:nvPr/>
            </p:nvSpPr>
            <p:spPr>
              <a:xfrm>
                <a:off x="2146300" y="3325632"/>
                <a:ext cx="1540186" cy="355364"/>
              </a:xfrm>
              <a:prstGeom prst="rect">
                <a:avLst/>
              </a:prstGeom>
              <a:noFill/>
            </p:spPr>
            <p:txBody>
              <a:bodyPr wrap="none" rtlCol="0">
                <a:spAutoFit/>
              </a:bodyPr>
              <a:lstStyle/>
              <a:p>
                <a:r>
                  <a:rPr lang="en-US" dirty="0" smtClean="0">
                    <a:solidFill>
                      <a:srgbClr val="FFFF00"/>
                    </a:solidFill>
                  </a:rPr>
                  <a:t>*</a:t>
                </a:r>
                <a:r>
                  <a:rPr lang="en-US" b="1" dirty="0" smtClean="0">
                    <a:solidFill>
                      <a:srgbClr val="FFFF00"/>
                    </a:solidFill>
                  </a:rPr>
                  <a:t>Las Vegas</a:t>
                </a:r>
                <a:endParaRPr lang="en-US" b="1" dirty="0">
                  <a:solidFill>
                    <a:srgbClr val="FFFF00"/>
                  </a:solidFill>
                </a:endParaRPr>
              </a:p>
            </p:txBody>
          </p:sp>
          <p:sp>
            <p:nvSpPr>
              <p:cNvPr id="15" name="TextBox 14"/>
              <p:cNvSpPr txBox="1"/>
              <p:nvPr/>
            </p:nvSpPr>
            <p:spPr>
              <a:xfrm>
                <a:off x="2827536" y="4230515"/>
                <a:ext cx="1309111" cy="355364"/>
              </a:xfrm>
              <a:prstGeom prst="rect">
                <a:avLst/>
              </a:prstGeom>
              <a:noFill/>
            </p:spPr>
            <p:txBody>
              <a:bodyPr wrap="none" rtlCol="0">
                <a:spAutoFit/>
              </a:bodyPr>
              <a:lstStyle/>
              <a:p>
                <a:r>
                  <a:rPr lang="en-US" dirty="0" smtClean="0">
                    <a:solidFill>
                      <a:srgbClr val="FFFF00"/>
                    </a:solidFill>
                  </a:rPr>
                  <a:t>*</a:t>
                </a:r>
                <a:r>
                  <a:rPr lang="en-US" b="1" dirty="0" smtClean="0">
                    <a:solidFill>
                      <a:srgbClr val="FFFF00"/>
                    </a:solidFill>
                  </a:rPr>
                  <a:t>Phoenix</a:t>
                </a:r>
                <a:endParaRPr lang="en-US" b="1" dirty="0">
                  <a:solidFill>
                    <a:srgbClr val="FFFF00"/>
                  </a:solidFill>
                </a:endParaRPr>
              </a:p>
            </p:txBody>
          </p:sp>
          <p:sp>
            <p:nvSpPr>
              <p:cNvPr id="16" name="TextBox 15"/>
              <p:cNvSpPr txBox="1"/>
              <p:nvPr/>
            </p:nvSpPr>
            <p:spPr>
              <a:xfrm>
                <a:off x="5377181" y="4932681"/>
                <a:ext cx="45719" cy="369332"/>
              </a:xfrm>
              <a:prstGeom prst="rect">
                <a:avLst/>
              </a:prstGeom>
              <a:noFill/>
            </p:spPr>
            <p:txBody>
              <a:bodyPr wrap="square" rtlCol="0">
                <a:spAutoFit/>
              </a:bodyPr>
              <a:lstStyle/>
              <a:p>
                <a:r>
                  <a:rPr lang="en-US" dirty="0" smtClean="0">
                    <a:solidFill>
                      <a:srgbClr val="FFFF00"/>
                    </a:solidFill>
                  </a:rPr>
                  <a:t> </a:t>
                </a:r>
                <a:endParaRPr lang="en-US" dirty="0">
                  <a:solidFill>
                    <a:srgbClr val="FFFF00"/>
                  </a:solidFill>
                </a:endParaRPr>
              </a:p>
            </p:txBody>
          </p:sp>
          <p:sp>
            <p:nvSpPr>
              <p:cNvPr id="17" name="TextBox 16"/>
              <p:cNvSpPr txBox="1"/>
              <p:nvPr/>
            </p:nvSpPr>
            <p:spPr>
              <a:xfrm>
                <a:off x="6024729" y="4370215"/>
                <a:ext cx="1096248" cy="355364"/>
              </a:xfrm>
              <a:prstGeom prst="rect">
                <a:avLst/>
              </a:prstGeom>
              <a:noFill/>
            </p:spPr>
            <p:txBody>
              <a:bodyPr wrap="none" rtlCol="0">
                <a:spAutoFit/>
              </a:bodyPr>
              <a:lstStyle/>
              <a:p>
                <a:r>
                  <a:rPr lang="en-US" dirty="0" smtClean="0">
                    <a:solidFill>
                      <a:srgbClr val="FFFF00"/>
                    </a:solidFill>
                  </a:rPr>
                  <a:t>*</a:t>
                </a:r>
                <a:r>
                  <a:rPr lang="en-US" b="1" dirty="0" smtClean="0">
                    <a:solidFill>
                      <a:srgbClr val="FFFF00"/>
                    </a:solidFill>
                  </a:rPr>
                  <a:t>Dallas</a:t>
                </a:r>
                <a:endParaRPr lang="en-US" b="1" dirty="0">
                  <a:solidFill>
                    <a:srgbClr val="FFFF00"/>
                  </a:solidFill>
                </a:endParaRPr>
              </a:p>
            </p:txBody>
          </p:sp>
          <p:sp>
            <p:nvSpPr>
              <p:cNvPr id="18" name="TextBox 17"/>
              <p:cNvSpPr txBox="1"/>
              <p:nvPr/>
            </p:nvSpPr>
            <p:spPr>
              <a:xfrm rot="4280022">
                <a:off x="5564547" y="3230205"/>
                <a:ext cx="1150923" cy="794690"/>
              </a:xfrm>
              <a:prstGeom prst="rect">
                <a:avLst/>
              </a:prstGeom>
              <a:noFill/>
            </p:spPr>
            <p:txBody>
              <a:bodyPr wrap="none" rtlCol="0">
                <a:spAutoFit/>
              </a:bodyPr>
              <a:lstStyle/>
              <a:p>
                <a:r>
                  <a:rPr lang="en-US" b="1" dirty="0" smtClean="0">
                    <a:solidFill>
                      <a:srgbClr val="FFFF00"/>
                    </a:solidFill>
                  </a:rPr>
                  <a:t>Oklahoma</a:t>
                </a:r>
              </a:p>
              <a:p>
                <a:pPr algn="ctr"/>
                <a:r>
                  <a:rPr lang="en-US" b="1" dirty="0" smtClean="0">
                    <a:solidFill>
                      <a:srgbClr val="FFFF00"/>
                    </a:solidFill>
                  </a:rPr>
                  <a:t> City *</a:t>
                </a:r>
                <a:endParaRPr lang="en-US" b="1" dirty="0">
                  <a:solidFill>
                    <a:srgbClr val="FFFF00"/>
                  </a:solidFill>
                </a:endParaRPr>
              </a:p>
            </p:txBody>
          </p:sp>
          <p:sp>
            <p:nvSpPr>
              <p:cNvPr id="19" name="TextBox 18"/>
              <p:cNvSpPr txBox="1"/>
              <p:nvPr/>
            </p:nvSpPr>
            <p:spPr>
              <a:xfrm rot="20948320">
                <a:off x="8069141" y="2446072"/>
                <a:ext cx="1525364" cy="355364"/>
              </a:xfrm>
              <a:prstGeom prst="rect">
                <a:avLst/>
              </a:prstGeom>
              <a:noFill/>
            </p:spPr>
            <p:txBody>
              <a:bodyPr wrap="none" rtlCol="0">
                <a:spAutoFit/>
              </a:bodyPr>
              <a:lstStyle/>
              <a:p>
                <a:r>
                  <a:rPr lang="en-US" dirty="0" smtClean="0">
                    <a:solidFill>
                      <a:srgbClr val="FFFF00"/>
                    </a:solidFill>
                  </a:rPr>
                  <a:t>*</a:t>
                </a:r>
                <a:r>
                  <a:rPr lang="en-US" b="1" dirty="0">
                    <a:solidFill>
                      <a:srgbClr val="FFFF00"/>
                    </a:solidFill>
                  </a:rPr>
                  <a:t>Cleveland</a:t>
                </a:r>
              </a:p>
            </p:txBody>
          </p:sp>
          <p:sp>
            <p:nvSpPr>
              <p:cNvPr id="20" name="TextBox 19"/>
              <p:cNvSpPr txBox="1"/>
              <p:nvPr/>
            </p:nvSpPr>
            <p:spPr>
              <a:xfrm>
                <a:off x="9670481" y="3680997"/>
                <a:ext cx="1415305" cy="355364"/>
              </a:xfrm>
              <a:prstGeom prst="rect">
                <a:avLst/>
              </a:prstGeom>
              <a:noFill/>
            </p:spPr>
            <p:txBody>
              <a:bodyPr wrap="none" rtlCol="0">
                <a:spAutoFit/>
              </a:bodyPr>
              <a:lstStyle/>
              <a:p>
                <a:r>
                  <a:rPr lang="en-US" dirty="0" smtClean="0">
                    <a:solidFill>
                      <a:srgbClr val="FFFF00"/>
                    </a:solidFill>
                  </a:rPr>
                  <a:t>*</a:t>
                </a:r>
                <a:r>
                  <a:rPr lang="en-US" b="1" dirty="0" smtClean="0">
                    <a:solidFill>
                      <a:srgbClr val="FFFF00"/>
                    </a:solidFill>
                  </a:rPr>
                  <a:t>Charlotte</a:t>
                </a:r>
                <a:endParaRPr lang="en-US" b="1" dirty="0">
                  <a:solidFill>
                    <a:srgbClr val="FFFF00"/>
                  </a:solidFill>
                </a:endParaRPr>
              </a:p>
            </p:txBody>
          </p:sp>
          <p:sp>
            <p:nvSpPr>
              <p:cNvPr id="21" name="TextBox 20"/>
              <p:cNvSpPr txBox="1"/>
              <p:nvPr/>
            </p:nvSpPr>
            <p:spPr>
              <a:xfrm rot="2371792">
                <a:off x="10402824" y="1852514"/>
                <a:ext cx="1143551" cy="355364"/>
              </a:xfrm>
              <a:prstGeom prst="rect">
                <a:avLst/>
              </a:prstGeom>
              <a:noFill/>
            </p:spPr>
            <p:txBody>
              <a:bodyPr wrap="none" rtlCol="0">
                <a:spAutoFit/>
              </a:bodyPr>
              <a:lstStyle/>
              <a:p>
                <a:r>
                  <a:rPr lang="en-US" b="1" dirty="0" smtClean="0">
                    <a:solidFill>
                      <a:srgbClr val="FFFF00"/>
                    </a:solidFill>
                  </a:rPr>
                  <a:t>Boston</a:t>
                </a:r>
                <a:r>
                  <a:rPr lang="en-US" dirty="0" smtClean="0">
                    <a:solidFill>
                      <a:srgbClr val="FFFF00"/>
                    </a:solidFill>
                  </a:rPr>
                  <a:t>*</a:t>
                </a:r>
                <a:endParaRPr lang="en-US" b="1" dirty="0">
                  <a:solidFill>
                    <a:srgbClr val="FFFF00"/>
                  </a:solidFill>
                </a:endParaRPr>
              </a:p>
            </p:txBody>
          </p:sp>
          <p:sp>
            <p:nvSpPr>
              <p:cNvPr id="22" name="TextBox 21"/>
              <p:cNvSpPr txBox="1"/>
              <p:nvPr/>
            </p:nvSpPr>
            <p:spPr>
              <a:xfrm>
                <a:off x="8318500" y="3412107"/>
                <a:ext cx="1470729" cy="355364"/>
              </a:xfrm>
              <a:prstGeom prst="rect">
                <a:avLst/>
              </a:prstGeom>
              <a:noFill/>
            </p:spPr>
            <p:txBody>
              <a:bodyPr wrap="none" rtlCol="0">
                <a:spAutoFit/>
              </a:bodyPr>
              <a:lstStyle/>
              <a:p>
                <a:r>
                  <a:rPr lang="en-US" dirty="0" smtClean="0">
                    <a:solidFill>
                      <a:srgbClr val="FFFF00"/>
                    </a:solidFill>
                  </a:rPr>
                  <a:t>*</a:t>
                </a:r>
                <a:r>
                  <a:rPr lang="en-US" b="1" dirty="0" smtClean="0">
                    <a:solidFill>
                      <a:srgbClr val="FFFF00"/>
                    </a:solidFill>
                  </a:rPr>
                  <a:t>Nashville</a:t>
                </a:r>
                <a:endParaRPr lang="en-US" b="1" dirty="0">
                  <a:solidFill>
                    <a:srgbClr val="FFFF00"/>
                  </a:solidFill>
                </a:endParaRPr>
              </a:p>
            </p:txBody>
          </p:sp>
          <p:sp>
            <p:nvSpPr>
              <p:cNvPr id="23" name="TextBox 22"/>
              <p:cNvSpPr txBox="1"/>
              <p:nvPr/>
            </p:nvSpPr>
            <p:spPr>
              <a:xfrm>
                <a:off x="2979538" y="2452030"/>
                <a:ext cx="1935875" cy="355364"/>
              </a:xfrm>
              <a:prstGeom prst="rect">
                <a:avLst/>
              </a:prstGeom>
              <a:noFill/>
            </p:spPr>
            <p:txBody>
              <a:bodyPr wrap="none" rtlCol="0">
                <a:spAutoFit/>
              </a:bodyPr>
              <a:lstStyle/>
              <a:p>
                <a:r>
                  <a:rPr lang="en-US" dirty="0" smtClean="0">
                    <a:solidFill>
                      <a:srgbClr val="FFFF00"/>
                    </a:solidFill>
                  </a:rPr>
                  <a:t>*</a:t>
                </a:r>
                <a:r>
                  <a:rPr lang="en-US" b="1" dirty="0" smtClean="0">
                    <a:solidFill>
                      <a:srgbClr val="FFFF00"/>
                    </a:solidFill>
                  </a:rPr>
                  <a:t>Salt Lake City</a:t>
                </a:r>
                <a:endParaRPr lang="en-US" b="1" dirty="0">
                  <a:solidFill>
                    <a:srgbClr val="FFFF00"/>
                  </a:solidFill>
                </a:endParaRPr>
              </a:p>
            </p:txBody>
          </p:sp>
          <p:sp>
            <p:nvSpPr>
              <p:cNvPr id="24" name="TextBox 23"/>
              <p:cNvSpPr txBox="1"/>
              <p:nvPr/>
            </p:nvSpPr>
            <p:spPr>
              <a:xfrm>
                <a:off x="867221" y="2762557"/>
                <a:ext cx="1960315" cy="355364"/>
              </a:xfrm>
              <a:prstGeom prst="rect">
                <a:avLst/>
              </a:prstGeom>
              <a:noFill/>
            </p:spPr>
            <p:txBody>
              <a:bodyPr wrap="none" rtlCol="0">
                <a:spAutoFit/>
              </a:bodyPr>
              <a:lstStyle/>
              <a:p>
                <a:r>
                  <a:rPr lang="en-US" dirty="0" smtClean="0">
                    <a:solidFill>
                      <a:srgbClr val="FFFF00"/>
                    </a:solidFill>
                  </a:rPr>
                  <a:t>*</a:t>
                </a:r>
                <a:r>
                  <a:rPr lang="en-US" b="1" dirty="0" smtClean="0">
                    <a:solidFill>
                      <a:srgbClr val="FFFF00"/>
                    </a:solidFill>
                  </a:rPr>
                  <a:t>San Francisco</a:t>
                </a:r>
                <a:endParaRPr lang="en-US" b="1" dirty="0">
                  <a:solidFill>
                    <a:srgbClr val="FFFF00"/>
                  </a:solidFill>
                </a:endParaRPr>
              </a:p>
            </p:txBody>
          </p:sp>
          <p:sp>
            <p:nvSpPr>
              <p:cNvPr id="25" name="TextBox 24"/>
              <p:cNvSpPr txBox="1"/>
              <p:nvPr/>
            </p:nvSpPr>
            <p:spPr>
              <a:xfrm rot="1854635">
                <a:off x="6953884" y="4767421"/>
                <a:ext cx="1786083" cy="621887"/>
              </a:xfrm>
              <a:prstGeom prst="rect">
                <a:avLst/>
              </a:prstGeom>
              <a:noFill/>
            </p:spPr>
            <p:txBody>
              <a:bodyPr wrap="none" rtlCol="0">
                <a:spAutoFit/>
              </a:bodyPr>
              <a:lstStyle/>
              <a:p>
                <a:r>
                  <a:rPr lang="en-US" b="1" dirty="0" smtClean="0">
                    <a:solidFill>
                      <a:srgbClr val="FFFF00"/>
                    </a:solidFill>
                  </a:rPr>
                  <a:t>New Orleans</a:t>
                </a:r>
              </a:p>
              <a:p>
                <a:r>
                  <a:rPr lang="en-US" b="1" dirty="0">
                    <a:solidFill>
                      <a:srgbClr val="FFFF00"/>
                    </a:solidFill>
                  </a:rPr>
                  <a:t> </a:t>
                </a:r>
                <a:r>
                  <a:rPr lang="en-US" b="1" dirty="0" smtClean="0">
                    <a:solidFill>
                      <a:srgbClr val="FFFF00"/>
                    </a:solidFill>
                  </a:rPr>
                  <a:t>         *</a:t>
                </a:r>
                <a:endParaRPr lang="en-US" b="1" dirty="0">
                  <a:solidFill>
                    <a:srgbClr val="FFFF00"/>
                  </a:solidFill>
                </a:endParaRPr>
              </a:p>
            </p:txBody>
          </p:sp>
          <p:sp>
            <p:nvSpPr>
              <p:cNvPr id="26" name="TextBox 25"/>
              <p:cNvSpPr txBox="1"/>
              <p:nvPr/>
            </p:nvSpPr>
            <p:spPr>
              <a:xfrm>
                <a:off x="5134035" y="1569811"/>
                <a:ext cx="1109807" cy="355364"/>
              </a:xfrm>
              <a:prstGeom prst="rect">
                <a:avLst/>
              </a:prstGeom>
              <a:noFill/>
            </p:spPr>
            <p:txBody>
              <a:bodyPr wrap="none" rtlCol="0">
                <a:spAutoFit/>
              </a:bodyPr>
              <a:lstStyle/>
              <a:p>
                <a:r>
                  <a:rPr lang="en-US" b="1" dirty="0" smtClean="0">
                    <a:solidFill>
                      <a:srgbClr val="FFFF00"/>
                    </a:solidFill>
                  </a:rPr>
                  <a:t>Fargo</a:t>
                </a:r>
                <a:r>
                  <a:rPr lang="en-US" dirty="0" smtClean="0">
                    <a:solidFill>
                      <a:srgbClr val="FFFF00"/>
                    </a:solidFill>
                  </a:rPr>
                  <a:t> *</a:t>
                </a:r>
                <a:endParaRPr lang="en-US" b="1" dirty="0">
                  <a:solidFill>
                    <a:srgbClr val="FFFF00"/>
                  </a:solidFill>
                </a:endParaRPr>
              </a:p>
            </p:txBody>
          </p:sp>
        </p:grpSp>
        <p:sp>
          <p:nvSpPr>
            <p:cNvPr id="7" name="TextBox 6"/>
            <p:cNvSpPr txBox="1"/>
            <p:nvPr/>
          </p:nvSpPr>
          <p:spPr>
            <a:xfrm rot="4345973">
              <a:off x="4401730" y="2727657"/>
              <a:ext cx="1418530" cy="369332"/>
            </a:xfrm>
            <a:prstGeom prst="rect">
              <a:avLst/>
            </a:prstGeom>
            <a:noFill/>
          </p:spPr>
          <p:txBody>
            <a:bodyPr wrap="none" rtlCol="0">
              <a:spAutoFit/>
            </a:bodyPr>
            <a:lstStyle/>
            <a:p>
              <a:r>
                <a:rPr lang="en-US" b="1" dirty="0" smtClean="0">
                  <a:solidFill>
                    <a:srgbClr val="FFFF00"/>
                  </a:solidFill>
                </a:rPr>
                <a:t>Kansas City*</a:t>
              </a:r>
              <a:endParaRPr lang="en-US" b="1" dirty="0">
                <a:solidFill>
                  <a:srgbClr val="FFFF00"/>
                </a:solidFill>
              </a:endParaRPr>
            </a:p>
          </p:txBody>
        </p:sp>
        <p:sp>
          <p:nvSpPr>
            <p:cNvPr id="8" name="TextBox 7"/>
            <p:cNvSpPr txBox="1"/>
            <p:nvPr/>
          </p:nvSpPr>
          <p:spPr>
            <a:xfrm>
              <a:off x="3914207" y="4815412"/>
              <a:ext cx="1007007" cy="369332"/>
            </a:xfrm>
            <a:prstGeom prst="rect">
              <a:avLst/>
            </a:prstGeom>
            <a:noFill/>
          </p:spPr>
          <p:txBody>
            <a:bodyPr wrap="none" rtlCol="0">
              <a:spAutoFit/>
            </a:bodyPr>
            <a:lstStyle/>
            <a:p>
              <a:r>
                <a:rPr lang="en-US" dirty="0" smtClean="0">
                  <a:solidFill>
                    <a:srgbClr val="FFFF00"/>
                  </a:solidFill>
                </a:rPr>
                <a:t>*</a:t>
              </a:r>
              <a:r>
                <a:rPr lang="en-US" b="1" dirty="0" smtClean="0">
                  <a:solidFill>
                    <a:srgbClr val="FFFF00"/>
                  </a:solidFill>
                </a:rPr>
                <a:t>Odessa</a:t>
              </a:r>
              <a:endParaRPr lang="en-US" dirty="0">
                <a:solidFill>
                  <a:srgbClr val="FFFF00"/>
                </a:solidFill>
              </a:endParaRPr>
            </a:p>
          </p:txBody>
        </p:sp>
        <p:sp>
          <p:nvSpPr>
            <p:cNvPr id="9" name="TextBox 8"/>
            <p:cNvSpPr txBox="1"/>
            <p:nvPr/>
          </p:nvSpPr>
          <p:spPr>
            <a:xfrm>
              <a:off x="6135447" y="3058007"/>
              <a:ext cx="1093569" cy="646331"/>
            </a:xfrm>
            <a:prstGeom prst="rect">
              <a:avLst/>
            </a:prstGeom>
            <a:noFill/>
          </p:spPr>
          <p:txBody>
            <a:bodyPr wrap="none" rtlCol="0">
              <a:spAutoFit/>
            </a:bodyPr>
            <a:lstStyle/>
            <a:p>
              <a:r>
                <a:rPr lang="en-US" b="1" dirty="0" smtClean="0">
                  <a:solidFill>
                    <a:srgbClr val="FFFF00"/>
                  </a:solidFill>
                </a:rPr>
                <a:t>Louisville</a:t>
              </a:r>
            </a:p>
            <a:p>
              <a:pPr algn="r"/>
              <a:r>
                <a:rPr lang="en-US" b="1" dirty="0">
                  <a:solidFill>
                    <a:srgbClr val="FFFF00"/>
                  </a:solidFill>
                </a:rPr>
                <a:t>*</a:t>
              </a:r>
            </a:p>
          </p:txBody>
        </p:sp>
      </p:grpSp>
      <p:sp>
        <p:nvSpPr>
          <p:cNvPr id="27" name="TextBox 26"/>
          <p:cNvSpPr txBox="1"/>
          <p:nvPr/>
        </p:nvSpPr>
        <p:spPr>
          <a:xfrm>
            <a:off x="3233019" y="3179165"/>
            <a:ext cx="865301" cy="646331"/>
          </a:xfrm>
          <a:prstGeom prst="rect">
            <a:avLst/>
          </a:prstGeom>
          <a:noFill/>
        </p:spPr>
        <p:txBody>
          <a:bodyPr wrap="none" rtlCol="0">
            <a:spAutoFit/>
          </a:bodyPr>
          <a:lstStyle/>
          <a:p>
            <a:pPr algn="ctr"/>
            <a:r>
              <a:rPr lang="en-US" b="1" dirty="0" smtClean="0">
                <a:solidFill>
                  <a:srgbClr val="FFFF00"/>
                </a:solidFill>
              </a:rPr>
              <a:t>*</a:t>
            </a:r>
          </a:p>
          <a:p>
            <a:r>
              <a:rPr lang="en-US" b="1" dirty="0" smtClean="0">
                <a:solidFill>
                  <a:srgbClr val="FFFF00"/>
                </a:solidFill>
              </a:rPr>
              <a:t>Denver</a:t>
            </a:r>
            <a:endParaRPr lang="en-US" b="1" dirty="0">
              <a:solidFill>
                <a:srgbClr val="FFFF00"/>
              </a:solidFill>
            </a:endParaRPr>
          </a:p>
        </p:txBody>
      </p:sp>
      <p:pic>
        <p:nvPicPr>
          <p:cNvPr id="1028" name="Picture 4" descr="http://f.tqn.com/y/weather/1/S/m/-/-/-/windbarbs.png"/>
          <p:cNvPicPr>
            <a:picLocks noChangeAspect="1" noChangeArrowheads="1"/>
          </p:cNvPicPr>
          <p:nvPr/>
        </p:nvPicPr>
        <p:blipFill rotWithShape="1">
          <a:blip r:embed="rId3">
            <a:extLst>
              <a:ext uri="{28A0092B-C50C-407E-A947-70E740481C1C}">
                <a14:useLocalDpi xmlns:a14="http://schemas.microsoft.com/office/drawing/2010/main" val="0"/>
              </a:ext>
            </a:extLst>
          </a:blip>
          <a:srcRect l="54604" t="26751" r="4605" b="33878"/>
          <a:stretch/>
        </p:blipFill>
        <p:spPr bwMode="auto">
          <a:xfrm>
            <a:off x="10032962" y="4598174"/>
            <a:ext cx="2171019" cy="2311589"/>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p:nvGrpSpPr>
        <p:grpSpPr>
          <a:xfrm>
            <a:off x="10032962" y="329305"/>
            <a:ext cx="2094601" cy="4288648"/>
            <a:chOff x="10069538" y="36697"/>
            <a:chExt cx="2094601" cy="4288648"/>
          </a:xfrm>
        </p:grpSpPr>
        <p:pic>
          <p:nvPicPr>
            <p:cNvPr id="29" name="Picture 4" descr="http://f.tqn.com/y/weather/1/S/m/-/-/-/windbarbs.png"/>
            <p:cNvPicPr>
              <a:picLocks noChangeAspect="1" noChangeArrowheads="1"/>
            </p:cNvPicPr>
            <p:nvPr/>
          </p:nvPicPr>
          <p:blipFill rotWithShape="1">
            <a:blip r:embed="rId3">
              <a:extLst>
                <a:ext uri="{28A0092B-C50C-407E-A947-70E740481C1C}">
                  <a14:useLocalDpi xmlns:a14="http://schemas.microsoft.com/office/drawing/2010/main" val="0"/>
                </a:ext>
              </a:extLst>
            </a:blip>
            <a:srcRect t="11019" r="49939"/>
            <a:stretch/>
          </p:blipFill>
          <p:spPr bwMode="auto">
            <a:xfrm>
              <a:off x="10069538" y="36697"/>
              <a:ext cx="2074863" cy="4068258"/>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descr="http://f.tqn.com/y/weather/1/S/m/-/-/-/windbarbs.png"/>
            <p:cNvPicPr>
              <a:picLocks noChangeAspect="1" noChangeArrowheads="1"/>
            </p:cNvPicPr>
            <p:nvPr/>
          </p:nvPicPr>
          <p:blipFill rotWithShape="1">
            <a:blip r:embed="rId3">
              <a:extLst>
                <a:ext uri="{28A0092B-C50C-407E-A947-70E740481C1C}">
                  <a14:useLocalDpi xmlns:a14="http://schemas.microsoft.com/office/drawing/2010/main" val="0"/>
                </a:ext>
              </a:extLst>
            </a:blip>
            <a:srcRect l="49762" t="89400" b="225"/>
            <a:stretch/>
          </p:blipFill>
          <p:spPr bwMode="auto">
            <a:xfrm>
              <a:off x="10069538" y="3848167"/>
              <a:ext cx="2094601" cy="477178"/>
            </a:xfrm>
            <a:prstGeom prst="rect">
              <a:avLst/>
            </a:prstGeom>
            <a:noFill/>
            <a:extLst>
              <a:ext uri="{909E8E84-426E-40DD-AFC4-6F175D3DCCD1}">
                <a14:hiddenFill xmlns:a14="http://schemas.microsoft.com/office/drawing/2010/main">
                  <a:solidFill>
                    <a:srgbClr val="FFFFFF"/>
                  </a:solidFill>
                </a14:hiddenFill>
              </a:ext>
            </a:extLst>
          </p:spPr>
        </p:pic>
      </p:grpSp>
      <p:pic>
        <p:nvPicPr>
          <p:cNvPr id="32" name="Picture 4" descr="http://f.tqn.com/y/weather/1/S/m/-/-/-/windbarbs.png"/>
          <p:cNvPicPr>
            <a:picLocks noChangeAspect="1" noChangeArrowheads="1"/>
          </p:cNvPicPr>
          <p:nvPr/>
        </p:nvPicPr>
        <p:blipFill rotWithShape="1">
          <a:blip r:embed="rId3">
            <a:extLst>
              <a:ext uri="{28A0092B-C50C-407E-A947-70E740481C1C}">
                <a14:useLocalDpi xmlns:a14="http://schemas.microsoft.com/office/drawing/2010/main" val="0"/>
              </a:ext>
            </a:extLst>
          </a:blip>
          <a:srcRect b="91871"/>
          <a:stretch/>
        </p:blipFill>
        <p:spPr bwMode="auto">
          <a:xfrm>
            <a:off x="3517334" y="503752"/>
            <a:ext cx="4154601" cy="372551"/>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27"/>
          <p:cNvSpPr/>
          <p:nvPr/>
        </p:nvSpPr>
        <p:spPr>
          <a:xfrm>
            <a:off x="10539506" y="-188338"/>
            <a:ext cx="955839" cy="707886"/>
          </a:xfrm>
          <a:prstGeom prst="rect">
            <a:avLst/>
          </a:prstGeom>
          <a:noFill/>
        </p:spPr>
        <p:txBody>
          <a:bodyPr wrap="none" lIns="91440" tIns="45720" rIns="91440" bIns="45720">
            <a:spAutoFit/>
          </a:bodyPr>
          <a:lstStyle/>
          <a:p>
            <a:pPr algn="ctr"/>
            <a:r>
              <a:rPr lang="en-US" sz="4000" b="0" u="sng" cap="none" spc="0" dirty="0" smtClean="0">
                <a:ln w="0"/>
                <a:solidFill>
                  <a:srgbClr val="0000FF"/>
                </a:solidFill>
                <a:effectLst>
                  <a:outerShdw blurRad="38100" dist="25400" dir="5400000" algn="ctr" rotWithShape="0">
                    <a:srgbClr val="6E747A">
                      <a:alpha val="43000"/>
                    </a:srgbClr>
                  </a:outerShdw>
                </a:effectLst>
              </a:rPr>
              <a:t>Key</a:t>
            </a:r>
            <a:endParaRPr lang="en-US" sz="4000" b="0" u="sng" cap="none" spc="0" dirty="0">
              <a:ln w="0"/>
              <a:solidFill>
                <a:srgbClr val="0000FF"/>
              </a:solidFill>
              <a:effectLst>
                <a:outerShdw blurRad="38100" dist="25400" dir="5400000" algn="ctr" rotWithShape="0">
                  <a:srgbClr val="6E747A">
                    <a:alpha val="43000"/>
                  </a:srgbClr>
                </a:outerShdw>
              </a:effectLst>
            </a:endParaRPr>
          </a:p>
        </p:txBody>
      </p:sp>
      <p:sp>
        <p:nvSpPr>
          <p:cNvPr id="34" name="TextBox 33"/>
          <p:cNvSpPr txBox="1"/>
          <p:nvPr/>
        </p:nvSpPr>
        <p:spPr>
          <a:xfrm>
            <a:off x="1918394" y="1482838"/>
            <a:ext cx="1013419" cy="369332"/>
          </a:xfrm>
          <a:prstGeom prst="rect">
            <a:avLst/>
          </a:prstGeom>
          <a:noFill/>
        </p:spPr>
        <p:txBody>
          <a:bodyPr wrap="none" rtlCol="0">
            <a:spAutoFit/>
          </a:bodyPr>
          <a:lstStyle/>
          <a:p>
            <a:r>
              <a:rPr lang="en-US" b="1" dirty="0" smtClean="0">
                <a:solidFill>
                  <a:srgbClr val="FFFF00"/>
                </a:solidFill>
              </a:rPr>
              <a:t>Helena *</a:t>
            </a:r>
            <a:endParaRPr lang="en-US" b="1" dirty="0">
              <a:solidFill>
                <a:srgbClr val="FFFF00"/>
              </a:solidFill>
            </a:endParaRPr>
          </a:p>
        </p:txBody>
      </p:sp>
    </p:spTree>
    <p:extLst>
      <p:ext uri="{BB962C8B-B14F-4D97-AF65-F5344CB8AC3E}">
        <p14:creationId xmlns:p14="http://schemas.microsoft.com/office/powerpoint/2010/main" val="5257516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3813</TotalTime>
  <Words>481</Words>
  <Application>Microsoft Office PowerPoint</Application>
  <PresentationFormat>Widescreen</PresentationFormat>
  <Paragraphs>216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Haettenschweiler</vt:lpstr>
      <vt:lpstr>Tw Cen MT</vt:lpstr>
      <vt:lpstr>Tw Cen MT Condensed</vt:lpstr>
      <vt:lpstr>Wingdings 3</vt:lpstr>
      <vt:lpstr>Integral</vt:lpstr>
      <vt:lpstr>Meteorologist Activity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Meteorologist Project</dc:title>
  <dc:creator>admin</dc:creator>
  <cp:lastModifiedBy>admin</cp:lastModifiedBy>
  <cp:revision>67</cp:revision>
  <dcterms:created xsi:type="dcterms:W3CDTF">2015-10-20T15:19:53Z</dcterms:created>
  <dcterms:modified xsi:type="dcterms:W3CDTF">2015-10-26T12:39:57Z</dcterms:modified>
</cp:coreProperties>
</file>