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56" r:id="rId2"/>
    <p:sldId id="257" r:id="rId3"/>
    <p:sldId id="278" r:id="rId4"/>
    <p:sldId id="258" r:id="rId5"/>
    <p:sldId id="259" r:id="rId6"/>
    <p:sldId id="260" r:id="rId7"/>
    <p:sldId id="261" r:id="rId8"/>
    <p:sldId id="262" r:id="rId9"/>
    <p:sldId id="268" r:id="rId10"/>
    <p:sldId id="279" r:id="rId11"/>
    <p:sldId id="263" r:id="rId12"/>
    <p:sldId id="264" r:id="rId13"/>
    <p:sldId id="265" r:id="rId14"/>
    <p:sldId id="266" r:id="rId15"/>
    <p:sldId id="267" r:id="rId16"/>
    <p:sldId id="269" r:id="rId17"/>
    <p:sldId id="280" r:id="rId18"/>
    <p:sldId id="270" r:id="rId19"/>
    <p:sldId id="271" r:id="rId20"/>
    <p:sldId id="272" r:id="rId21"/>
    <p:sldId id="273" r:id="rId22"/>
    <p:sldId id="274" r:id="rId23"/>
    <p:sldId id="275" r:id="rId24"/>
    <p:sldId id="281" r:id="rId25"/>
    <p:sldId id="276" r:id="rId26"/>
    <p:sldId id="27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39" d="100"/>
          <a:sy n="39" d="100"/>
        </p:scale>
        <p:origin x="78" y="7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5651328-36F2-4F28-9FC5-84DC9E6021C9}" type="datetimeFigureOut">
              <a:rPr lang="en-US" smtClean="0"/>
              <a:t>3/4/2016</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A4E8794E-A54B-43BC-A6F3-4878E74D0971}" type="slidenum">
              <a:rPr lang="en-US" smtClean="0"/>
              <a:t>‹#›</a:t>
            </a:fld>
            <a:endParaRPr lang="en-US"/>
          </a:p>
        </p:txBody>
      </p:sp>
    </p:spTree>
    <p:extLst>
      <p:ext uri="{BB962C8B-B14F-4D97-AF65-F5344CB8AC3E}">
        <p14:creationId xmlns:p14="http://schemas.microsoft.com/office/powerpoint/2010/main" val="147519103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651328-36F2-4F28-9FC5-84DC9E6021C9}" type="datetimeFigureOut">
              <a:rPr lang="en-US" smtClean="0"/>
              <a:t>3/4/2016</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4E8794E-A54B-43BC-A6F3-4878E74D0971}" type="slidenum">
              <a:rPr lang="en-US" smtClean="0"/>
              <a:t>‹#›</a:t>
            </a:fld>
            <a:endParaRPr lang="en-US"/>
          </a:p>
        </p:txBody>
      </p:sp>
    </p:spTree>
    <p:extLst>
      <p:ext uri="{BB962C8B-B14F-4D97-AF65-F5344CB8AC3E}">
        <p14:creationId xmlns:p14="http://schemas.microsoft.com/office/powerpoint/2010/main" val="1736033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651328-36F2-4F28-9FC5-84DC9E6021C9}" type="datetimeFigureOut">
              <a:rPr lang="en-US" smtClean="0"/>
              <a:t>3/4/2016</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4E8794E-A54B-43BC-A6F3-4878E74D0971}" type="slidenum">
              <a:rPr lang="en-US" smtClean="0"/>
              <a:t>‹#›</a:t>
            </a:fld>
            <a:endParaRPr lang="en-US"/>
          </a:p>
        </p:txBody>
      </p:sp>
    </p:spTree>
    <p:extLst>
      <p:ext uri="{BB962C8B-B14F-4D97-AF65-F5344CB8AC3E}">
        <p14:creationId xmlns:p14="http://schemas.microsoft.com/office/powerpoint/2010/main" val="942750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651328-36F2-4F28-9FC5-84DC9E6021C9}" type="datetimeFigureOut">
              <a:rPr lang="en-US" smtClean="0"/>
              <a:t>3/4/2016</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4E8794E-A54B-43BC-A6F3-4878E74D0971}" type="slidenum">
              <a:rPr lang="en-US" smtClean="0"/>
              <a:t>‹#›</a:t>
            </a:fld>
            <a:endParaRPr lang="en-US"/>
          </a:p>
        </p:txBody>
      </p:sp>
    </p:spTree>
    <p:extLst>
      <p:ext uri="{BB962C8B-B14F-4D97-AF65-F5344CB8AC3E}">
        <p14:creationId xmlns:p14="http://schemas.microsoft.com/office/powerpoint/2010/main" val="40636123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651328-36F2-4F28-9FC5-84DC9E6021C9}" type="datetimeFigureOut">
              <a:rPr lang="en-US" smtClean="0"/>
              <a:t>3/4/2016</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4E8794E-A54B-43BC-A6F3-4878E74D0971}" type="slidenum">
              <a:rPr lang="en-US" smtClean="0"/>
              <a:t>‹#›</a:t>
            </a:fld>
            <a:endParaRPr lang="en-US"/>
          </a:p>
        </p:txBody>
      </p:sp>
    </p:spTree>
    <p:extLst>
      <p:ext uri="{BB962C8B-B14F-4D97-AF65-F5344CB8AC3E}">
        <p14:creationId xmlns:p14="http://schemas.microsoft.com/office/powerpoint/2010/main" val="26367324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5651328-36F2-4F28-9FC5-84DC9E6021C9}" type="datetimeFigureOut">
              <a:rPr lang="en-US" smtClean="0"/>
              <a:t>3/4/2016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E8794E-A54B-43BC-A6F3-4878E74D0971}" type="slidenum">
              <a:rPr lang="en-US" smtClean="0"/>
              <a:t>‹#›</a:t>
            </a:fld>
            <a:endParaRPr lang="en-US"/>
          </a:p>
        </p:txBody>
      </p:sp>
    </p:spTree>
    <p:extLst>
      <p:ext uri="{BB962C8B-B14F-4D97-AF65-F5344CB8AC3E}">
        <p14:creationId xmlns:p14="http://schemas.microsoft.com/office/powerpoint/2010/main" val="3129466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5651328-36F2-4F28-9FC5-84DC9E6021C9}" type="datetimeFigureOut">
              <a:rPr lang="en-US" smtClean="0"/>
              <a:t>3/4/2016</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A4E8794E-A54B-43BC-A6F3-4878E74D0971}" type="slidenum">
              <a:rPr lang="en-US" smtClean="0"/>
              <a:t>‹#›</a:t>
            </a:fld>
            <a:endParaRPr lang="en-US"/>
          </a:p>
        </p:txBody>
      </p:sp>
    </p:spTree>
    <p:extLst>
      <p:ext uri="{BB962C8B-B14F-4D97-AF65-F5344CB8AC3E}">
        <p14:creationId xmlns:p14="http://schemas.microsoft.com/office/powerpoint/2010/main" val="1616477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A5651328-36F2-4F28-9FC5-84DC9E6021C9}" type="datetimeFigureOut">
              <a:rPr lang="en-US" smtClean="0"/>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8794E-A54B-43BC-A6F3-4878E74D0971}" type="slidenum">
              <a:rPr lang="en-US" smtClean="0"/>
              <a:t>‹#›</a:t>
            </a:fld>
            <a:endParaRPr lang="en-US"/>
          </a:p>
        </p:txBody>
      </p:sp>
    </p:spTree>
    <p:extLst>
      <p:ext uri="{BB962C8B-B14F-4D97-AF65-F5344CB8AC3E}">
        <p14:creationId xmlns:p14="http://schemas.microsoft.com/office/powerpoint/2010/main" val="23352625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A5651328-36F2-4F28-9FC5-84DC9E6021C9}" type="datetimeFigureOut">
              <a:rPr lang="en-US" smtClean="0"/>
              <a:t>3/4/2016</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4E8794E-A54B-43BC-A6F3-4878E74D0971}" type="slidenum">
              <a:rPr lang="en-US" smtClean="0"/>
              <a:t>‹#›</a:t>
            </a:fld>
            <a:endParaRPr lang="en-US"/>
          </a:p>
        </p:txBody>
      </p:sp>
    </p:spTree>
    <p:extLst>
      <p:ext uri="{BB962C8B-B14F-4D97-AF65-F5344CB8AC3E}">
        <p14:creationId xmlns:p14="http://schemas.microsoft.com/office/powerpoint/2010/main" val="4200557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651328-36F2-4F28-9FC5-84DC9E6021C9}" type="datetimeFigureOut">
              <a:rPr lang="en-US" smtClean="0"/>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8794E-A54B-43BC-A6F3-4878E74D0971}" type="slidenum">
              <a:rPr lang="en-US" smtClean="0"/>
              <a:t>‹#›</a:t>
            </a:fld>
            <a:endParaRPr lang="en-US"/>
          </a:p>
        </p:txBody>
      </p:sp>
    </p:spTree>
    <p:extLst>
      <p:ext uri="{BB962C8B-B14F-4D97-AF65-F5344CB8AC3E}">
        <p14:creationId xmlns:p14="http://schemas.microsoft.com/office/powerpoint/2010/main" val="3939418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651328-36F2-4F28-9FC5-84DC9E6021C9}" type="datetimeFigureOut">
              <a:rPr lang="en-US" smtClean="0"/>
              <a:t>3/4/2016</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4E8794E-A54B-43BC-A6F3-4878E74D0971}" type="slidenum">
              <a:rPr lang="en-US" smtClean="0"/>
              <a:t>‹#›</a:t>
            </a:fld>
            <a:endParaRPr lang="en-US"/>
          </a:p>
        </p:txBody>
      </p:sp>
    </p:spTree>
    <p:extLst>
      <p:ext uri="{BB962C8B-B14F-4D97-AF65-F5344CB8AC3E}">
        <p14:creationId xmlns:p14="http://schemas.microsoft.com/office/powerpoint/2010/main" val="3662831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5651328-36F2-4F28-9FC5-84DC9E6021C9}" type="datetimeFigureOut">
              <a:rPr lang="en-US" smtClean="0"/>
              <a:t>3/4/2016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8794E-A54B-43BC-A6F3-4878E74D0971}" type="slidenum">
              <a:rPr lang="en-US" smtClean="0"/>
              <a:t>‹#›</a:t>
            </a:fld>
            <a:endParaRPr lang="en-US"/>
          </a:p>
        </p:txBody>
      </p:sp>
    </p:spTree>
    <p:extLst>
      <p:ext uri="{BB962C8B-B14F-4D97-AF65-F5344CB8AC3E}">
        <p14:creationId xmlns:p14="http://schemas.microsoft.com/office/powerpoint/2010/main" val="2121986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5651328-36F2-4F28-9FC5-84DC9E6021C9}" type="datetimeFigureOut">
              <a:rPr lang="en-US" smtClean="0"/>
              <a:t>3/4/2016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E8794E-A54B-43BC-A6F3-4878E74D0971}" type="slidenum">
              <a:rPr lang="en-US" smtClean="0"/>
              <a:t>‹#›</a:t>
            </a:fld>
            <a:endParaRPr lang="en-US"/>
          </a:p>
        </p:txBody>
      </p:sp>
    </p:spTree>
    <p:extLst>
      <p:ext uri="{BB962C8B-B14F-4D97-AF65-F5344CB8AC3E}">
        <p14:creationId xmlns:p14="http://schemas.microsoft.com/office/powerpoint/2010/main" val="1291875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5651328-36F2-4F28-9FC5-84DC9E6021C9}" type="datetimeFigureOut">
              <a:rPr lang="en-US" smtClean="0"/>
              <a:t>3/4/2016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E8794E-A54B-43BC-A6F3-4878E74D0971}" type="slidenum">
              <a:rPr lang="en-US" smtClean="0"/>
              <a:t>‹#›</a:t>
            </a:fld>
            <a:endParaRPr lang="en-US"/>
          </a:p>
        </p:txBody>
      </p:sp>
    </p:spTree>
    <p:extLst>
      <p:ext uri="{BB962C8B-B14F-4D97-AF65-F5344CB8AC3E}">
        <p14:creationId xmlns:p14="http://schemas.microsoft.com/office/powerpoint/2010/main" val="1227882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651328-36F2-4F28-9FC5-84DC9E6021C9}" type="datetimeFigureOut">
              <a:rPr lang="en-US" smtClean="0"/>
              <a:t>3/4/2016</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A4E8794E-A54B-43BC-A6F3-4878E74D0971}" type="slidenum">
              <a:rPr lang="en-US" smtClean="0"/>
              <a:t>‹#›</a:t>
            </a:fld>
            <a:endParaRPr lang="en-US"/>
          </a:p>
        </p:txBody>
      </p:sp>
    </p:spTree>
    <p:extLst>
      <p:ext uri="{BB962C8B-B14F-4D97-AF65-F5344CB8AC3E}">
        <p14:creationId xmlns:p14="http://schemas.microsoft.com/office/powerpoint/2010/main" val="82567874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651328-36F2-4F28-9FC5-84DC9E6021C9}" type="datetimeFigureOut">
              <a:rPr lang="en-US" smtClean="0"/>
              <a:t>3/4/2016</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4E8794E-A54B-43BC-A6F3-4878E74D0971}" type="slidenum">
              <a:rPr lang="en-US" smtClean="0"/>
              <a:t>‹#›</a:t>
            </a:fld>
            <a:endParaRPr lang="en-US"/>
          </a:p>
        </p:txBody>
      </p:sp>
    </p:spTree>
    <p:extLst>
      <p:ext uri="{BB962C8B-B14F-4D97-AF65-F5344CB8AC3E}">
        <p14:creationId xmlns:p14="http://schemas.microsoft.com/office/powerpoint/2010/main" val="266536177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651328-36F2-4F28-9FC5-84DC9E6021C9}" type="datetimeFigureOut">
              <a:rPr lang="en-US" smtClean="0"/>
              <a:t>3/4/2016</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4E8794E-A54B-43BC-A6F3-4878E74D0971}" type="slidenum">
              <a:rPr lang="en-US" smtClean="0"/>
              <a:t>‹#›</a:t>
            </a:fld>
            <a:endParaRPr lang="en-US"/>
          </a:p>
        </p:txBody>
      </p:sp>
    </p:spTree>
    <p:extLst>
      <p:ext uri="{BB962C8B-B14F-4D97-AF65-F5344CB8AC3E}">
        <p14:creationId xmlns:p14="http://schemas.microsoft.com/office/powerpoint/2010/main" val="833760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5651328-36F2-4F28-9FC5-84DC9E6021C9}" type="datetimeFigureOut">
              <a:rPr lang="en-US" smtClean="0"/>
              <a:t>3/4/2016</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A4E8794E-A54B-43BC-A6F3-4878E74D0971}" type="slidenum">
              <a:rPr lang="en-US" smtClean="0"/>
              <a:t>‹#›</a:t>
            </a:fld>
            <a:endParaRPr lang="en-US"/>
          </a:p>
        </p:txBody>
      </p:sp>
    </p:spTree>
    <p:extLst>
      <p:ext uri="{BB962C8B-B14F-4D97-AF65-F5344CB8AC3E}">
        <p14:creationId xmlns:p14="http://schemas.microsoft.com/office/powerpoint/2010/main" val="3686140201"/>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 id="2147483790"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Punnett</a:t>
            </a:r>
            <a:r>
              <a:rPr lang="en-US" dirty="0" smtClean="0"/>
              <a:t> Squares and Heredity Quiz Trivia!</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28241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400" dirty="0" smtClean="0"/>
              <a:t>Round 2</a:t>
            </a:r>
            <a:endParaRPr lang="en-US" sz="4400" dirty="0"/>
          </a:p>
        </p:txBody>
      </p:sp>
    </p:spTree>
    <p:extLst>
      <p:ext uri="{BB962C8B-B14F-4D97-AF65-F5344CB8AC3E}">
        <p14:creationId xmlns:p14="http://schemas.microsoft.com/office/powerpoint/2010/main" val="4089917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2 Question 1 </a:t>
            </a:r>
            <a:r>
              <a:rPr lang="en-US" dirty="0" err="1" smtClean="0"/>
              <a:t>Punnett</a:t>
            </a:r>
            <a:r>
              <a:rPr lang="en-US" dirty="0" smtClean="0"/>
              <a:t> Squares</a:t>
            </a:r>
            <a:endParaRPr lang="en-US" dirty="0"/>
          </a:p>
        </p:txBody>
      </p:sp>
      <p:sp>
        <p:nvSpPr>
          <p:cNvPr id="3" name="Content Placeholder 2"/>
          <p:cNvSpPr>
            <a:spLocks noGrp="1"/>
          </p:cNvSpPr>
          <p:nvPr>
            <p:ph idx="1"/>
          </p:nvPr>
        </p:nvSpPr>
        <p:spPr>
          <a:xfrm>
            <a:off x="1154954" y="2618014"/>
            <a:ext cx="10195217" cy="3898900"/>
          </a:xfrm>
        </p:spPr>
        <p:txBody>
          <a:bodyPr>
            <a:noAutofit/>
          </a:bodyPr>
          <a:lstStyle/>
          <a:p>
            <a:r>
              <a:rPr lang="en-US" sz="4400" dirty="0" smtClean="0"/>
              <a:t>If a homozygous dominant female is crossed with a heterozygous male, where B= black and b= white, what is the phenotype of the female parent?</a:t>
            </a:r>
            <a:endParaRPr lang="en-US" sz="4400" dirty="0"/>
          </a:p>
        </p:txBody>
      </p:sp>
    </p:spTree>
    <p:extLst>
      <p:ext uri="{BB962C8B-B14F-4D97-AF65-F5344CB8AC3E}">
        <p14:creationId xmlns:p14="http://schemas.microsoft.com/office/powerpoint/2010/main" val="3640012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2 Question 2 </a:t>
            </a:r>
            <a:r>
              <a:rPr lang="en-US" dirty="0" err="1" smtClean="0"/>
              <a:t>Punnett</a:t>
            </a:r>
            <a:r>
              <a:rPr lang="en-US" dirty="0" smtClean="0"/>
              <a:t> Squares</a:t>
            </a:r>
            <a:endParaRPr lang="en-US" dirty="0"/>
          </a:p>
        </p:txBody>
      </p:sp>
      <p:sp>
        <p:nvSpPr>
          <p:cNvPr id="3" name="Content Placeholder 2"/>
          <p:cNvSpPr>
            <a:spLocks noGrp="1"/>
          </p:cNvSpPr>
          <p:nvPr>
            <p:ph idx="1"/>
          </p:nvPr>
        </p:nvSpPr>
        <p:spPr>
          <a:xfrm>
            <a:off x="1154954" y="2603500"/>
            <a:ext cx="10427446" cy="3416300"/>
          </a:xfrm>
        </p:spPr>
        <p:txBody>
          <a:bodyPr>
            <a:noAutofit/>
          </a:bodyPr>
          <a:lstStyle/>
          <a:p>
            <a:r>
              <a:rPr lang="en-US" sz="4400" dirty="0" smtClean="0"/>
              <a:t>If a homozygous dominant female is crossed with a heterozygous male, where B= black and b= white, what is the genotype of the male parent?</a:t>
            </a:r>
            <a:endParaRPr lang="en-US" sz="4400" dirty="0"/>
          </a:p>
        </p:txBody>
      </p:sp>
    </p:spTree>
    <p:extLst>
      <p:ext uri="{BB962C8B-B14F-4D97-AF65-F5344CB8AC3E}">
        <p14:creationId xmlns:p14="http://schemas.microsoft.com/office/powerpoint/2010/main" val="741470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2 Question 3 </a:t>
            </a:r>
            <a:r>
              <a:rPr lang="en-US" dirty="0" err="1" smtClean="0"/>
              <a:t>Punnett</a:t>
            </a:r>
            <a:r>
              <a:rPr lang="en-US" dirty="0" smtClean="0"/>
              <a:t> Squares</a:t>
            </a:r>
            <a:endParaRPr lang="en-US" dirty="0"/>
          </a:p>
        </p:txBody>
      </p:sp>
      <p:sp>
        <p:nvSpPr>
          <p:cNvPr id="3" name="Content Placeholder 2"/>
          <p:cNvSpPr>
            <a:spLocks noGrp="1"/>
          </p:cNvSpPr>
          <p:nvPr>
            <p:ph idx="1"/>
          </p:nvPr>
        </p:nvSpPr>
        <p:spPr>
          <a:xfrm>
            <a:off x="1154954" y="2603500"/>
            <a:ext cx="8825659" cy="4254500"/>
          </a:xfrm>
        </p:spPr>
        <p:txBody>
          <a:bodyPr>
            <a:noAutofit/>
          </a:bodyPr>
          <a:lstStyle/>
          <a:p>
            <a:r>
              <a:rPr lang="en-US" sz="4400" dirty="0" smtClean="0"/>
              <a:t>If a homozygous dominant female is crossed with a heterozygous male, where B= black and b= white, what are the phenotypes of the offspring?</a:t>
            </a:r>
            <a:endParaRPr lang="en-US" sz="4400" dirty="0"/>
          </a:p>
        </p:txBody>
      </p:sp>
    </p:spTree>
    <p:extLst>
      <p:ext uri="{BB962C8B-B14F-4D97-AF65-F5344CB8AC3E}">
        <p14:creationId xmlns:p14="http://schemas.microsoft.com/office/powerpoint/2010/main" val="3706671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2 Question 4 </a:t>
            </a:r>
            <a:r>
              <a:rPr lang="en-US" dirty="0" err="1" smtClean="0"/>
              <a:t>Punnett</a:t>
            </a:r>
            <a:r>
              <a:rPr lang="en-US" dirty="0" smtClean="0"/>
              <a:t> Squares</a:t>
            </a:r>
            <a:endParaRPr lang="en-US" dirty="0"/>
          </a:p>
        </p:txBody>
      </p:sp>
      <p:sp>
        <p:nvSpPr>
          <p:cNvPr id="3" name="Content Placeholder 2"/>
          <p:cNvSpPr>
            <a:spLocks noGrp="1"/>
          </p:cNvSpPr>
          <p:nvPr>
            <p:ph idx="1"/>
          </p:nvPr>
        </p:nvSpPr>
        <p:spPr>
          <a:xfrm>
            <a:off x="1154954" y="2603499"/>
            <a:ext cx="8825659" cy="3971471"/>
          </a:xfrm>
        </p:spPr>
        <p:txBody>
          <a:bodyPr>
            <a:noAutofit/>
          </a:bodyPr>
          <a:lstStyle/>
          <a:p>
            <a:r>
              <a:rPr lang="en-US" sz="4000" dirty="0" smtClean="0"/>
              <a:t>If a homozygous dominant female is crossed with a heterozygous male, where B= black and b= white, what percentage of the </a:t>
            </a:r>
            <a:r>
              <a:rPr lang="en-US" sz="4000" dirty="0"/>
              <a:t>o</a:t>
            </a:r>
            <a:r>
              <a:rPr lang="en-US" sz="4000" dirty="0" smtClean="0"/>
              <a:t>ffspring are heterozygous?</a:t>
            </a:r>
            <a:endParaRPr lang="en-US" sz="4000" dirty="0"/>
          </a:p>
        </p:txBody>
      </p:sp>
    </p:spTree>
    <p:extLst>
      <p:ext uri="{BB962C8B-B14F-4D97-AF65-F5344CB8AC3E}">
        <p14:creationId xmlns:p14="http://schemas.microsoft.com/office/powerpoint/2010/main" val="950049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2 Question 5</a:t>
            </a:r>
            <a:endParaRPr lang="en-US" dirty="0"/>
          </a:p>
        </p:txBody>
      </p:sp>
      <p:sp>
        <p:nvSpPr>
          <p:cNvPr id="3" name="Content Placeholder 2"/>
          <p:cNvSpPr>
            <a:spLocks noGrp="1"/>
          </p:cNvSpPr>
          <p:nvPr>
            <p:ph idx="1"/>
          </p:nvPr>
        </p:nvSpPr>
        <p:spPr>
          <a:xfrm>
            <a:off x="1154954" y="2603499"/>
            <a:ext cx="8825659" cy="4058557"/>
          </a:xfrm>
        </p:spPr>
        <p:txBody>
          <a:bodyPr>
            <a:noAutofit/>
          </a:bodyPr>
          <a:lstStyle/>
          <a:p>
            <a:r>
              <a:rPr lang="en-US" sz="4400" dirty="0" smtClean="0"/>
              <a:t>If a homozygous dominant female is crossed with a heterozygous male, where B= black and b= white, what are the genotypes of the offspring?</a:t>
            </a:r>
            <a:endParaRPr lang="en-US" sz="4400" dirty="0"/>
          </a:p>
        </p:txBody>
      </p:sp>
    </p:spTree>
    <p:extLst>
      <p:ext uri="{BB962C8B-B14F-4D97-AF65-F5344CB8AC3E}">
        <p14:creationId xmlns:p14="http://schemas.microsoft.com/office/powerpoint/2010/main" val="2555038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2 Answers</a:t>
            </a:r>
            <a:endParaRPr lang="en-US" dirty="0"/>
          </a:p>
        </p:txBody>
      </p:sp>
      <p:sp>
        <p:nvSpPr>
          <p:cNvPr id="3" name="Content Placeholder 2"/>
          <p:cNvSpPr>
            <a:spLocks noGrp="1"/>
          </p:cNvSpPr>
          <p:nvPr>
            <p:ph idx="1"/>
          </p:nvPr>
        </p:nvSpPr>
        <p:spPr/>
        <p:txBody>
          <a:bodyPr/>
          <a:lstStyle/>
          <a:p>
            <a:r>
              <a:rPr lang="en-US" sz="3600" dirty="0" smtClean="0"/>
              <a:t>1. Black</a:t>
            </a:r>
          </a:p>
          <a:p>
            <a:r>
              <a:rPr lang="en-US" sz="3600" dirty="0" smtClean="0"/>
              <a:t>2. Bb</a:t>
            </a:r>
          </a:p>
          <a:p>
            <a:r>
              <a:rPr lang="en-US" sz="3600" dirty="0" smtClean="0"/>
              <a:t>3. Black</a:t>
            </a:r>
          </a:p>
          <a:p>
            <a:r>
              <a:rPr lang="en-US" sz="3600" dirty="0" smtClean="0"/>
              <a:t>4. 50%</a:t>
            </a:r>
          </a:p>
          <a:p>
            <a:r>
              <a:rPr lang="en-US" sz="3600" dirty="0" smtClean="0"/>
              <a:t>5. BB, Bb</a:t>
            </a:r>
          </a:p>
          <a:p>
            <a:pPr marL="0" indent="0">
              <a:buNone/>
            </a:pPr>
            <a:endParaRPr lang="en-US" dirty="0"/>
          </a:p>
        </p:txBody>
      </p:sp>
    </p:spTree>
    <p:extLst>
      <p:ext uri="{BB962C8B-B14F-4D97-AF65-F5344CB8AC3E}">
        <p14:creationId xmlns:p14="http://schemas.microsoft.com/office/powerpoint/2010/main" val="3032361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400" dirty="0" smtClean="0"/>
              <a:t>Round 3</a:t>
            </a:r>
            <a:endParaRPr lang="en-US" sz="4400" dirty="0"/>
          </a:p>
        </p:txBody>
      </p:sp>
    </p:spTree>
    <p:extLst>
      <p:ext uri="{BB962C8B-B14F-4D97-AF65-F5344CB8AC3E}">
        <p14:creationId xmlns:p14="http://schemas.microsoft.com/office/powerpoint/2010/main" val="2894233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3 Question 1 Misc.</a:t>
            </a:r>
            <a:endParaRPr lang="en-US" dirty="0"/>
          </a:p>
        </p:txBody>
      </p:sp>
      <p:sp>
        <p:nvSpPr>
          <p:cNvPr id="3" name="Content Placeholder 2"/>
          <p:cNvSpPr>
            <a:spLocks noGrp="1"/>
          </p:cNvSpPr>
          <p:nvPr>
            <p:ph idx="1"/>
          </p:nvPr>
        </p:nvSpPr>
        <p:spPr/>
        <p:txBody>
          <a:bodyPr>
            <a:normAutofit/>
          </a:bodyPr>
          <a:lstStyle/>
          <a:p>
            <a:r>
              <a:rPr lang="en-US" sz="4400" dirty="0" smtClean="0"/>
              <a:t>What is the genotype for a male?</a:t>
            </a:r>
            <a:endParaRPr lang="en-US" sz="4400" dirty="0"/>
          </a:p>
        </p:txBody>
      </p:sp>
    </p:spTree>
    <p:extLst>
      <p:ext uri="{BB962C8B-B14F-4D97-AF65-F5344CB8AC3E}">
        <p14:creationId xmlns:p14="http://schemas.microsoft.com/office/powerpoint/2010/main" val="3958484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3 Question 2 Misc.</a:t>
            </a:r>
            <a:endParaRPr lang="en-US" dirty="0"/>
          </a:p>
        </p:txBody>
      </p:sp>
      <p:sp>
        <p:nvSpPr>
          <p:cNvPr id="3" name="Content Placeholder 2"/>
          <p:cNvSpPr>
            <a:spLocks noGrp="1"/>
          </p:cNvSpPr>
          <p:nvPr>
            <p:ph idx="1"/>
          </p:nvPr>
        </p:nvSpPr>
        <p:spPr/>
        <p:txBody>
          <a:bodyPr>
            <a:normAutofit/>
          </a:bodyPr>
          <a:lstStyle/>
          <a:p>
            <a:r>
              <a:rPr lang="en-US" sz="4400" dirty="0" smtClean="0"/>
              <a:t>What is the genotype of a female?</a:t>
            </a:r>
            <a:endParaRPr lang="en-US" sz="4400" dirty="0"/>
          </a:p>
        </p:txBody>
      </p:sp>
    </p:spTree>
    <p:extLst>
      <p:ext uri="{BB962C8B-B14F-4D97-AF65-F5344CB8AC3E}">
        <p14:creationId xmlns:p14="http://schemas.microsoft.com/office/powerpoint/2010/main" val="1881078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a:t>
            </a:r>
            <a:endParaRPr lang="en-US" dirty="0"/>
          </a:p>
        </p:txBody>
      </p:sp>
      <p:sp>
        <p:nvSpPr>
          <p:cNvPr id="3" name="Content Placeholder 2"/>
          <p:cNvSpPr>
            <a:spLocks noGrp="1"/>
          </p:cNvSpPr>
          <p:nvPr>
            <p:ph idx="1"/>
          </p:nvPr>
        </p:nvSpPr>
        <p:spPr>
          <a:xfrm>
            <a:off x="362857" y="2603500"/>
            <a:ext cx="11625943" cy="4254500"/>
          </a:xfrm>
        </p:spPr>
        <p:txBody>
          <a:bodyPr>
            <a:noAutofit/>
          </a:bodyPr>
          <a:lstStyle/>
          <a:p>
            <a:r>
              <a:rPr lang="en-US" sz="3000" dirty="0" smtClean="0"/>
              <a:t>Each topic has 5 questions. You will have 2 minutes to answer each question with your group, assign a point value for the question, and turn in your answer to me.</a:t>
            </a:r>
          </a:p>
          <a:p>
            <a:r>
              <a:rPr lang="en-US" sz="3000" dirty="0" smtClean="0"/>
              <a:t>If you do not turn in your answer by the end of the song to me, your answer will not count.</a:t>
            </a:r>
          </a:p>
          <a:p>
            <a:r>
              <a:rPr lang="en-US" sz="3000" dirty="0" smtClean="0"/>
              <a:t>You can only use each point value once (1,3,5,7,9)</a:t>
            </a:r>
          </a:p>
          <a:p>
            <a:r>
              <a:rPr lang="en-US" sz="3000" dirty="0" smtClean="0"/>
              <a:t>There will be a final question worth up </a:t>
            </a:r>
            <a:r>
              <a:rPr lang="en-US" sz="3000" smtClean="0"/>
              <a:t>to 20 </a:t>
            </a:r>
            <a:r>
              <a:rPr lang="en-US" sz="3000" dirty="0" smtClean="0"/>
              <a:t>points</a:t>
            </a:r>
          </a:p>
        </p:txBody>
      </p:sp>
    </p:spTree>
    <p:extLst>
      <p:ext uri="{BB962C8B-B14F-4D97-AF65-F5344CB8AC3E}">
        <p14:creationId xmlns:p14="http://schemas.microsoft.com/office/powerpoint/2010/main" val="1044530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3 Question 3 Misc.</a:t>
            </a:r>
            <a:endParaRPr lang="en-US" dirty="0"/>
          </a:p>
        </p:txBody>
      </p:sp>
      <p:sp>
        <p:nvSpPr>
          <p:cNvPr id="3" name="Content Placeholder 2"/>
          <p:cNvSpPr>
            <a:spLocks noGrp="1"/>
          </p:cNvSpPr>
          <p:nvPr>
            <p:ph idx="1"/>
          </p:nvPr>
        </p:nvSpPr>
        <p:spPr/>
        <p:txBody>
          <a:bodyPr>
            <a:normAutofit/>
          </a:bodyPr>
          <a:lstStyle/>
          <a:p>
            <a:r>
              <a:rPr lang="en-US" sz="4400" dirty="0" smtClean="0"/>
              <a:t>What word describes different forms of the same </a:t>
            </a:r>
            <a:r>
              <a:rPr lang="en-US" sz="4400" dirty="0" smtClean="0"/>
              <a:t>gene</a:t>
            </a:r>
            <a:r>
              <a:rPr lang="en-US" sz="4400" dirty="0" smtClean="0"/>
              <a:t>?</a:t>
            </a:r>
            <a:endParaRPr lang="en-US" sz="4400" dirty="0"/>
          </a:p>
        </p:txBody>
      </p:sp>
    </p:spTree>
    <p:extLst>
      <p:ext uri="{BB962C8B-B14F-4D97-AF65-F5344CB8AC3E}">
        <p14:creationId xmlns:p14="http://schemas.microsoft.com/office/powerpoint/2010/main" val="432179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3 Question 4 Misc.</a:t>
            </a:r>
            <a:endParaRPr lang="en-US" dirty="0"/>
          </a:p>
        </p:txBody>
      </p:sp>
      <p:sp>
        <p:nvSpPr>
          <p:cNvPr id="3" name="Content Placeholder 2"/>
          <p:cNvSpPr>
            <a:spLocks noGrp="1"/>
          </p:cNvSpPr>
          <p:nvPr>
            <p:ph idx="1"/>
          </p:nvPr>
        </p:nvSpPr>
        <p:spPr/>
        <p:txBody>
          <a:bodyPr>
            <a:normAutofit/>
          </a:bodyPr>
          <a:lstStyle/>
          <a:p>
            <a:r>
              <a:rPr lang="en-US" sz="4400" dirty="0" smtClean="0"/>
              <a:t>What word describes something that occupies a specific location on both chromosomes in a pair?</a:t>
            </a:r>
            <a:endParaRPr lang="en-US" sz="4400" dirty="0"/>
          </a:p>
        </p:txBody>
      </p:sp>
    </p:spTree>
    <p:extLst>
      <p:ext uri="{BB962C8B-B14F-4D97-AF65-F5344CB8AC3E}">
        <p14:creationId xmlns:p14="http://schemas.microsoft.com/office/powerpoint/2010/main" val="12424155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3 Question 5 Misc.</a:t>
            </a:r>
            <a:endParaRPr lang="en-US" dirty="0"/>
          </a:p>
        </p:txBody>
      </p:sp>
      <p:sp>
        <p:nvSpPr>
          <p:cNvPr id="3" name="Content Placeholder 2"/>
          <p:cNvSpPr>
            <a:spLocks noGrp="1"/>
          </p:cNvSpPr>
          <p:nvPr>
            <p:ph idx="1"/>
          </p:nvPr>
        </p:nvSpPr>
        <p:spPr>
          <a:xfrm>
            <a:off x="1154954" y="2603499"/>
            <a:ext cx="9962989" cy="4131129"/>
          </a:xfrm>
        </p:spPr>
        <p:txBody>
          <a:bodyPr>
            <a:noAutofit/>
          </a:bodyPr>
          <a:lstStyle/>
          <a:p>
            <a:r>
              <a:rPr lang="en-US" sz="3200" dirty="0" smtClean="0"/>
              <a:t>Identify each example in order as either homozygous dominant, homozygous recessive or heterozygous</a:t>
            </a:r>
          </a:p>
          <a:p>
            <a:r>
              <a:rPr lang="en-US" sz="3200" dirty="0" smtClean="0"/>
              <a:t>A. </a:t>
            </a:r>
            <a:r>
              <a:rPr lang="en-US" sz="3200" dirty="0" err="1" smtClean="0"/>
              <a:t>Gg</a:t>
            </a:r>
            <a:endParaRPr lang="en-US" sz="3200" dirty="0" smtClean="0"/>
          </a:p>
          <a:p>
            <a:r>
              <a:rPr lang="en-US" sz="3200" dirty="0" smtClean="0"/>
              <a:t>B. TT</a:t>
            </a:r>
          </a:p>
          <a:p>
            <a:r>
              <a:rPr lang="en-US" sz="3200" dirty="0" smtClean="0"/>
              <a:t>C. </a:t>
            </a:r>
            <a:r>
              <a:rPr lang="en-US" sz="3200" dirty="0" err="1" smtClean="0"/>
              <a:t>rr</a:t>
            </a:r>
            <a:endParaRPr lang="en-US" sz="3200" dirty="0" smtClean="0"/>
          </a:p>
          <a:p>
            <a:r>
              <a:rPr lang="en-US" sz="3200" dirty="0" smtClean="0"/>
              <a:t>D. </a:t>
            </a:r>
            <a:r>
              <a:rPr lang="en-US" sz="3200" dirty="0" err="1" smtClean="0"/>
              <a:t>Aa</a:t>
            </a:r>
            <a:endParaRPr lang="en-US" sz="3200" dirty="0"/>
          </a:p>
        </p:txBody>
      </p:sp>
    </p:spTree>
    <p:extLst>
      <p:ext uri="{BB962C8B-B14F-4D97-AF65-F5344CB8AC3E}">
        <p14:creationId xmlns:p14="http://schemas.microsoft.com/office/powerpoint/2010/main" val="3184466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3 Answers	</a:t>
            </a:r>
            <a:endParaRPr lang="en-US" dirty="0"/>
          </a:p>
        </p:txBody>
      </p:sp>
      <p:sp>
        <p:nvSpPr>
          <p:cNvPr id="3" name="Content Placeholder 2"/>
          <p:cNvSpPr>
            <a:spLocks noGrp="1"/>
          </p:cNvSpPr>
          <p:nvPr>
            <p:ph idx="1"/>
          </p:nvPr>
        </p:nvSpPr>
        <p:spPr>
          <a:xfrm>
            <a:off x="1154954" y="2632528"/>
            <a:ext cx="10122646" cy="3971471"/>
          </a:xfrm>
        </p:spPr>
        <p:txBody>
          <a:bodyPr>
            <a:noAutofit/>
          </a:bodyPr>
          <a:lstStyle/>
          <a:p>
            <a:r>
              <a:rPr lang="en-US" sz="3200" dirty="0" smtClean="0"/>
              <a:t>1. XY</a:t>
            </a:r>
          </a:p>
          <a:p>
            <a:r>
              <a:rPr lang="en-US" sz="3200" dirty="0" smtClean="0"/>
              <a:t>2. XX</a:t>
            </a:r>
          </a:p>
          <a:p>
            <a:r>
              <a:rPr lang="en-US" sz="3200" dirty="0" smtClean="0"/>
              <a:t>3. Allele</a:t>
            </a:r>
          </a:p>
          <a:p>
            <a:r>
              <a:rPr lang="en-US" sz="3200" dirty="0" smtClean="0"/>
              <a:t>4. Gene</a:t>
            </a:r>
          </a:p>
          <a:p>
            <a:r>
              <a:rPr lang="en-US" sz="3200" dirty="0" smtClean="0"/>
              <a:t>5. Heterozygous, homozygous dominant, homozygous recessive, heterozygous  </a:t>
            </a:r>
            <a:endParaRPr lang="en-US" sz="3200" dirty="0"/>
          </a:p>
        </p:txBody>
      </p:sp>
    </p:spTree>
    <p:extLst>
      <p:ext uri="{BB962C8B-B14F-4D97-AF65-F5344CB8AC3E}">
        <p14:creationId xmlns:p14="http://schemas.microsoft.com/office/powerpoint/2010/main" val="2140484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400" dirty="0" smtClean="0"/>
              <a:t>Final Question</a:t>
            </a:r>
            <a:endParaRPr lang="en-US" sz="4400" dirty="0"/>
          </a:p>
        </p:txBody>
      </p:sp>
    </p:spTree>
    <p:extLst>
      <p:ext uri="{BB962C8B-B14F-4D97-AF65-F5344CB8AC3E}">
        <p14:creationId xmlns:p14="http://schemas.microsoft.com/office/powerpoint/2010/main" val="33117438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Question (worth up to </a:t>
            </a:r>
            <a:r>
              <a:rPr lang="en-US" dirty="0" smtClean="0"/>
              <a:t>20 </a:t>
            </a:r>
            <a:r>
              <a:rPr lang="en-US" dirty="0" smtClean="0"/>
              <a:t>points)</a:t>
            </a:r>
            <a:endParaRPr lang="en-US" dirty="0"/>
          </a:p>
        </p:txBody>
      </p:sp>
      <p:sp>
        <p:nvSpPr>
          <p:cNvPr id="3" name="Content Placeholder 2"/>
          <p:cNvSpPr>
            <a:spLocks noGrp="1"/>
          </p:cNvSpPr>
          <p:nvPr>
            <p:ph idx="1"/>
          </p:nvPr>
        </p:nvSpPr>
        <p:spPr>
          <a:xfrm>
            <a:off x="188686" y="2603499"/>
            <a:ext cx="11451771" cy="3840843"/>
          </a:xfrm>
        </p:spPr>
        <p:txBody>
          <a:bodyPr>
            <a:noAutofit/>
          </a:bodyPr>
          <a:lstStyle/>
          <a:p>
            <a:r>
              <a:rPr lang="en-US" sz="4000" dirty="0" smtClean="0"/>
              <a:t>When crossing two heterozygous parents, blue eyes, where brown eyes are dominant to what percentage of the offspring will have brown eyes? What percentage will have blue eyes? (you need to specify on your answer sheet)</a:t>
            </a:r>
            <a:endParaRPr lang="en-US" sz="4000" dirty="0"/>
          </a:p>
        </p:txBody>
      </p:sp>
    </p:spTree>
    <p:extLst>
      <p:ext uri="{BB962C8B-B14F-4D97-AF65-F5344CB8AC3E}">
        <p14:creationId xmlns:p14="http://schemas.microsoft.com/office/powerpoint/2010/main" val="33198936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Question Answer</a:t>
            </a:r>
            <a:endParaRPr lang="en-US" dirty="0"/>
          </a:p>
        </p:txBody>
      </p:sp>
      <p:sp>
        <p:nvSpPr>
          <p:cNvPr id="3" name="Content Placeholder 2"/>
          <p:cNvSpPr>
            <a:spLocks noGrp="1"/>
          </p:cNvSpPr>
          <p:nvPr>
            <p:ph idx="1"/>
          </p:nvPr>
        </p:nvSpPr>
        <p:spPr/>
        <p:txBody>
          <a:bodyPr>
            <a:normAutofit/>
          </a:bodyPr>
          <a:lstStyle/>
          <a:p>
            <a:r>
              <a:rPr lang="en-US" sz="4400" dirty="0" smtClean="0"/>
              <a:t>75% will be brown and 25% will be blue</a:t>
            </a:r>
            <a:endParaRPr lang="en-US" sz="4400" dirty="0"/>
          </a:p>
        </p:txBody>
      </p:sp>
    </p:spTree>
    <p:extLst>
      <p:ext uri="{BB962C8B-B14F-4D97-AF65-F5344CB8AC3E}">
        <p14:creationId xmlns:p14="http://schemas.microsoft.com/office/powerpoint/2010/main" val="841083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4400" dirty="0" smtClean="0"/>
              <a:t>Round 1</a:t>
            </a:r>
            <a:endParaRPr lang="en-US" sz="4400" dirty="0"/>
          </a:p>
        </p:txBody>
      </p:sp>
    </p:spTree>
    <p:extLst>
      <p:ext uri="{BB962C8B-B14F-4D97-AF65-F5344CB8AC3E}">
        <p14:creationId xmlns:p14="http://schemas.microsoft.com/office/powerpoint/2010/main" val="3040745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1 Question 1 Vocabulary</a:t>
            </a:r>
            <a:endParaRPr lang="en-US" dirty="0"/>
          </a:p>
        </p:txBody>
      </p:sp>
      <p:sp>
        <p:nvSpPr>
          <p:cNvPr id="3" name="Content Placeholder 2"/>
          <p:cNvSpPr>
            <a:spLocks noGrp="1"/>
          </p:cNvSpPr>
          <p:nvPr>
            <p:ph idx="1"/>
          </p:nvPr>
        </p:nvSpPr>
        <p:spPr/>
        <p:txBody>
          <a:bodyPr>
            <a:normAutofit/>
          </a:bodyPr>
          <a:lstStyle/>
          <a:p>
            <a:r>
              <a:rPr lang="en-US" sz="4400" dirty="0" smtClean="0"/>
              <a:t>What word describes an organism’s physical appearance?</a:t>
            </a:r>
            <a:endParaRPr lang="en-US" sz="4400" dirty="0"/>
          </a:p>
        </p:txBody>
      </p:sp>
    </p:spTree>
    <p:extLst>
      <p:ext uri="{BB962C8B-B14F-4D97-AF65-F5344CB8AC3E}">
        <p14:creationId xmlns:p14="http://schemas.microsoft.com/office/powerpoint/2010/main" val="3360877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1 Question 2 Vocabulary</a:t>
            </a:r>
            <a:endParaRPr lang="en-US" dirty="0"/>
          </a:p>
        </p:txBody>
      </p:sp>
      <p:sp>
        <p:nvSpPr>
          <p:cNvPr id="3" name="Content Placeholder 2"/>
          <p:cNvSpPr>
            <a:spLocks noGrp="1"/>
          </p:cNvSpPr>
          <p:nvPr>
            <p:ph idx="1"/>
          </p:nvPr>
        </p:nvSpPr>
        <p:spPr/>
        <p:txBody>
          <a:bodyPr>
            <a:normAutofit/>
          </a:bodyPr>
          <a:lstStyle/>
          <a:p>
            <a:r>
              <a:rPr lang="en-US" sz="4400" dirty="0" smtClean="0"/>
              <a:t>What word describes an organism that has two different alleles expressed?</a:t>
            </a:r>
            <a:endParaRPr lang="en-US" sz="4400" dirty="0"/>
          </a:p>
        </p:txBody>
      </p:sp>
    </p:spTree>
    <p:extLst>
      <p:ext uri="{BB962C8B-B14F-4D97-AF65-F5344CB8AC3E}">
        <p14:creationId xmlns:p14="http://schemas.microsoft.com/office/powerpoint/2010/main" val="2052030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1 Question 3 Vocabulary</a:t>
            </a:r>
            <a:endParaRPr lang="en-US" dirty="0"/>
          </a:p>
        </p:txBody>
      </p:sp>
      <p:sp>
        <p:nvSpPr>
          <p:cNvPr id="3" name="Content Placeholder 2"/>
          <p:cNvSpPr>
            <a:spLocks noGrp="1"/>
          </p:cNvSpPr>
          <p:nvPr>
            <p:ph idx="1"/>
          </p:nvPr>
        </p:nvSpPr>
        <p:spPr/>
        <p:txBody>
          <a:bodyPr>
            <a:normAutofit/>
          </a:bodyPr>
          <a:lstStyle/>
          <a:p>
            <a:r>
              <a:rPr lang="en-US" sz="4400" dirty="0" smtClean="0"/>
              <a:t>What word describes an organism’s genetic makeup or allele combination?</a:t>
            </a:r>
            <a:endParaRPr lang="en-US" sz="4400" dirty="0"/>
          </a:p>
        </p:txBody>
      </p:sp>
    </p:spTree>
    <p:extLst>
      <p:ext uri="{BB962C8B-B14F-4D97-AF65-F5344CB8AC3E}">
        <p14:creationId xmlns:p14="http://schemas.microsoft.com/office/powerpoint/2010/main" val="2249077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1 Question 4 Vocabulary</a:t>
            </a:r>
            <a:endParaRPr lang="en-US" dirty="0"/>
          </a:p>
        </p:txBody>
      </p:sp>
      <p:sp>
        <p:nvSpPr>
          <p:cNvPr id="3" name="Content Placeholder 2"/>
          <p:cNvSpPr>
            <a:spLocks noGrp="1"/>
          </p:cNvSpPr>
          <p:nvPr>
            <p:ph idx="1"/>
          </p:nvPr>
        </p:nvSpPr>
        <p:spPr/>
        <p:txBody>
          <a:bodyPr>
            <a:normAutofit/>
          </a:bodyPr>
          <a:lstStyle/>
          <a:p>
            <a:r>
              <a:rPr lang="en-US" sz="4400" dirty="0" smtClean="0"/>
              <a:t>What word describes the likelihood that a particular event will occur?</a:t>
            </a:r>
            <a:endParaRPr lang="en-US" sz="4400" dirty="0"/>
          </a:p>
        </p:txBody>
      </p:sp>
    </p:spTree>
    <p:extLst>
      <p:ext uri="{BB962C8B-B14F-4D97-AF65-F5344CB8AC3E}">
        <p14:creationId xmlns:p14="http://schemas.microsoft.com/office/powerpoint/2010/main" val="966590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1 Question 5 Vocabulary</a:t>
            </a:r>
            <a:endParaRPr lang="en-US" dirty="0"/>
          </a:p>
        </p:txBody>
      </p:sp>
      <p:sp>
        <p:nvSpPr>
          <p:cNvPr id="3" name="Content Placeholder 2"/>
          <p:cNvSpPr>
            <a:spLocks noGrp="1"/>
          </p:cNvSpPr>
          <p:nvPr>
            <p:ph idx="1"/>
          </p:nvPr>
        </p:nvSpPr>
        <p:spPr/>
        <p:txBody>
          <a:bodyPr>
            <a:noAutofit/>
          </a:bodyPr>
          <a:lstStyle/>
          <a:p>
            <a:r>
              <a:rPr lang="en-US" sz="4400" dirty="0" smtClean="0"/>
              <a:t>What type of reproduction is where genetic material from the mother and the father combine to create a new offspring?</a:t>
            </a:r>
            <a:endParaRPr lang="en-US" sz="4400" dirty="0"/>
          </a:p>
        </p:txBody>
      </p:sp>
    </p:spTree>
    <p:extLst>
      <p:ext uri="{BB962C8B-B14F-4D97-AF65-F5344CB8AC3E}">
        <p14:creationId xmlns:p14="http://schemas.microsoft.com/office/powerpoint/2010/main" val="2693809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1 Answers</a:t>
            </a:r>
            <a:endParaRPr lang="en-US" dirty="0"/>
          </a:p>
        </p:txBody>
      </p:sp>
      <p:sp>
        <p:nvSpPr>
          <p:cNvPr id="3" name="Content Placeholder 2"/>
          <p:cNvSpPr>
            <a:spLocks noGrp="1"/>
          </p:cNvSpPr>
          <p:nvPr>
            <p:ph idx="1"/>
          </p:nvPr>
        </p:nvSpPr>
        <p:spPr>
          <a:xfrm>
            <a:off x="1154954" y="2603499"/>
            <a:ext cx="8825659" cy="3927929"/>
          </a:xfrm>
        </p:spPr>
        <p:txBody>
          <a:bodyPr>
            <a:noAutofit/>
          </a:bodyPr>
          <a:lstStyle/>
          <a:p>
            <a:r>
              <a:rPr lang="en-US" sz="4000" dirty="0" smtClean="0"/>
              <a:t>1. Phenotype</a:t>
            </a:r>
          </a:p>
          <a:p>
            <a:r>
              <a:rPr lang="en-US" sz="4000" dirty="0" smtClean="0"/>
              <a:t>2. Heterozygous</a:t>
            </a:r>
          </a:p>
          <a:p>
            <a:r>
              <a:rPr lang="en-US" sz="4000" dirty="0" smtClean="0"/>
              <a:t>3. Genotype</a:t>
            </a:r>
          </a:p>
          <a:p>
            <a:r>
              <a:rPr lang="en-US" sz="4000" dirty="0" smtClean="0"/>
              <a:t>4. Probability</a:t>
            </a:r>
          </a:p>
          <a:p>
            <a:r>
              <a:rPr lang="en-US" sz="4000" dirty="0" smtClean="0"/>
              <a:t>5. Sexual</a:t>
            </a:r>
            <a:endParaRPr lang="en-US" sz="4000" dirty="0"/>
          </a:p>
        </p:txBody>
      </p:sp>
    </p:spTree>
    <p:extLst>
      <p:ext uri="{BB962C8B-B14F-4D97-AF65-F5344CB8AC3E}">
        <p14:creationId xmlns:p14="http://schemas.microsoft.com/office/powerpoint/2010/main" val="30786710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3370</TotalTime>
  <Words>588</Words>
  <Application>Microsoft Office PowerPoint</Application>
  <PresentationFormat>Widescreen</PresentationFormat>
  <Paragraphs>66</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Century Gothic</vt:lpstr>
      <vt:lpstr>Wingdings 3</vt:lpstr>
      <vt:lpstr>Ion Boardroom</vt:lpstr>
      <vt:lpstr>Punnett Squares and Heredity Quiz Trivia!</vt:lpstr>
      <vt:lpstr>Rules</vt:lpstr>
      <vt:lpstr>PowerPoint Presentation</vt:lpstr>
      <vt:lpstr>Round 1 Question 1 Vocabulary</vt:lpstr>
      <vt:lpstr>Round 1 Question 2 Vocabulary</vt:lpstr>
      <vt:lpstr>Round 1 Question 3 Vocabulary</vt:lpstr>
      <vt:lpstr>Round 1 Question 4 Vocabulary</vt:lpstr>
      <vt:lpstr>Round 1 Question 5 Vocabulary</vt:lpstr>
      <vt:lpstr>Round 1 Answers</vt:lpstr>
      <vt:lpstr>PowerPoint Presentation</vt:lpstr>
      <vt:lpstr>Round 2 Question 1 Punnett Squares</vt:lpstr>
      <vt:lpstr>Round 2 Question 2 Punnett Squares</vt:lpstr>
      <vt:lpstr>Round 2 Question 3 Punnett Squares</vt:lpstr>
      <vt:lpstr>Round 2 Question 4 Punnett Squares</vt:lpstr>
      <vt:lpstr>Round 2 Question 5</vt:lpstr>
      <vt:lpstr>Round 2 Answers</vt:lpstr>
      <vt:lpstr>PowerPoint Presentation</vt:lpstr>
      <vt:lpstr>Round 3 Question 1 Misc.</vt:lpstr>
      <vt:lpstr>Round 3 Question 2 Misc.</vt:lpstr>
      <vt:lpstr>Round 3 Question 3 Misc.</vt:lpstr>
      <vt:lpstr>Round 3 Question 4 Misc.</vt:lpstr>
      <vt:lpstr>Round 3 Question 5 Misc.</vt:lpstr>
      <vt:lpstr>Round 3 Answers </vt:lpstr>
      <vt:lpstr>PowerPoint Presentation</vt:lpstr>
      <vt:lpstr>Final Question (worth up to 20 points)</vt:lpstr>
      <vt:lpstr>Final Question Answer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Punnett Squares and Heredity Quiz Trivia!</dc:title>
  <dc:creator>Gentile, Julie A.</dc:creator>
  <cp:lastModifiedBy>admin</cp:lastModifiedBy>
  <cp:revision>10</cp:revision>
  <dcterms:created xsi:type="dcterms:W3CDTF">2016-03-04T16:07:36Z</dcterms:created>
  <dcterms:modified xsi:type="dcterms:W3CDTF">2016-03-07T04:02:20Z</dcterms:modified>
</cp:coreProperties>
</file>