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76" r:id="rId4"/>
    <p:sldId id="277" r:id="rId5"/>
    <p:sldId id="281" r:id="rId6"/>
    <p:sldId id="261" r:id="rId7"/>
    <p:sldId id="262" r:id="rId8"/>
    <p:sldId id="270" r:id="rId9"/>
    <p:sldId id="265" r:id="rId10"/>
    <p:sldId id="263" r:id="rId11"/>
    <p:sldId id="280" r:id="rId12"/>
    <p:sldId id="264" r:id="rId13"/>
    <p:sldId id="267" r:id="rId14"/>
    <p:sldId id="268" r:id="rId15"/>
    <p:sldId id="272" r:id="rId16"/>
    <p:sldId id="282" r:id="rId17"/>
    <p:sldId id="274" r:id="rId18"/>
    <p:sldId id="273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46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933D-0289-4163-92B6-F20F085F2257}" type="datetimeFigureOut">
              <a:rPr lang="en-US" smtClean="0"/>
              <a:pPr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5812-DB79-4CD2-9427-F4F4F2CA78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966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933D-0289-4163-92B6-F20F085F2257}" type="datetimeFigureOut">
              <a:rPr lang="en-US" smtClean="0"/>
              <a:pPr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5812-DB79-4CD2-9427-F4F4F2CA78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55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933D-0289-4163-92B6-F20F085F2257}" type="datetimeFigureOut">
              <a:rPr lang="en-US" smtClean="0"/>
              <a:pPr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5812-DB79-4CD2-9427-F4F4F2CA78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659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933D-0289-4163-92B6-F20F085F2257}" type="datetimeFigureOut">
              <a:rPr lang="en-US" smtClean="0"/>
              <a:pPr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5812-DB79-4CD2-9427-F4F4F2CA78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65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933D-0289-4163-92B6-F20F085F2257}" type="datetimeFigureOut">
              <a:rPr lang="en-US" smtClean="0"/>
              <a:pPr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5812-DB79-4CD2-9427-F4F4F2CA78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633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933D-0289-4163-92B6-F20F085F2257}" type="datetimeFigureOut">
              <a:rPr lang="en-US" smtClean="0"/>
              <a:pPr/>
              <a:t>9/25/2015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5812-DB79-4CD2-9427-F4F4F2CA78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34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933D-0289-4163-92B6-F20F085F2257}" type="datetimeFigureOut">
              <a:rPr lang="en-US" smtClean="0"/>
              <a:pPr/>
              <a:t>9/25/2015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5812-DB79-4CD2-9427-F4F4F2CA78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424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933D-0289-4163-92B6-F20F085F2257}" type="datetimeFigureOut">
              <a:rPr lang="en-US" smtClean="0"/>
              <a:pPr/>
              <a:t>9/25/2015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5812-DB79-4CD2-9427-F4F4F2CA78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772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933D-0289-4163-92B6-F20F085F2257}" type="datetimeFigureOut">
              <a:rPr lang="en-US" smtClean="0"/>
              <a:pPr/>
              <a:t>9/25/2015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5812-DB79-4CD2-9427-F4F4F2CA78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0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933D-0289-4163-92B6-F20F085F2257}" type="datetimeFigureOut">
              <a:rPr lang="en-US" smtClean="0"/>
              <a:pPr/>
              <a:t>9/25/2015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5812-DB79-4CD2-9427-F4F4F2CA78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69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933D-0289-4163-92B6-F20F085F2257}" type="datetimeFigureOut">
              <a:rPr lang="en-US" smtClean="0"/>
              <a:pPr/>
              <a:t>9/25/2015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5812-DB79-4CD2-9427-F4F4F2CA78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65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D933D-0289-4163-92B6-F20F085F2257}" type="datetimeFigureOut">
              <a:rPr lang="en-US" smtClean="0"/>
              <a:pPr/>
              <a:t>9/25/2015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B5812-DB79-4CD2-9427-F4F4F2CA78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80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youtube.com/watch?v=S8W-xl4mcJ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94353"/>
            <a:ext cx="8229600" cy="2057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000" dirty="0" smtClean="0"/>
              <a:t>The Water Cycle and Cloud Formation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0"/>
            <a:ext cx="57150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0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403332" cy="686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54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r>
              <a:rPr lang="en-US" dirty="0"/>
              <a:t>Clouds are classified and named according to their altitudes, the way they are formed, and their general characteristics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Composition of clouds = determined by location.</a:t>
            </a:r>
          </a:p>
          <a:p>
            <a:pPr lvl="1"/>
            <a:r>
              <a:rPr lang="en-US" dirty="0"/>
              <a:t>As altitude increases, temperature decreases, right?</a:t>
            </a:r>
          </a:p>
          <a:p>
            <a:pPr lvl="1"/>
            <a:r>
              <a:rPr lang="en-US" dirty="0"/>
              <a:t>So clouds at high altitudes are made of ice </a:t>
            </a:r>
            <a:r>
              <a:rPr lang="en-US" dirty="0" smtClean="0"/>
              <a:t>crystals</a:t>
            </a:r>
          </a:p>
          <a:p>
            <a:r>
              <a:rPr lang="en-US" dirty="0" smtClean="0"/>
              <a:t>Three main types: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Cirrus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Cumulus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Stratus</a:t>
            </a:r>
          </a:p>
        </p:txBody>
      </p:sp>
    </p:spTree>
    <p:extLst>
      <p:ext uri="{BB962C8B-B14F-4D97-AF65-F5344CB8AC3E}">
        <p14:creationId xmlns:p14="http://schemas.microsoft.com/office/powerpoint/2010/main" val="9552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Cirrus Clouds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45720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Form in very cold air at high altitudes</a:t>
            </a:r>
          </a:p>
          <a:p>
            <a:r>
              <a:rPr lang="en-US" dirty="0"/>
              <a:t>M</a:t>
            </a:r>
            <a:r>
              <a:rPr lang="en-US" dirty="0" smtClean="0"/>
              <a:t>ade of ice crystals, have a wispy, feathery appearance </a:t>
            </a:r>
          </a:p>
          <a:p>
            <a:r>
              <a:rPr lang="en-US" dirty="0" smtClean="0"/>
              <a:t>Strong winds often blow tails/streamers and shows direction of wind </a:t>
            </a:r>
          </a:p>
          <a:p>
            <a:r>
              <a:rPr lang="en-US" dirty="0" smtClean="0"/>
              <a:t>Often seen in fair weather, occasionally warning sign of storm approaching.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163291" cy="279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059810"/>
            <a:ext cx="4163291" cy="277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48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Cumulus Clouds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0437"/>
            <a:ext cx="9144000" cy="4525963"/>
          </a:xfrm>
        </p:spPr>
        <p:txBody>
          <a:bodyPr>
            <a:normAutofit/>
          </a:bodyPr>
          <a:lstStyle/>
          <a:p>
            <a:r>
              <a:rPr lang="en-US" sz="3000" dirty="0"/>
              <a:t>P</a:t>
            </a:r>
            <a:r>
              <a:rPr lang="en-US" sz="3000" dirty="0" smtClean="0"/>
              <a:t>uffy and white with darker bases (cotton balls!) </a:t>
            </a:r>
          </a:p>
          <a:p>
            <a:r>
              <a:rPr lang="en-US" sz="3000" dirty="0" smtClean="0"/>
              <a:t>Usually appear in the daytime in fair weather</a:t>
            </a:r>
          </a:p>
          <a:p>
            <a:r>
              <a:rPr lang="en-US" sz="3000" dirty="0" smtClean="0"/>
              <a:t>If they grow taller they can produce showers (brief because they are spaced out).</a:t>
            </a:r>
          </a:p>
          <a:p>
            <a:r>
              <a:rPr lang="en-US" sz="3000" dirty="0" smtClean="0"/>
              <a:t>Tallest- cumulonimbus- thunderheads (up to 11 miles tall)- drop heavy rainfall!</a:t>
            </a:r>
          </a:p>
          <a:p>
            <a:endParaRPr lang="en-US" sz="3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17" y="4106300"/>
            <a:ext cx="408498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95750"/>
            <a:ext cx="3923272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464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07"/>
            <a:ext cx="8229600" cy="1143000"/>
          </a:xfrm>
        </p:spPr>
        <p:txBody>
          <a:bodyPr/>
          <a:lstStyle/>
          <a:p>
            <a:r>
              <a:rPr lang="en-US" dirty="0" smtClean="0"/>
              <a:t>Stratus Clouds and Fog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066800"/>
            <a:ext cx="5638800" cy="5715000"/>
          </a:xfrm>
        </p:spPr>
        <p:txBody>
          <a:bodyPr>
            <a:normAutofit/>
          </a:bodyPr>
          <a:lstStyle/>
          <a:p>
            <a:r>
              <a:rPr lang="en-US" sz="2700" dirty="0" smtClean="0"/>
              <a:t>Stratus- smooth layers because they form without strong air movement.</a:t>
            </a:r>
          </a:p>
          <a:p>
            <a:r>
              <a:rPr lang="en-US" sz="2700" dirty="0" smtClean="0"/>
              <a:t>Produce steady, light precipitation</a:t>
            </a:r>
          </a:p>
          <a:p>
            <a:r>
              <a:rPr lang="en-US" sz="2700" dirty="0" smtClean="0"/>
              <a:t>Usually very dark…can be so dark they completely block out the sun!</a:t>
            </a:r>
            <a:endParaRPr lang="en-US" sz="2700" dirty="0"/>
          </a:p>
          <a:p>
            <a:pPr marL="0" indent="0">
              <a:buNone/>
            </a:pPr>
            <a:endParaRPr lang="en-US" sz="2700" dirty="0"/>
          </a:p>
          <a:p>
            <a:r>
              <a:rPr lang="en-US" sz="2700" dirty="0" smtClean="0"/>
              <a:t>Fog- cloud that rests on the ground or body of water.</a:t>
            </a:r>
          </a:p>
          <a:p>
            <a:r>
              <a:rPr lang="en-US" sz="2700" dirty="0"/>
              <a:t>F</a:t>
            </a:r>
            <a:r>
              <a:rPr lang="en-US" sz="2700" dirty="0" smtClean="0"/>
              <a:t>orms when surface is colder than air.</a:t>
            </a:r>
          </a:p>
          <a:p>
            <a:r>
              <a:rPr lang="en-US" sz="2700" dirty="0" smtClean="0"/>
              <a:t>Tends to be heaviest at dawn. Clears as ground is heated by sunlight.</a:t>
            </a:r>
          </a:p>
          <a:p>
            <a:endParaRPr lang="en-US" sz="27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37516"/>
            <a:ext cx="3581400" cy="239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99206"/>
            <a:ext cx="3581400" cy="268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740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Precipitation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Rain- the most common form of precipitation. Forms from water droplets or ice crystals that melt as they fall.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Freezing rain- when rain drops freeze when the hit the ground or other cold surfaces. (Covers surfaces with ice)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Sleet- when rain passes through a layer of cold air, able to freeze before it hits the ground.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Snow- when ice crystals join together in the clouds and fall through freezing air.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Hail- lumps or balls of ice (form from cumulonimbus clouds), common in warm weather. They form from a process of falling and being pushed back up into the atmosphere. The more this is repeated, the larger the chunks are. The largest on record weighed 1.7 pounds!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435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28600"/>
            <a:ext cx="5969000" cy="640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63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481"/>
            <a:ext cx="4572000" cy="396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4520"/>
            <a:ext cx="4613613" cy="312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75481"/>
            <a:ext cx="4565073" cy="381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4520"/>
            <a:ext cx="4572000" cy="312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102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 can carry pollution!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Rain is naturally acidic.</a:t>
            </a:r>
            <a:endParaRPr lang="en-US" dirty="0"/>
          </a:p>
          <a:p>
            <a:r>
              <a:rPr lang="en-US" dirty="0" smtClean="0"/>
              <a:t>Acid rain is rain that is more acidic than usual due to pollution.</a:t>
            </a:r>
          </a:p>
          <a:p>
            <a:r>
              <a:rPr lang="en-US" dirty="0" smtClean="0"/>
              <a:t>Wind can blow pollution far away from its source.</a:t>
            </a:r>
          </a:p>
          <a:p>
            <a:r>
              <a:rPr lang="en-US" dirty="0" smtClean="0"/>
              <a:t>Factories, power plants and automobiles release sulfur dioxide and nitrogen oxides into the air.</a:t>
            </a:r>
          </a:p>
          <a:p>
            <a:r>
              <a:rPr lang="en-US" dirty="0" smtClean="0"/>
              <a:t>The gases combine with water vapor and become sulfuric acid and nitric acid.</a:t>
            </a:r>
          </a:p>
          <a:p>
            <a:r>
              <a:rPr lang="en-US" dirty="0" smtClean="0"/>
              <a:t>This acid mixes with clouds and eventually falls to earth in a form of precipitation.</a:t>
            </a:r>
          </a:p>
          <a:p>
            <a:r>
              <a:rPr lang="en-US" dirty="0" smtClean="0"/>
              <a:t>Acid rain harms trees and raises acidity of lakes, making it difficult for fish and other organisms to thrive. It also damages the surfaces of buildings.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75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524" y="6927"/>
            <a:ext cx="4460475" cy="367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060" y="3678950"/>
            <a:ext cx="4469940" cy="3179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83526" cy="367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683525" cy="330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10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Water is ALWAYS in the atmosphere!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Earth’s water is mostly found in the oceans, but it is also found in lakes, rivers, ice sheets, in plants, and underground.</a:t>
            </a:r>
          </a:p>
          <a:p>
            <a:r>
              <a:rPr lang="en-US" dirty="0" smtClean="0"/>
              <a:t>It can be present as a solid (like snow), liquid (rain), or gas (water vapor). </a:t>
            </a:r>
          </a:p>
          <a:p>
            <a:r>
              <a:rPr lang="en-US" dirty="0" smtClean="0"/>
              <a:t>Water changes its form when temperature changes.</a:t>
            </a:r>
          </a:p>
          <a:p>
            <a:r>
              <a:rPr lang="en-US" dirty="0" smtClean="0"/>
              <a:t>It is RECYCLED! Oceans hold most of our water. </a:t>
            </a:r>
          </a:p>
          <a:p>
            <a:r>
              <a:rPr lang="en-US" dirty="0" smtClean="0"/>
              <a:t>Earth’s water goes through never-ending cycle of evaporation, precipitation, and condensation.</a:t>
            </a:r>
          </a:p>
        </p:txBody>
      </p:sp>
    </p:spTree>
    <p:extLst>
      <p:ext uri="{BB962C8B-B14F-4D97-AF65-F5344CB8AC3E}">
        <p14:creationId xmlns:p14="http://schemas.microsoft.com/office/powerpoint/2010/main" val="316246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The Water Cycle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Evaporation</a:t>
            </a:r>
            <a:r>
              <a:rPr lang="en-US" dirty="0"/>
              <a:t>- Liquid changes to gas.  </a:t>
            </a:r>
          </a:p>
          <a:p>
            <a:pPr lvl="1"/>
            <a:r>
              <a:rPr lang="en-US" dirty="0"/>
              <a:t>It needs energy to go from liquid to gas!</a:t>
            </a:r>
          </a:p>
          <a:p>
            <a:pPr lvl="1"/>
            <a:r>
              <a:rPr lang="en-US" dirty="0"/>
              <a:t>Energy from sun causes molecules to evaporate from the surface of a body of water. These molecules become part of the air as water vapor.</a:t>
            </a:r>
          </a:p>
          <a:p>
            <a:r>
              <a:rPr lang="en-US" dirty="0" smtClean="0"/>
              <a:t>Condensation</a:t>
            </a:r>
            <a:r>
              <a:rPr lang="en-US" dirty="0"/>
              <a:t>- Gas changes to liquid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Occurs when moist air cools. (As the water vapor rises higher into the atmosphere, it cools.) </a:t>
            </a:r>
          </a:p>
          <a:p>
            <a:pPr lvl="1"/>
            <a:r>
              <a:rPr lang="en-US" dirty="0"/>
              <a:t>The loss of heat causes the water vapor to condense into tiny water droplets or ice crystals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Precipitation- Liquid or solid water falling to Earth’s surface.</a:t>
            </a:r>
          </a:p>
          <a:p>
            <a:pPr lvl="1"/>
            <a:r>
              <a:rPr lang="en-US" dirty="0" smtClean="0"/>
              <a:t>When the droplets/ice crystals get heavy enough, they fall as rain, slow, sleet, or hail.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54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342" y="0"/>
            <a:ext cx="9160686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29000" y="381000"/>
            <a:ext cx="1905000" cy="38100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29000" y="0"/>
            <a:ext cx="2286000" cy="38100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0"/>
            <a:ext cx="2209800" cy="38100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381000"/>
            <a:ext cx="2438400" cy="38100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0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1400" y="0"/>
            <a:ext cx="45021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Humidity &amp; Saturation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Humidity- the amount of water vapor in the air. </a:t>
            </a:r>
            <a:endParaRPr lang="en-US" dirty="0" smtClean="0"/>
          </a:p>
          <a:p>
            <a:r>
              <a:rPr lang="en-US" dirty="0" smtClean="0"/>
              <a:t>Saturation- 100% relative humidity. </a:t>
            </a:r>
          </a:p>
          <a:p>
            <a:r>
              <a:rPr lang="en-US" dirty="0" smtClean="0"/>
              <a:t>Air is unsaturated when more water evaporates than condenses.</a:t>
            </a:r>
          </a:p>
          <a:p>
            <a:r>
              <a:rPr lang="en-US" dirty="0" smtClean="0"/>
              <a:t>When air becomes                                                 saturated, equal                                                        amounts of water                                           evaporate and condense. </a:t>
            </a:r>
          </a:p>
          <a:p>
            <a:r>
              <a:rPr lang="en-US" dirty="0" smtClean="0"/>
              <a:t>The warmer the air                                                            is, the more water                                                           it takes to saturate it.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2667000"/>
            <a:ext cx="5334000" cy="418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9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Relative Humidity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Relative Humidity- Compares the amount of water in the air to the maximum amount of water that can be present at that current temperature.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3471208"/>
            <a:ext cx="2667000" cy="2677656"/>
          </a:xfrm>
          <a:prstGeom prst="rect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Ex: Air with 50%</a:t>
            </a:r>
          </a:p>
          <a:p>
            <a:pPr algn="ctr"/>
            <a:r>
              <a:rPr lang="en-US" sz="2800" dirty="0"/>
              <a:t>r</a:t>
            </a:r>
            <a:r>
              <a:rPr lang="en-US" sz="2800" dirty="0" smtClean="0"/>
              <a:t>elative humidity</a:t>
            </a:r>
          </a:p>
          <a:p>
            <a:pPr algn="ctr"/>
            <a:r>
              <a:rPr lang="en-US" sz="2800" dirty="0"/>
              <a:t>h</a:t>
            </a:r>
            <a:r>
              <a:rPr lang="en-US" sz="2800" dirty="0" smtClean="0"/>
              <a:t>as half the amount</a:t>
            </a:r>
          </a:p>
          <a:p>
            <a:pPr algn="ctr"/>
            <a:r>
              <a:rPr lang="en-US" sz="2800" dirty="0"/>
              <a:t>o</a:t>
            </a:r>
            <a:r>
              <a:rPr lang="en-US" sz="2800" dirty="0" smtClean="0"/>
              <a:t>f water needed</a:t>
            </a:r>
          </a:p>
          <a:p>
            <a:pPr algn="ctr"/>
            <a:r>
              <a:rPr lang="en-US" sz="2800" dirty="0"/>
              <a:t>f</a:t>
            </a:r>
            <a:r>
              <a:rPr lang="en-US" sz="2800" dirty="0" smtClean="0"/>
              <a:t>or saturation.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2834640"/>
            <a:ext cx="548640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1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81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Dew Point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4495800" cy="5410200"/>
          </a:xfrm>
        </p:spPr>
        <p:txBody>
          <a:bodyPr>
            <a:normAutofit/>
          </a:bodyPr>
          <a:lstStyle/>
          <a:p>
            <a:r>
              <a:rPr lang="en-US" dirty="0"/>
              <a:t>Dew Point- The temperature at which air reaches saturation.</a:t>
            </a:r>
          </a:p>
          <a:p>
            <a:r>
              <a:rPr lang="en-US" dirty="0"/>
              <a:t>As dew point increases, humidity increases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Ex: Air with a dew point of 79</a:t>
            </a:r>
            <a:r>
              <a:rPr lang="en-US" baseline="30000" dirty="0" smtClean="0"/>
              <a:t>0</a:t>
            </a:r>
            <a:r>
              <a:rPr lang="en-US" dirty="0" smtClean="0"/>
              <a:t>F will become saturated if it cools to 79</a:t>
            </a:r>
            <a:r>
              <a:rPr lang="en-US" baseline="30000" dirty="0" smtClean="0"/>
              <a:t>0</a:t>
            </a:r>
            <a:r>
              <a:rPr lang="en-US" dirty="0" smtClean="0"/>
              <a:t>F</a:t>
            </a:r>
            <a:endParaRPr lang="en-US" dirty="0"/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2667" y="1905000"/>
            <a:ext cx="4741333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6856" y="5903893"/>
            <a:ext cx="6391744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2"/>
              </a:rPr>
              <a:t>http://www.youtube.com/watch?v=S8W-xl4mcJ8</a:t>
            </a:r>
            <a:r>
              <a:rPr lang="en-US" sz="2400" dirty="0"/>
              <a:t>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39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HOW does water condense?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r>
              <a:rPr lang="en-US" sz="3300" dirty="0" smtClean="0"/>
              <a:t>Clouds are CONDENSED water vapor.</a:t>
            </a:r>
          </a:p>
          <a:p>
            <a:r>
              <a:rPr lang="en-US" sz="3300" dirty="0" smtClean="0"/>
              <a:t>As warm air rises, it cools. When it cools to dew point, water vapor condenses into droplets.</a:t>
            </a:r>
          </a:p>
          <a:p>
            <a:r>
              <a:rPr lang="en-US" sz="3300" dirty="0" smtClean="0"/>
              <a:t>WATER MUST CONDENSE ON SOMETHING SOLID!!!</a:t>
            </a:r>
          </a:p>
          <a:p>
            <a:r>
              <a:rPr lang="en-US" sz="3300" dirty="0" smtClean="0"/>
              <a:t>There are no large surfaces floating around in the air. </a:t>
            </a:r>
          </a:p>
          <a:p>
            <a:r>
              <a:rPr lang="en-US" sz="3300" dirty="0" smtClean="0"/>
              <a:t>BUT the air is full of tiny particles of dust, smoke, and salt from the ocean.</a:t>
            </a:r>
          </a:p>
          <a:p>
            <a:r>
              <a:rPr lang="en-US" sz="3300" dirty="0" smtClean="0"/>
              <a:t>Water vapor condenses to these solid particles.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78682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4733</TotalTime>
  <Words>897</Words>
  <Application>Microsoft Office PowerPoint</Application>
  <PresentationFormat>On-screen Show (4:3)</PresentationFormat>
  <Paragraphs>82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Water is ALWAYS in the atmosphere!</vt:lpstr>
      <vt:lpstr>The Water Cycle</vt:lpstr>
      <vt:lpstr>PowerPoint Presentation</vt:lpstr>
      <vt:lpstr>PowerPoint Presentation</vt:lpstr>
      <vt:lpstr>Humidity &amp; Saturation</vt:lpstr>
      <vt:lpstr>Relative Humidity</vt:lpstr>
      <vt:lpstr>Dew Point</vt:lpstr>
      <vt:lpstr>HOW does water condense?</vt:lpstr>
      <vt:lpstr>PowerPoint Presentation</vt:lpstr>
      <vt:lpstr>Classification of Clouds</vt:lpstr>
      <vt:lpstr>Cirrus Clouds</vt:lpstr>
      <vt:lpstr>Cumulus Clouds</vt:lpstr>
      <vt:lpstr>Stratus Clouds and Fog</vt:lpstr>
      <vt:lpstr>Types of Precipitation</vt:lpstr>
      <vt:lpstr>PowerPoint Presentation</vt:lpstr>
      <vt:lpstr>PowerPoint Presentation</vt:lpstr>
      <vt:lpstr>Precipitation can carry pollution!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Clouds</dc:title>
  <dc:creator>Jordan Taylor</dc:creator>
  <cp:lastModifiedBy>admin</cp:lastModifiedBy>
  <cp:revision>31</cp:revision>
  <dcterms:created xsi:type="dcterms:W3CDTF">2012-09-22T01:51:17Z</dcterms:created>
  <dcterms:modified xsi:type="dcterms:W3CDTF">2015-09-25T21:48:48Z</dcterms:modified>
</cp:coreProperties>
</file>