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76" r:id="rId4"/>
    <p:sldId id="258" r:id="rId5"/>
    <p:sldId id="274" r:id="rId6"/>
    <p:sldId id="259" r:id="rId7"/>
    <p:sldId id="260" r:id="rId8"/>
    <p:sldId id="261" r:id="rId9"/>
    <p:sldId id="273" r:id="rId10"/>
    <p:sldId id="262" r:id="rId11"/>
    <p:sldId id="263" r:id="rId12"/>
    <p:sldId id="264" r:id="rId13"/>
    <p:sldId id="272" r:id="rId14"/>
    <p:sldId id="265" r:id="rId15"/>
    <p:sldId id="266" r:id="rId16"/>
    <p:sldId id="267" r:id="rId17"/>
    <p:sldId id="271" r:id="rId18"/>
    <p:sldId id="268" r:id="rId19"/>
    <p:sldId id="269" r:id="rId20"/>
    <p:sldId id="270" r:id="rId21"/>
    <p:sldId id="275" r:id="rId22"/>
    <p:sldId id="278" r:id="rId23"/>
    <p:sldId id="279" r:id="rId24"/>
    <p:sldId id="280" r:id="rId25"/>
    <p:sldId id="284" r:id="rId26"/>
    <p:sldId id="285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8" r:id="rId41"/>
    <p:sldId id="300" r:id="rId42"/>
    <p:sldId id="301" r:id="rId43"/>
    <p:sldId id="302" r:id="rId44"/>
    <p:sldId id="303" r:id="rId45"/>
    <p:sldId id="304" r:id="rId46"/>
    <p:sldId id="306" r:id="rId47"/>
    <p:sldId id="309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arker Felt" pitchFamily="8" charset="0"/>
        <a:ea typeface="ＭＳ Ｐゴシック" pitchFamily="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arker Felt" pitchFamily="8" charset="0"/>
        <a:ea typeface="ＭＳ Ｐゴシック" pitchFamily="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arker Felt" pitchFamily="8" charset="0"/>
        <a:ea typeface="ＭＳ Ｐゴシック" pitchFamily="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arker Felt" pitchFamily="8" charset="0"/>
        <a:ea typeface="ＭＳ Ｐゴシック" pitchFamily="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Marker Felt" pitchFamily="8" charset="0"/>
        <a:ea typeface="ＭＳ Ｐゴシック" pitchFamily="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Marker Felt" pitchFamily="8" charset="0"/>
        <a:ea typeface="ＭＳ Ｐゴシック" pitchFamily="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Marker Felt" pitchFamily="8" charset="0"/>
        <a:ea typeface="ＭＳ Ｐゴシック" pitchFamily="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Marker Felt" pitchFamily="8" charset="0"/>
        <a:ea typeface="ＭＳ Ｐゴシック" pitchFamily="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Marker Felt" pitchFamily="8" charset="0"/>
        <a:ea typeface="ＭＳ Ｐゴシック" pitchFamily="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8D4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4" autoAdjust="0"/>
    <p:restoredTop sz="96982" autoAdjust="0"/>
  </p:normalViewPr>
  <p:slideViewPr>
    <p:cSldViewPr>
      <p:cViewPr varScale="1">
        <p:scale>
          <a:sx n="77" d="100"/>
          <a:sy n="77" d="100"/>
        </p:scale>
        <p:origin x="12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FB148FA-EC16-4BC0-A2B6-FF3C61D0C5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85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169A73-82EF-4884-8C88-E2155604B1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59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C1B385-68C9-4A77-B904-AEBDEEE4BDB8}" type="slidenum">
              <a:rPr lang="en-US"/>
              <a:pPr/>
              <a:t>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]\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13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5418B-1BD3-4177-A63F-6CED75C202BD}" type="slidenum">
              <a:rPr lang="en-US"/>
              <a:pPr/>
              <a:t>14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43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CA549-0E0B-4230-931F-44C80FAED727}" type="slidenum">
              <a:rPr lang="en-US"/>
              <a:pPr/>
              <a:t>15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8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E2BF0D-E150-447C-9F84-3505BBE18D9D}" type="slidenum">
              <a:rPr lang="en-US"/>
              <a:pPr/>
              <a:t>16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57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250816-9593-4F6C-B32C-88C4C19DDCFB}" type="slidenum">
              <a:rPr lang="en-US"/>
              <a:pPr/>
              <a:t>18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01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39BB7C-B175-41C0-8433-2050A9D67BA8}" type="slidenum">
              <a:rPr lang="en-US"/>
              <a:pPr/>
              <a:t>19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9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69A73-82EF-4884-8C88-E2155604B13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0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48D11-CE92-4510-8520-98E26C18B886}" type="slidenum">
              <a:rPr lang="en-US"/>
              <a:pPr/>
              <a:t>2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69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BD4F0C-BD7D-428B-B8D8-BF22702F81CC}" type="slidenum">
              <a:rPr lang="en-US"/>
              <a:pPr/>
              <a:t>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56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19D7E-0473-4FFA-AF5D-C333F06740DC}" type="slidenum">
              <a:rPr lang="en-US"/>
              <a:pPr/>
              <a:t>6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3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BBA14-E6CE-487E-B488-860EB8A98644}" type="slidenum">
              <a:rPr lang="en-US"/>
              <a:pPr/>
              <a:t>7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8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68D5A-8D88-445A-9922-6CFE9AEE7796}" type="slidenum">
              <a:rPr lang="en-US"/>
              <a:pPr/>
              <a:t>8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70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B35DC4-A8BC-49B9-A9AE-9F32A592850E}" type="slidenum">
              <a:rPr lang="en-US"/>
              <a:pPr/>
              <a:t>10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24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EB0C54-9144-4FEB-B870-B31FA1D940BC}" type="slidenum">
              <a:rPr lang="en-US"/>
              <a:pPr/>
              <a:t>11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58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8596C0-7AAC-4554-ACAA-BD56601BB3CA}" type="slidenum">
              <a:rPr lang="en-US"/>
              <a:pPr/>
              <a:t>12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6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5A921-EBD4-4427-81D3-E30A841B9D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68A57-905C-4F80-9382-D44DF2F569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B2648-DA6B-453A-B8CB-CA97B5C32D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3D5A0D-5595-494C-87BD-BE297B3339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A09C57C-EBB9-40B4-816B-9DB36E1F0D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3E9669A-754A-4269-AFBA-4AE3BD9EB4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F4651BB-BCBB-44E1-8CBC-229E9CC3B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CFF7F-7D8D-4F34-B61E-93393474B7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0649B-D561-4FE5-B79E-E6954CC2ED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09396-C56C-4E97-827F-56862FE242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EF22F-B165-4F7E-9C07-024B61E979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9F427-545F-4D7B-9A9F-C38B8E9FF2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6E5C5-43AF-4BB9-9A02-6FE100C2AA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7B762-1438-4DF7-B4FA-7334CE223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8C8A9-3618-40C4-AD6D-508AC835C1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2EBF5AD-09B2-4BB6-8145-C99BE7788C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server.magnet.fsu.edu/nikon/pondscum/protozoa/amoeba/t1/amoeba06pc40x.r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hyperlink" Target="https://www.youtube.com/watch?v=W6rnhiMxtKU" TargetMode="External"/><Relationship Id="rId4" Type="http://schemas.openxmlformats.org/officeDocument/2006/relationships/hyperlink" Target="https://www.youtube.com/watch?v=pvOz4V699g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server.magnet.fsu.edu/micro/pondscum/protozoa/paramecium/t1/paramecium08ob.r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hyperlink" Target="https://www.youtube.com/watch?v=sn3MTYNe8mM" TargetMode="External"/><Relationship Id="rId4" Type="http://schemas.openxmlformats.org/officeDocument/2006/relationships/hyperlink" Target="https://www.youtube.com/watch?v=a4aZE5FQ28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video" Target="volvoxan.gif" TargetMode="Externa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39D-zxiSmE" TargetMode="External"/><Relationship Id="rId2" Type="http://schemas.openxmlformats.org/officeDocument/2006/relationships/hyperlink" Target="https://www.youtube.com/watch?v=9pjW1cMfTz8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ideo" Target="euglanim.gif" TargetMode="External"/><Relationship Id="rId6" Type="http://schemas.openxmlformats.org/officeDocument/2006/relationships/image" Target="../media/image8.gif"/><Relationship Id="rId5" Type="http://schemas.openxmlformats.org/officeDocument/2006/relationships/hyperlink" Target="https://www.youtube.com/watch?v=Y_2NDmlBEwU" TargetMode="External"/><Relationship Id="rId4" Type="http://schemas.openxmlformats.org/officeDocument/2006/relationships/hyperlink" Target="https://www.youtube.com/watch?v=jl0TzaWUQW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57200"/>
            <a:ext cx="8534400" cy="1371600"/>
          </a:xfrm>
        </p:spPr>
        <p:txBody>
          <a:bodyPr/>
          <a:lstStyle/>
          <a:p>
            <a:r>
              <a:rPr lang="en-US" dirty="0" smtClean="0">
                <a:solidFill>
                  <a:srgbClr val="FFFF66"/>
                </a:solidFill>
                <a:latin typeface="Comic Sans MS" pitchFamily="66" charset="0"/>
              </a:rPr>
              <a:t>PROTISTS 4+</a:t>
            </a:r>
            <a:r>
              <a:rPr lang="en-US" dirty="0">
                <a:solidFill>
                  <a:srgbClr val="FFFF66"/>
                </a:solidFill>
                <a:latin typeface="Comic Sans MS" pitchFamily="66" charset="0"/>
              </a:rPr>
              <a:t/>
            </a:r>
            <a:br>
              <a:rPr lang="en-US" dirty="0">
                <a:solidFill>
                  <a:srgbClr val="FFFF66"/>
                </a:solidFill>
                <a:latin typeface="Comic Sans MS" pitchFamily="66" charset="0"/>
              </a:rPr>
            </a:br>
            <a:r>
              <a:rPr lang="en-US" sz="3600" dirty="0">
                <a:solidFill>
                  <a:schemeClr val="accent1"/>
                </a:solidFill>
                <a:latin typeface="Comic Sans MS" pitchFamily="66" charset="0"/>
              </a:rPr>
              <a:t>EUGLENA, AMOEBA, PARAMECIUM, VOLVOX</a:t>
            </a:r>
            <a:endParaRPr lang="en-US" dirty="0">
              <a:solidFill>
                <a:srgbClr val="FFFF66"/>
              </a:solidFill>
              <a:latin typeface="Comic Sans MS" pitchFamily="66" charset="0"/>
            </a:endParaRPr>
          </a:p>
        </p:txBody>
      </p:sp>
      <p:pic>
        <p:nvPicPr>
          <p:cNvPr id="2052" name="Picture 4" descr="images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09800"/>
            <a:ext cx="2974975" cy="2236788"/>
          </a:xfrm>
          <a:prstGeom prst="rect">
            <a:avLst/>
          </a:prstGeom>
          <a:noFill/>
        </p:spPr>
      </p:pic>
      <p:pic>
        <p:nvPicPr>
          <p:cNvPr id="2053" name="Picture 5" descr="images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438400"/>
            <a:ext cx="2814638" cy="1812925"/>
          </a:xfrm>
          <a:prstGeom prst="rect">
            <a:avLst/>
          </a:prstGeom>
          <a:noFill/>
        </p:spPr>
      </p:pic>
      <p:pic>
        <p:nvPicPr>
          <p:cNvPr id="2054" name="Picture 6" descr="images-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586288"/>
            <a:ext cx="2563813" cy="1966912"/>
          </a:xfrm>
          <a:prstGeom prst="rect">
            <a:avLst/>
          </a:prstGeom>
          <a:noFill/>
        </p:spPr>
      </p:pic>
      <p:pic>
        <p:nvPicPr>
          <p:cNvPr id="2055" name="Picture 7" descr="imag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370388"/>
            <a:ext cx="2976563" cy="224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66"/>
                </a:solidFill>
                <a:latin typeface="Comic Sans MS" pitchFamily="66" charset="0"/>
              </a:rPr>
              <a:t>More Info on Amoebas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724400" cy="46482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Waste- </a:t>
            </a:r>
            <a:r>
              <a:rPr lang="en-US" sz="2800" u="sng" dirty="0">
                <a:solidFill>
                  <a:schemeClr val="bg1"/>
                </a:solidFill>
                <a:latin typeface="Comic Sans MS" pitchFamily="66" charset="0"/>
              </a:rPr>
              <a:t>Contractile </a:t>
            </a:r>
            <a:r>
              <a:rPr lang="en-US" sz="2800" u="sng" dirty="0" smtClean="0">
                <a:solidFill>
                  <a:schemeClr val="bg1"/>
                </a:solidFill>
                <a:latin typeface="Comic Sans MS" pitchFamily="66" charset="0"/>
              </a:rPr>
              <a:t>vacuole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squirts out excess water</a:t>
            </a:r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Movement-  The cell shapes itself into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pseudopods</a:t>
            </a:r>
            <a:r>
              <a:rPr lang="en-US" sz="2800" u="sng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(false 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feet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made by </a:t>
            </a:r>
            <a:r>
              <a:rPr lang="en-US" sz="2400" u="sng" dirty="0" err="1" smtClean="0">
                <a:solidFill>
                  <a:schemeClr val="bg1"/>
                </a:solidFill>
                <a:latin typeface="Comic Sans MS" pitchFamily="66" charset="0"/>
              </a:rPr>
              <a:t>cytoplasmic</a:t>
            </a:r>
            <a:r>
              <a:rPr lang="en-US" sz="2400" u="sng" dirty="0" smtClean="0">
                <a:solidFill>
                  <a:schemeClr val="bg1"/>
                </a:solidFill>
                <a:latin typeface="Comic Sans MS" pitchFamily="66" charset="0"/>
              </a:rPr>
              <a:t> streaming</a:t>
            </a:r>
            <a:endParaRPr lang="en-US" sz="2400" u="sng" dirty="0">
              <a:solidFill>
                <a:schemeClr val="bg1"/>
              </a:solidFill>
              <a:latin typeface="Comic Sans MS" pitchFamily="66" charset="0"/>
              <a:hlinkClick r:id="rId3"/>
            </a:endParaRPr>
          </a:p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  <a:hlinkClick r:id="rId4"/>
              </a:rPr>
              <a:t>amoeba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  <a:hlinkClick r:id="rId4"/>
              </a:rPr>
              <a:t>video</a:t>
            </a:r>
            <a:endParaRPr lang="en-US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  <a:hlinkClick r:id="rId5"/>
              </a:rPr>
              <a:t>amoeba video</a:t>
            </a:r>
            <a:endParaRPr lang="en-US" sz="2800" dirty="0">
              <a:latin typeface="Comic Sans MS" pitchFamily="66" charset="0"/>
            </a:endParaRPr>
          </a:p>
          <a:p>
            <a:endParaRPr lang="en-US" sz="2800" dirty="0">
              <a:latin typeface="Comic Sans MS" pitchFamily="66" charset="0"/>
            </a:endParaRPr>
          </a:p>
        </p:txBody>
      </p:sp>
      <p:pic>
        <p:nvPicPr>
          <p:cNvPr id="5" name="Picture 5" descr="zwp069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04800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66"/>
                </a:solidFill>
                <a:latin typeface="Comic Sans MS" pitchFamily="66" charset="0"/>
              </a:rPr>
              <a:t>Amoeba</a:t>
            </a:r>
            <a:endParaRPr lang="en-US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1981200"/>
            <a:ext cx="5181600" cy="41148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Reproduction-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- </a:t>
            </a:r>
            <a:r>
              <a:rPr lang="en-US" sz="2800" u="sng" dirty="0" smtClean="0">
                <a:solidFill>
                  <a:schemeClr val="bg1"/>
                </a:solidFill>
                <a:latin typeface="Comic Sans MS" pitchFamily="66" charset="0"/>
              </a:rPr>
              <a:t>asexual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US" sz="2800" u="sng" dirty="0">
                <a:solidFill>
                  <a:schemeClr val="bg1"/>
                </a:solidFill>
                <a:latin typeface="Comic Sans MS" pitchFamily="66" charset="0"/>
              </a:rPr>
              <a:t>binary fission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)`</a:t>
            </a:r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None/>
            </a:pPr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" name="Picture 6" descr="amoeb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124200"/>
            <a:ext cx="46863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FFFF66"/>
                </a:solidFill>
                <a:latin typeface="Comic Sans MS" pitchFamily="66" charset="0"/>
              </a:rPr>
              <a:t>PARAMECIUM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371600"/>
            <a:ext cx="4572000" cy="54864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Found in freshwater.  </a:t>
            </a:r>
            <a:endParaRPr lang="en-US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This is a </a:t>
            </a:r>
            <a:r>
              <a:rPr lang="en-US" sz="2800" u="sng" dirty="0" smtClean="0">
                <a:solidFill>
                  <a:schemeClr val="bg1"/>
                </a:solidFill>
                <a:latin typeface="Comic Sans MS" pitchFamily="66" charset="0"/>
              </a:rPr>
              <a:t>complex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single-celled organism.</a:t>
            </a:r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Cilia sweep food into </a:t>
            </a:r>
            <a:r>
              <a:rPr lang="en-US" sz="2800" u="sng" dirty="0">
                <a:solidFill>
                  <a:schemeClr val="bg1"/>
                </a:solidFill>
                <a:latin typeface="Comic Sans MS" pitchFamily="66" charset="0"/>
              </a:rPr>
              <a:t>food passageway.</a:t>
            </a:r>
            <a:endParaRPr lang="en-US" sz="1800" dirty="0">
              <a:solidFill>
                <a:schemeClr val="bg1"/>
              </a:solidFill>
              <a:latin typeface="Comic Sans MS" pitchFamily="66" charset="0"/>
              <a:hlinkClick r:id="rId3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  <a:hlinkClick r:id="rId4"/>
              </a:rPr>
              <a:t>VIDEO</a:t>
            </a:r>
            <a:endParaRPr lang="en-US" sz="1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  <a:hlinkClick r:id="rId5"/>
              </a:rPr>
              <a:t>VIDEO</a:t>
            </a:r>
            <a:endParaRPr lang="en-US" sz="18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Comic Sans MS" pitchFamily="66" charset="0"/>
              </a:rPr>
              <a:t>`</a:t>
            </a:r>
            <a:endParaRPr lang="en-U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1269" name="Picture 5" descr="imag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133600"/>
            <a:ext cx="3967163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solidFill>
                <a:schemeClr val="hlink"/>
              </a:solidFill>
            </a:endParaRPr>
          </a:p>
        </p:txBody>
      </p:sp>
      <p:pic>
        <p:nvPicPr>
          <p:cNvPr id="38918" name="Picture 6" descr="004%20Structure%20of%20a%20paramec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7315200" cy="6459537"/>
          </a:xfrm>
          <a:prstGeom prst="rect">
            <a:avLst/>
          </a:prstGeom>
          <a:noFill/>
        </p:spPr>
      </p:pic>
      <p:sp>
        <p:nvSpPr>
          <p:cNvPr id="38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6248400"/>
            <a:ext cx="7315200" cy="30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66"/>
                </a:solidFill>
                <a:latin typeface="Comic Sans MS" pitchFamily="66" charset="0"/>
              </a:rPr>
              <a:t>Paramecium Continued</a:t>
            </a:r>
            <a:r>
              <a:rPr lang="en-US">
                <a:solidFill>
                  <a:srgbClr val="FFFF66"/>
                </a:solidFill>
                <a:latin typeface="Marker Felt"/>
              </a:rPr>
              <a:t>…</a:t>
            </a:r>
            <a:endParaRPr lang="en-US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267200" cy="45720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Waste- </a:t>
            </a:r>
            <a:endParaRPr lang="en-US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1"/>
            <a:r>
              <a:rPr lang="en-US" sz="2400" u="sng" dirty="0" smtClean="0">
                <a:solidFill>
                  <a:schemeClr val="bg1"/>
                </a:solidFill>
                <a:latin typeface="Comic Sans MS" pitchFamily="66" charset="0"/>
              </a:rPr>
              <a:t>Anal </a:t>
            </a:r>
            <a:r>
              <a:rPr lang="en-US" sz="2400" u="sng" dirty="0">
                <a:solidFill>
                  <a:schemeClr val="bg1"/>
                </a:solidFill>
                <a:latin typeface="Comic Sans MS" pitchFamily="66" charset="0"/>
              </a:rPr>
              <a:t>Pore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(food waste is removed) </a:t>
            </a:r>
            <a:endParaRPr 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u="sng" dirty="0">
                <a:solidFill>
                  <a:schemeClr val="bg1"/>
                </a:solidFill>
                <a:latin typeface="Comic Sans MS" pitchFamily="66" charset="0"/>
              </a:rPr>
              <a:t>Contractile Vacuole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(water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waste removed)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Movement- </a:t>
            </a:r>
            <a:r>
              <a:rPr lang="en-US" sz="2800" u="sng" dirty="0">
                <a:solidFill>
                  <a:schemeClr val="bg1"/>
                </a:solidFill>
                <a:latin typeface="Comic Sans MS" pitchFamily="66" charset="0"/>
              </a:rPr>
              <a:t>c</a:t>
            </a:r>
            <a:r>
              <a:rPr lang="en-US" sz="2800" u="sng" dirty="0" smtClean="0">
                <a:solidFill>
                  <a:schemeClr val="bg1"/>
                </a:solidFill>
                <a:latin typeface="Comic Sans MS" pitchFamily="66" charset="0"/>
              </a:rPr>
              <a:t>ilia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(tiny hairs that move back and forth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.)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Cilia also sweep food into the oral groove and gullet`</a:t>
            </a:r>
          </a:p>
        </p:txBody>
      </p:sp>
      <p:pic>
        <p:nvPicPr>
          <p:cNvPr id="13317" name="Picture 5" descr="ima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400" y="2514600"/>
            <a:ext cx="3100388" cy="2925763"/>
          </a:xfrm>
          <a:noFill/>
          <a:ln/>
        </p:spPr>
      </p:pic>
      <p:sp>
        <p:nvSpPr>
          <p:cNvPr id="8" name="Rounded Rectangular Callout 7"/>
          <p:cNvSpPr/>
          <p:nvPr/>
        </p:nvSpPr>
        <p:spPr bwMode="auto">
          <a:xfrm>
            <a:off x="6781800" y="5105400"/>
            <a:ext cx="1676400" cy="1066800"/>
          </a:xfrm>
          <a:prstGeom prst="wedgeRoundRectCallout">
            <a:avLst>
              <a:gd name="adj1" fmla="val -39015"/>
              <a:gd name="adj2" fmla="val -88239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</a:rPr>
              <a:t>Notice the cilia covering my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</a:rPr>
              <a:t> entire body!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66"/>
                </a:solidFill>
                <a:latin typeface="Comic Sans MS" pitchFamily="66" charset="0"/>
              </a:rPr>
              <a:t>Paramecium Continued</a:t>
            </a:r>
            <a:r>
              <a:rPr lang="en-US">
                <a:solidFill>
                  <a:srgbClr val="FFFF66"/>
                </a:solidFill>
                <a:latin typeface="Marker Felt"/>
              </a:rPr>
              <a:t>…</a:t>
            </a:r>
            <a:endParaRPr lang="en-US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1148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Reproduction- </a:t>
            </a:r>
            <a:r>
              <a:rPr lang="en-US" sz="2800" u="sng" dirty="0" smtClean="0">
                <a:solidFill>
                  <a:schemeClr val="bg1"/>
                </a:solidFill>
                <a:latin typeface="Comic Sans MS" pitchFamily="66" charset="0"/>
              </a:rPr>
              <a:t>sexual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(two parents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Special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feature-   </a:t>
            </a:r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t</a:t>
            </a:r>
            <a:r>
              <a:rPr lang="en-US" sz="4400" dirty="0" smtClean="0">
                <a:solidFill>
                  <a:schemeClr val="bg1"/>
                </a:solidFill>
                <a:latin typeface="Comic Sans MS" pitchFamily="66" charset="0"/>
              </a:rPr>
              <a:t>wo </a:t>
            </a:r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nuclei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US" sz="2800" u="sng" dirty="0">
                <a:solidFill>
                  <a:schemeClr val="bg1"/>
                </a:solidFill>
                <a:latin typeface="Comic Sans MS" pitchFamily="66" charset="0"/>
              </a:rPr>
              <a:t>m</a:t>
            </a:r>
            <a:r>
              <a:rPr lang="en-US" sz="2800" u="sng" dirty="0" smtClean="0">
                <a:solidFill>
                  <a:schemeClr val="bg1"/>
                </a:solidFill>
                <a:latin typeface="Comic Sans MS" pitchFamily="66" charset="0"/>
              </a:rPr>
              <a:t>acronucleus 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and </a:t>
            </a:r>
            <a:r>
              <a:rPr lang="en-US" sz="2800" u="sng" dirty="0">
                <a:solidFill>
                  <a:schemeClr val="bg1"/>
                </a:solidFill>
                <a:latin typeface="Comic Sans MS" pitchFamily="66" charset="0"/>
              </a:rPr>
              <a:t>m</a:t>
            </a:r>
            <a:r>
              <a:rPr lang="en-US" sz="2800" u="sng" dirty="0" smtClean="0">
                <a:solidFill>
                  <a:schemeClr val="bg1"/>
                </a:solidFill>
                <a:latin typeface="Comic Sans MS" pitchFamily="66" charset="0"/>
              </a:rPr>
              <a:t>icronucleus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`</a:t>
            </a:r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4345" name="Picture 9" descr="image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286000"/>
            <a:ext cx="3843338" cy="28463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66"/>
                </a:solidFill>
                <a:latin typeface="Comic Sans MS" pitchFamily="66" charset="0"/>
              </a:rPr>
              <a:t>VOLVOX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3962400" cy="44958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Found in ponds ditches and </a:t>
            </a:r>
            <a:r>
              <a:rPr lang="en-US" sz="2800" u="sng" dirty="0">
                <a:solidFill>
                  <a:schemeClr val="bg1"/>
                </a:solidFill>
                <a:latin typeface="Comic Sans MS" pitchFamily="66" charset="0"/>
              </a:rPr>
              <a:t>puddles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.  </a:t>
            </a:r>
          </a:p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Composed of a </a:t>
            </a:r>
            <a:r>
              <a:rPr lang="en-US" sz="2800" u="sng" dirty="0">
                <a:solidFill>
                  <a:schemeClr val="bg1"/>
                </a:solidFill>
                <a:latin typeface="Comic Sans MS" pitchFamily="66" charset="0"/>
              </a:rPr>
              <a:t>colony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of more than 50,000 tiny cells</a:t>
            </a:r>
          </a:p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Often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called 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algae.  </a:t>
            </a:r>
            <a:endParaRPr lang="en-US" sz="2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`</a:t>
            </a:r>
            <a:endParaRPr lang="en-US" sz="2800" dirty="0"/>
          </a:p>
        </p:txBody>
      </p:sp>
      <p:pic>
        <p:nvPicPr>
          <p:cNvPr id="28678" name="Picture 6" descr="Volvox_aureu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2062163"/>
            <a:ext cx="3810000" cy="3951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11138"/>
            <a:ext cx="9067800" cy="664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66"/>
                </a:solidFill>
                <a:latin typeface="Comic Sans MS" pitchFamily="66" charset="0"/>
              </a:rPr>
              <a:t>Volvox continued</a:t>
            </a:r>
            <a:r>
              <a:rPr lang="en-US">
                <a:solidFill>
                  <a:srgbClr val="FFFF66"/>
                </a:solidFill>
                <a:latin typeface="Marker Felt"/>
              </a:rPr>
              <a:t>…</a:t>
            </a:r>
            <a:endParaRPr lang="en-US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photosynthesis and flagella help bring in nutrients.</a:t>
            </a:r>
          </a:p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yespots  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sense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light.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`</a:t>
            </a:r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9701" name="Picture 5" descr="volvox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2362200"/>
            <a:ext cx="4724400" cy="3905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66"/>
                </a:solidFill>
                <a:latin typeface="Comic Sans MS" pitchFamily="66" charset="0"/>
              </a:rPr>
              <a:t>Volvox continued</a:t>
            </a:r>
            <a:r>
              <a:rPr lang="en-US">
                <a:solidFill>
                  <a:srgbClr val="FFFF66"/>
                </a:solidFill>
                <a:latin typeface="Marker Felt"/>
              </a:rPr>
              <a:t>…</a:t>
            </a:r>
            <a:endParaRPr lang="en-US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981200"/>
            <a:ext cx="4800600" cy="41148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Movement- Many </a:t>
            </a:r>
            <a:r>
              <a:rPr lang="en-US" sz="2800" u="sng" dirty="0">
                <a:solidFill>
                  <a:schemeClr val="bg1"/>
                </a:solidFill>
                <a:latin typeface="Comic Sans MS" pitchFamily="66" charset="0"/>
              </a:rPr>
              <a:t>flagella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help move the colony.</a:t>
            </a:r>
          </a:p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Reproduction- </a:t>
            </a:r>
            <a:r>
              <a:rPr lang="en-US" sz="2800" u="sng" dirty="0">
                <a:solidFill>
                  <a:schemeClr val="bg1"/>
                </a:solidFill>
                <a:latin typeface="Comic Sans MS" pitchFamily="66" charset="0"/>
              </a:rPr>
              <a:t>asexual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and </a:t>
            </a:r>
            <a:r>
              <a:rPr lang="en-US" sz="2800" u="sng" dirty="0">
                <a:solidFill>
                  <a:schemeClr val="bg1"/>
                </a:solidFill>
                <a:latin typeface="Comic Sans MS" pitchFamily="66" charset="0"/>
              </a:rPr>
              <a:t>sexual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800" i="1" u="sng" dirty="0" smtClean="0">
                <a:solidFill>
                  <a:schemeClr val="bg1"/>
                </a:solidFill>
                <a:latin typeface="Comic Sans MS" pitchFamily="66" charset="0"/>
              </a:rPr>
              <a:t>daughter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colonies created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.`</a:t>
            </a:r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25" name="volvoxan.gif" descr="volvoxan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590800"/>
            <a:ext cx="3343275" cy="2068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" fill="hold"/>
                                        <p:tgtEl>
                                          <p:spTgt spid="307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072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07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FF66"/>
                </a:solidFill>
                <a:latin typeface="Comic Sans MS" pitchFamily="66" charset="0"/>
              </a:rPr>
              <a:t>What is a </a:t>
            </a:r>
            <a:r>
              <a:rPr lang="en-US" dirty="0" err="1">
                <a:solidFill>
                  <a:srgbClr val="FFFF66"/>
                </a:solidFill>
                <a:latin typeface="Comic Sans MS" pitchFamily="66" charset="0"/>
              </a:rPr>
              <a:t>p</a:t>
            </a:r>
            <a:r>
              <a:rPr lang="en-US" dirty="0" err="1" smtClean="0">
                <a:solidFill>
                  <a:srgbClr val="FFFF66"/>
                </a:solidFill>
                <a:latin typeface="Comic Sans MS" pitchFamily="66" charset="0"/>
              </a:rPr>
              <a:t>rotist</a:t>
            </a:r>
            <a:r>
              <a:rPr lang="en-US" dirty="0" smtClean="0">
                <a:solidFill>
                  <a:srgbClr val="FFFF66"/>
                </a:solidFill>
                <a:latin typeface="Comic Sans MS" pitchFamily="66" charset="0"/>
              </a:rPr>
              <a:t>?</a:t>
            </a:r>
            <a:br>
              <a:rPr lang="en-US" dirty="0" smtClean="0">
                <a:solidFill>
                  <a:srgbClr val="FFFF66"/>
                </a:solidFill>
                <a:latin typeface="Comic Sans MS" pitchFamily="66" charset="0"/>
              </a:rPr>
            </a:br>
            <a:r>
              <a:rPr lang="en-US" sz="2400" dirty="0" smtClean="0">
                <a:solidFill>
                  <a:srgbClr val="FFFF66"/>
                </a:solidFill>
                <a:latin typeface="Comic Sans MS" pitchFamily="66" charset="0"/>
              </a:rPr>
              <a:t>Use your Guided Notes handout with this slideshow.</a:t>
            </a:r>
            <a:endParaRPr lang="en-US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4724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Protist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—an  organism 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from the Kingdom </a:t>
            </a:r>
            <a:r>
              <a:rPr lang="en-US" sz="2800" dirty="0" err="1">
                <a:solidFill>
                  <a:schemeClr val="bg1"/>
                </a:solidFill>
                <a:latin typeface="Comic Sans MS" pitchFamily="66" charset="0"/>
              </a:rPr>
              <a:t>Protista</a:t>
            </a:r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Very </a:t>
            </a:r>
            <a:r>
              <a:rPr lang="en-US" sz="2800" u="sng" dirty="0">
                <a:solidFill>
                  <a:schemeClr val="bg1"/>
                </a:solidFill>
                <a:latin typeface="Comic Sans MS" pitchFamily="66" charset="0"/>
              </a:rPr>
              <a:t>diverse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group of single-celled organisms.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Eukaryotic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(They have </a:t>
            </a:r>
            <a:r>
              <a:rPr lang="en-US" sz="2800" u="sng" dirty="0" smtClean="0">
                <a:solidFill>
                  <a:schemeClr val="bg1"/>
                </a:solidFill>
                <a:latin typeface="Comic Sans MS" pitchFamily="66" charset="0"/>
              </a:rPr>
              <a:t>nuclei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.)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`</a:t>
            </a:r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7" name="Picture 5" descr="images-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1413" y="1524000"/>
            <a:ext cx="3154362" cy="4953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66"/>
                </a:solidFill>
                <a:latin typeface="Comic Sans MS" pitchFamily="66" charset="0"/>
              </a:rPr>
              <a:t>Volvox</a:t>
            </a:r>
            <a:r>
              <a:rPr lang="en-US" dirty="0">
                <a:solidFill>
                  <a:srgbClr val="FFFF66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FF66"/>
                </a:solidFill>
                <a:latin typeface="Comic Sans MS" pitchFamily="66" charset="0"/>
              </a:rPr>
              <a:t>Videos</a:t>
            </a:r>
            <a:br>
              <a:rPr lang="en-US" dirty="0" smtClean="0">
                <a:solidFill>
                  <a:srgbClr val="FFFF66"/>
                </a:solidFill>
                <a:latin typeface="Comic Sans MS" pitchFamily="66" charset="0"/>
              </a:rPr>
            </a:br>
            <a:r>
              <a:rPr lang="en-US" sz="2000" dirty="0" smtClean="0">
                <a:solidFill>
                  <a:srgbClr val="FFFF66"/>
                </a:solidFill>
                <a:latin typeface="Comic Sans MS" pitchFamily="66" charset="0"/>
              </a:rPr>
              <a:t>Watch them re</a:t>
            </a:r>
            <a:r>
              <a:rPr lang="en-US" sz="4000" dirty="0" smtClean="0">
                <a:solidFill>
                  <a:srgbClr val="FFFF66"/>
                </a:solidFill>
                <a:latin typeface="Comic Sans MS" pitchFamily="66" charset="0"/>
              </a:rPr>
              <a:t>volv</a:t>
            </a:r>
            <a:r>
              <a:rPr lang="en-US" sz="2000" dirty="0" smtClean="0">
                <a:solidFill>
                  <a:srgbClr val="FFFF66"/>
                </a:solidFill>
                <a:latin typeface="Comic Sans MS" pitchFamily="66" charset="0"/>
              </a:rPr>
              <a:t>e.</a:t>
            </a:r>
            <a:endParaRPr lang="en-US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Chalkboard" pitchFamily="8" charset="0"/>
                <a:hlinkClick r:id="rId2"/>
              </a:rPr>
              <a:t>video 1</a:t>
            </a:r>
            <a:endParaRPr lang="en-US" sz="2800" dirty="0">
              <a:solidFill>
                <a:schemeClr val="bg1"/>
              </a:solidFill>
              <a:latin typeface="Chalkboard" pitchFamily="8" charset="0"/>
            </a:endParaRPr>
          </a:p>
          <a:p>
            <a:pPr>
              <a:buNone/>
            </a:pPr>
            <a:endParaRPr lang="en-US" sz="2800" dirty="0">
              <a:solidFill>
                <a:schemeClr val="bg1"/>
              </a:solidFill>
              <a:latin typeface="Chalkboard" pitchFamily="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halkboard" pitchFamily="8" charset="0"/>
                <a:hlinkClick r:id="rId3"/>
              </a:rPr>
              <a:t>video </a:t>
            </a:r>
            <a:r>
              <a:rPr lang="en-US" sz="2800" dirty="0" smtClean="0">
                <a:solidFill>
                  <a:schemeClr val="bg1"/>
                </a:solidFill>
                <a:latin typeface="Chalkboard" pitchFamily="8" charset="0"/>
                <a:hlinkClick r:id="rId3"/>
              </a:rPr>
              <a:t>2</a:t>
            </a:r>
            <a:endParaRPr lang="en-US" sz="2800" dirty="0"/>
          </a:p>
        </p:txBody>
      </p:sp>
      <p:pic>
        <p:nvPicPr>
          <p:cNvPr id="34821" name="Picture 5" descr="imag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157413"/>
            <a:ext cx="4495800" cy="3263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en-US"/>
              <a:t>Protists Groups and Features</a:t>
            </a:r>
            <a:br>
              <a:rPr lang="en-US"/>
            </a:br>
            <a:r>
              <a:rPr lang="en-US" sz="1700"/>
              <a:t>Draw Table below on Page ? </a:t>
            </a:r>
            <a:endParaRPr lang="en-US"/>
          </a:p>
        </p:txBody>
      </p:sp>
      <p:graphicFrame>
        <p:nvGraphicFramePr>
          <p:cNvPr id="42029" name="Group 4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05926381"/>
              </p:ext>
            </p:extLst>
          </p:nvPr>
        </p:nvGraphicFramePr>
        <p:xfrm>
          <a:off x="76200" y="1143000"/>
          <a:ext cx="8763000" cy="5486400"/>
        </p:xfrm>
        <a:graphic>
          <a:graphicData uri="http://schemas.openxmlformats.org/drawingml/2006/table">
            <a:tbl>
              <a:tblPr/>
              <a:tblGrid>
                <a:gridCol w="1798638"/>
                <a:gridCol w="1646237"/>
                <a:gridCol w="1644650"/>
                <a:gridCol w="1646238"/>
                <a:gridCol w="202723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Protist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Sketch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Movement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Food source (Energy)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Special Features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Euglena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Amoeba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Paramecium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Volvox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42028" name="Text Box 44"/>
          <p:cNvSpPr txBox="1">
            <a:spLocks noChangeArrowheads="1"/>
          </p:cNvSpPr>
          <p:nvPr/>
        </p:nvSpPr>
        <p:spPr bwMode="auto">
          <a:xfrm>
            <a:off x="1889125" y="192088"/>
            <a:ext cx="5197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FF66"/>
                </a:solidFill>
              </a:rPr>
              <a:t>Common </a:t>
            </a:r>
            <a:r>
              <a:rPr lang="en-US" sz="3600" b="1" dirty="0" err="1">
                <a:solidFill>
                  <a:srgbClr val="FFFF66"/>
                </a:solidFill>
              </a:rPr>
              <a:t>Protists</a:t>
            </a:r>
            <a:endParaRPr lang="en-US" sz="36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r>
              <a:rPr lang="en-US" dirty="0" err="1"/>
              <a:t>Protists</a:t>
            </a:r>
            <a:r>
              <a:rPr lang="en-US" dirty="0"/>
              <a:t> Groups and Features</a:t>
            </a:r>
          </a:p>
        </p:txBody>
      </p:sp>
      <p:graphicFrame>
        <p:nvGraphicFramePr>
          <p:cNvPr id="45098" name="Group 42"/>
          <p:cNvGraphicFramePr>
            <a:graphicFrameLocks noGrp="1"/>
          </p:cNvGraphicFramePr>
          <p:nvPr>
            <p:ph idx="4294967295"/>
          </p:nvPr>
        </p:nvGraphicFramePr>
        <p:xfrm>
          <a:off x="457200" y="762000"/>
          <a:ext cx="8229600" cy="6086476"/>
        </p:xfrm>
        <a:graphic>
          <a:graphicData uri="http://schemas.openxmlformats.org/drawingml/2006/table">
            <a:tbl>
              <a:tblPr/>
              <a:tblGrid>
                <a:gridCol w="1219200"/>
                <a:gridCol w="2071688"/>
                <a:gridCol w="1647825"/>
                <a:gridCol w="1644650"/>
                <a:gridCol w="1646237"/>
              </a:tblGrid>
              <a:tr h="784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Protist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Sketch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Movement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Food source (Energy)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Specialized Features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65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Euglena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Unicellular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Flagellum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Feeds on other organisms; Also makes its own food by photosynthesis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Eyespot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1163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Amoeba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Unicellular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Pseudopods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Feeds on other organisms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145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Paramecium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Unicellular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Cilia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Feeds on other organisms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Oral groove and contractile vacuole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151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Volvox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Lives in colonies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Flagella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Makes its own food by photosynthesis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euglena draw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203627" y="1453975"/>
            <a:ext cx="1174674" cy="1467125"/>
          </a:xfrm>
          <a:prstGeom prst="rect">
            <a:avLst/>
          </a:prstGeom>
        </p:spPr>
      </p:pic>
      <p:pic>
        <p:nvPicPr>
          <p:cNvPr id="5" name="Picture 4" descr="amoeba draw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4684" y="3048000"/>
            <a:ext cx="1770516" cy="990600"/>
          </a:xfrm>
          <a:prstGeom prst="rect">
            <a:avLst/>
          </a:prstGeom>
        </p:spPr>
      </p:pic>
      <p:pic>
        <p:nvPicPr>
          <p:cNvPr id="6" name="Picture 5" descr="paramecium drawi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444871">
            <a:off x="1841531" y="3909800"/>
            <a:ext cx="1526537" cy="1752600"/>
          </a:xfrm>
          <a:prstGeom prst="rect">
            <a:avLst/>
          </a:prstGeom>
        </p:spPr>
      </p:pic>
      <p:pic>
        <p:nvPicPr>
          <p:cNvPr id="8" name="Picture 7" descr="volvox draw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0" y="5640155"/>
            <a:ext cx="1376362" cy="1370245"/>
          </a:xfrm>
          <a:prstGeom prst="rect">
            <a:avLst/>
          </a:prstGeom>
        </p:spPr>
      </p:pic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1889125" y="76200"/>
            <a:ext cx="5197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FFF66"/>
                </a:solidFill>
              </a:rPr>
              <a:t>Common </a:t>
            </a:r>
            <a:r>
              <a:rPr lang="en-US" sz="3600" b="1" dirty="0" err="1" smtClean="0">
                <a:solidFill>
                  <a:srgbClr val="FFFF66"/>
                </a:solidFill>
              </a:rPr>
              <a:t>Protists</a:t>
            </a:r>
            <a:endParaRPr lang="en-US" sz="36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glena draw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-68213"/>
            <a:ext cx="2434029" cy="3040013"/>
          </a:xfrm>
          <a:prstGeom prst="rect">
            <a:avLst/>
          </a:prstGeom>
        </p:spPr>
      </p:pic>
      <p:pic>
        <p:nvPicPr>
          <p:cNvPr id="3" name="Picture 2" descr="amoeba draw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5291" y="0"/>
            <a:ext cx="6128709" cy="3429000"/>
          </a:xfrm>
          <a:prstGeom prst="rect">
            <a:avLst/>
          </a:prstGeom>
        </p:spPr>
      </p:pic>
      <p:pic>
        <p:nvPicPr>
          <p:cNvPr id="4" name="Picture 3" descr="paramecium drawi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8771">
            <a:off x="634026" y="3100224"/>
            <a:ext cx="3387831" cy="3889530"/>
          </a:xfrm>
          <a:prstGeom prst="rect">
            <a:avLst/>
          </a:prstGeom>
        </p:spPr>
      </p:pic>
      <p:pic>
        <p:nvPicPr>
          <p:cNvPr id="5" name="Picture 4" descr="volvox draw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3140795"/>
            <a:ext cx="3733800" cy="371720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895600" y="0"/>
            <a:ext cx="0" cy="304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0" y="2971800"/>
            <a:ext cx="91440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724400" y="3048000"/>
            <a:ext cx="76200" cy="3810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953000" y="3276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Volvox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8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Red</a:t>
            </a:r>
            <a:r>
              <a:rPr lang="en-US" dirty="0" smtClean="0"/>
              <a:t>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Recap / review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Other than this slide, please write down anything that is in RED.  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`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CE8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981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Euglena</a:t>
            </a:r>
            <a:br>
              <a:rPr lang="en-US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mtClean="0">
                <a:latin typeface="Comic Sans MS" pitchFamily="66" charset="0"/>
              </a:rPr>
              <a:t/>
            </a:r>
            <a:br>
              <a:rPr lang="en-US" smtClean="0">
                <a:latin typeface="Comic Sans MS" pitchFamily="66" charset="0"/>
              </a:rPr>
            </a:br>
            <a:endParaRPr lang="en-US" smtClean="0">
              <a:latin typeface="Comic Sans MS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05200"/>
            <a:ext cx="7772400" cy="2971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Moves by a flagellum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eye spot 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Contains chloroplasts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Common in fresh water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No cell wall so it can change shape.`</a:t>
            </a:r>
          </a:p>
        </p:txBody>
      </p:sp>
      <p:pic>
        <p:nvPicPr>
          <p:cNvPr id="5124" name="Picture 5" descr="eugle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04800"/>
            <a:ext cx="25431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8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Euglena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534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Found in calm fresh and </a:t>
            </a:r>
          </a:p>
          <a:p>
            <a:pPr lvl="1" eaLnBrk="1" hangingPunct="1">
              <a:buFontTx/>
              <a:buNone/>
              <a:defRPr/>
            </a:pPr>
            <a:r>
              <a:rPr lang="en-US" dirty="0" smtClean="0">
                <a:ea typeface="+mn-ea"/>
                <a:cs typeface="+mn-cs"/>
              </a:rPr>
              <a:t>salt water</a:t>
            </a:r>
          </a:p>
          <a:p>
            <a:pPr eaLnBrk="1" hangingPunct="1">
              <a:defRPr/>
            </a:pPr>
            <a:r>
              <a:rPr lang="en-US" dirty="0" smtClean="0"/>
              <a:t>Used as a model organism in the lab</a:t>
            </a:r>
          </a:p>
          <a:p>
            <a:pPr eaLnBrk="1" hangingPunct="1"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Autotroph</a:t>
            </a:r>
            <a:r>
              <a:rPr lang="en-US" dirty="0" smtClean="0"/>
              <a:t> – gets energy via photosynthesis</a:t>
            </a:r>
          </a:p>
          <a:p>
            <a:pPr eaLnBrk="1" hangingPunct="1"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Heterotroph</a:t>
            </a:r>
            <a:r>
              <a:rPr lang="en-US" dirty="0" smtClean="0"/>
              <a:t> —also  gets nourishment </a:t>
            </a:r>
            <a:r>
              <a:rPr lang="en-US" dirty="0" err="1" smtClean="0"/>
              <a:t>heterotrophically</a:t>
            </a:r>
            <a:r>
              <a:rPr lang="en-US" dirty="0" smtClean="0"/>
              <a:t> like animals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Has features of both plants and animals</a:t>
            </a:r>
          </a:p>
          <a:p>
            <a:pPr eaLnBrk="1" hangingPunct="1">
              <a:defRPr/>
            </a:pPr>
            <a:r>
              <a:rPr lang="en-US" dirty="0" smtClean="0"/>
              <a:t>Kingdom </a:t>
            </a:r>
            <a:r>
              <a:rPr lang="en-US" dirty="0" err="1" smtClean="0"/>
              <a:t>Protista</a:t>
            </a:r>
            <a:r>
              <a:rPr lang="en-US" dirty="0" smtClean="0"/>
              <a:t>`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6148" name="Picture 5" descr="eugle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0"/>
            <a:ext cx="21224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CE8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962400" cy="6096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accent2"/>
                </a:solidFill>
                <a:latin typeface="Comic Sans MS" pitchFamily="66" charset="0"/>
              </a:rPr>
              <a:t>Amoeba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114800"/>
            <a:ext cx="7772400" cy="2438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Moves by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cytoplasmic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streaming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Surrounds food and engulfs it using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</a:rPr>
              <a:t>pseudopods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.  The food is then stored and digested in vacuoles.`</a:t>
            </a:r>
          </a:p>
        </p:txBody>
      </p:sp>
      <p:pic>
        <p:nvPicPr>
          <p:cNvPr id="8196" name="Picture 5" descr="amoe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286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8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         Amoeba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Changes shape drastically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Heterotrophic</a:t>
            </a:r>
            <a:endParaRPr lang="en-US" dirty="0" smtClean="0"/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Eats bacteria, algae, and other </a:t>
            </a:r>
            <a:r>
              <a:rPr lang="en-US" dirty="0" err="1" smtClean="0">
                <a:solidFill>
                  <a:srgbClr val="FF0000"/>
                </a:solidFill>
              </a:rPr>
              <a:t>protists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/>
              <a:t>Reproduces asexually</a:t>
            </a:r>
          </a:p>
          <a:p>
            <a:pPr eaLnBrk="1" hangingPunct="1"/>
            <a:r>
              <a:rPr lang="en-US" dirty="0" smtClean="0"/>
              <a:t>Can become dormant (cysts)</a:t>
            </a:r>
          </a:p>
          <a:p>
            <a:pPr eaLnBrk="1" hangingPunct="1"/>
            <a:r>
              <a:rPr lang="en-US" dirty="0" smtClean="0"/>
              <a:t>Can survive forcible division`</a:t>
            </a:r>
          </a:p>
        </p:txBody>
      </p:sp>
      <p:pic>
        <p:nvPicPr>
          <p:cNvPr id="9220" name="Picture 5" descr="amoe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0" y="2286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CE8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     Paramecium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657600"/>
            <a:ext cx="7772400" cy="1981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Most complex and specialized of the </a:t>
            </a:r>
            <a:r>
              <a:rPr lang="en-US" dirty="0" err="1" smtClean="0">
                <a:solidFill>
                  <a:schemeClr val="accent2"/>
                </a:solidFill>
                <a:latin typeface="Comic Sans MS" pitchFamily="66" charset="0"/>
              </a:rPr>
              <a:t>protists</a:t>
            </a:r>
            <a:endParaRPr lang="en-US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Moves by cilia (hair-like projections)`</a:t>
            </a:r>
          </a:p>
        </p:txBody>
      </p:sp>
      <p:pic>
        <p:nvPicPr>
          <p:cNvPr id="10244" name="Picture 7" descr="paramec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5063" y="381000"/>
            <a:ext cx="386556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 lIns="0" rIns="0" bIns="0" anchor="b"/>
          <a:lstStyle/>
          <a:p>
            <a:r>
              <a:rPr lang="en-US" dirty="0">
                <a:solidFill>
                  <a:srgbClr val="FFFF66"/>
                </a:solidFill>
              </a:rPr>
              <a:t>Common </a:t>
            </a:r>
            <a:r>
              <a:rPr lang="en-US" dirty="0" err="1">
                <a:solidFill>
                  <a:srgbClr val="FFFF66"/>
                </a:solidFill>
              </a:rPr>
              <a:t>Protists</a:t>
            </a:r>
            <a:r>
              <a:rPr lang="en-US" dirty="0">
                <a:solidFill>
                  <a:srgbClr val="FFFF66"/>
                </a:solidFill>
              </a:rPr>
              <a:t/>
            </a:r>
            <a:br>
              <a:rPr lang="en-US" dirty="0">
                <a:solidFill>
                  <a:srgbClr val="FFFF66"/>
                </a:solidFill>
              </a:rPr>
            </a:br>
            <a:r>
              <a:rPr lang="en-US" sz="1700" dirty="0">
                <a:solidFill>
                  <a:srgbClr val="FFFF66"/>
                </a:solidFill>
              </a:rPr>
              <a:t>Draw </a:t>
            </a:r>
            <a:r>
              <a:rPr lang="en-US" sz="1700" dirty="0" smtClean="0">
                <a:solidFill>
                  <a:srgbClr val="FFFF66"/>
                </a:solidFill>
              </a:rPr>
              <a:t>the table.  Use a full page.  5 columns, 5 rows.</a:t>
            </a:r>
            <a:endParaRPr lang="en-US" dirty="0"/>
          </a:p>
        </p:txBody>
      </p:sp>
      <p:graphicFrame>
        <p:nvGraphicFramePr>
          <p:cNvPr id="43011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65162432"/>
              </p:ext>
            </p:extLst>
          </p:nvPr>
        </p:nvGraphicFramePr>
        <p:xfrm>
          <a:off x="304800" y="1381125"/>
          <a:ext cx="8839200" cy="5486400"/>
        </p:xfrm>
        <a:graphic>
          <a:graphicData uri="http://schemas.openxmlformats.org/drawingml/2006/table">
            <a:tbl>
              <a:tblPr/>
              <a:tblGrid>
                <a:gridCol w="1874838"/>
                <a:gridCol w="1646237"/>
                <a:gridCol w="1644650"/>
                <a:gridCol w="1646238"/>
                <a:gridCol w="2027237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Protist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Name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Sketch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Movement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Food source (Energy)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Special Features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Euglena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Amoeba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Paramecium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Volvox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8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8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Paramecium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Fast</a:t>
            </a:r>
            <a:r>
              <a:rPr lang="en-US" dirty="0" smtClean="0"/>
              <a:t>--Can move about 12 body lengths per second</a:t>
            </a:r>
          </a:p>
          <a:p>
            <a:pPr eaLnBrk="1" hangingPunct="1"/>
            <a:r>
              <a:rPr lang="en-US" dirty="0" smtClean="0"/>
              <a:t>Shape of a pill capsule 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Heterotrophic</a:t>
            </a:r>
          </a:p>
          <a:p>
            <a:pPr eaLnBrk="1" hangingPunct="1"/>
            <a:r>
              <a:rPr lang="en-US" dirty="0" smtClean="0"/>
              <a:t>Relatively large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Common in pond scum and freshwater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Has two nuclei (macro and micro)`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8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Paramecium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Uses cilia to sweep food into the oral groove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Feeds on micro-organisms like bacteria, algae, and yeasts</a:t>
            </a:r>
          </a:p>
          <a:p>
            <a:pPr eaLnBrk="1" hangingPunct="1"/>
            <a:r>
              <a:rPr lang="en-US" dirty="0" smtClean="0"/>
              <a:t>Is covered in cilia so it </a:t>
            </a:r>
            <a:r>
              <a:rPr lang="en-US" dirty="0" smtClean="0">
                <a:solidFill>
                  <a:srgbClr val="FF0000"/>
                </a:solidFill>
              </a:rPr>
              <a:t>spirals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through water`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CE8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838200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accent2"/>
                </a:solidFill>
                <a:latin typeface="Comic Sans MS" pitchFamily="66" charset="0"/>
              </a:rPr>
              <a:t>     Volvox</a:t>
            </a:r>
            <a:br>
              <a:rPr lang="en-US" sz="4000" smtClean="0">
                <a:solidFill>
                  <a:schemeClr val="accent2"/>
                </a:solidFill>
                <a:latin typeface="Comic Sans MS" pitchFamily="66" charset="0"/>
              </a:rPr>
            </a:br>
            <a:endParaRPr lang="en-US" sz="400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4648200" cy="3048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 spherical colony of up to 50,000 cells</a:t>
            </a:r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Contains chloroplasts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The colony re</a:t>
            </a:r>
            <a:r>
              <a:rPr lang="en-US" b="1" u="sng" dirty="0" smtClean="0">
                <a:solidFill>
                  <a:srgbClr val="FF0000"/>
                </a:solidFill>
                <a:latin typeface="Comic Sans MS" pitchFamily="66" charset="0"/>
              </a:rPr>
              <a:t>volv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es</a:t>
            </a:r>
          </a:p>
        </p:txBody>
      </p:sp>
      <p:pic>
        <p:nvPicPr>
          <p:cNvPr id="13316" name="Picture 5" descr="volv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57200"/>
            <a:ext cx="3571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0" y="43434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Moves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and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acts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as one </a:t>
            </a:r>
            <a:r>
              <a:rPr lang="en-US" sz="3200" dirty="0" err="1" smtClean="0">
                <a:solidFill>
                  <a:srgbClr val="FF0000"/>
                </a:solidFill>
                <a:latin typeface="Comic Sans MS" pitchFamily="66" charset="0"/>
              </a:rPr>
              <a:t>multicellular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organism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but one cell can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survive independent of the </a:t>
            </a:r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colony`</a:t>
            </a:r>
            <a:endParaRPr lang="en-US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8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/>
              <a:t>Volvox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 of green algae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freshwater </a:t>
            </a:r>
            <a:r>
              <a:rPr lang="en-US" dirty="0" smtClean="0"/>
              <a:t>– ponds, ditches, puddles, lagoons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Colonies use flagella to swim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Cells have eyespots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Makes food by photosynthesis</a:t>
            </a:r>
          </a:p>
          <a:p>
            <a:pPr lvl="2"/>
            <a:r>
              <a:rPr lang="en-US" dirty="0" smtClean="0"/>
              <a:t>End of red section`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447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Quiz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819400"/>
            <a:ext cx="7467600" cy="1295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Be sure you have the correct answers in your guided notes!!!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315200" cy="4419600"/>
          </a:xfrm>
        </p:spPr>
        <p:txBody>
          <a:bodyPr/>
          <a:lstStyle/>
          <a:p>
            <a:pPr algn="l" eaLnBrk="1" hangingPunct="1"/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Which unicellular organisms move by flagella?</a:t>
            </a:r>
            <a:b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A.  Euglena</a:t>
            </a:r>
            <a:b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B.  Amoeba</a:t>
            </a:r>
            <a:b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C.  Paramecium</a:t>
            </a:r>
            <a:b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D.  </a:t>
            </a:r>
            <a:r>
              <a:rPr lang="en-US" sz="3600" dirty="0" err="1" smtClean="0">
                <a:solidFill>
                  <a:schemeClr val="accent2"/>
                </a:solidFill>
                <a:latin typeface="Comic Sans MS" pitchFamily="66" charset="0"/>
              </a:rPr>
              <a:t>Volvox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</a:br>
            <a:endParaRPr lang="en-US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257800"/>
            <a:ext cx="7772400" cy="83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Euglena and </a:t>
            </a:r>
            <a:r>
              <a:rPr lang="en-US" sz="3600" dirty="0" err="1" smtClean="0">
                <a:solidFill>
                  <a:schemeClr val="accent2"/>
                </a:solidFill>
                <a:latin typeface="Comic Sans MS" pitchFamily="66" charset="0"/>
              </a:rPr>
              <a:t>Volvox</a:t>
            </a:r>
            <a:endParaRPr lang="en-US" sz="3600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490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100000" fill="hold">
                                          <p:stCondLst>
                                            <p:cond delay="449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153400" cy="5334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Which unicellular organism moves by cilia (hair-like projections)?</a:t>
            </a:r>
            <a:b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A.  Euglena</a:t>
            </a:r>
            <a:b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B.  Amoeba</a:t>
            </a:r>
            <a:b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C.  Paramecium</a:t>
            </a:r>
            <a:b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D.  </a:t>
            </a:r>
            <a:r>
              <a:rPr lang="en-US" sz="3600" dirty="0" err="1" smtClean="0">
                <a:solidFill>
                  <a:schemeClr val="accent2"/>
                </a:solidFill>
                <a:latin typeface="Comic Sans MS" pitchFamily="66" charset="0"/>
              </a:rPr>
              <a:t>Volvox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</a:br>
            <a:endParaRPr lang="en-US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638800"/>
            <a:ext cx="7772400" cy="838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Paramecium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4114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Which single-celled organism uses </a:t>
            </a:r>
            <a:r>
              <a:rPr lang="en-US" sz="3600" dirty="0" err="1" smtClean="0">
                <a:solidFill>
                  <a:schemeClr val="accent2"/>
                </a:solidFill>
                <a:latin typeface="Comic Sans MS" pitchFamily="66" charset="0"/>
              </a:rPr>
              <a:t>pseudopods</a:t>
            </a: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 to surround and engulf food?</a:t>
            </a: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A.  Euglena</a:t>
            </a:r>
            <a:b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B.  Amoeba</a:t>
            </a:r>
            <a:b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C.  Paramecium</a:t>
            </a:r>
            <a:b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D.  </a:t>
            </a:r>
            <a:r>
              <a:rPr lang="en-US" sz="3600" dirty="0" err="1" smtClean="0">
                <a:solidFill>
                  <a:schemeClr val="accent2"/>
                </a:solidFill>
                <a:latin typeface="Comic Sans MS" pitchFamily="66" charset="0"/>
              </a:rPr>
              <a:t>Volvox</a:t>
            </a: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</a:br>
            <a:endParaRPr lang="en-US" sz="3600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0"/>
            <a:ext cx="77724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Amoeba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4191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Which organism is a colony of flagellates with chlorophyll?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A.  Euglena</a:t>
            </a:r>
            <a:b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B.  Amoeba</a:t>
            </a:r>
            <a:b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C.  Paramecium</a:t>
            </a:r>
            <a:b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D.  </a:t>
            </a:r>
            <a:r>
              <a:rPr lang="en-US" sz="3600" dirty="0" err="1" smtClean="0">
                <a:solidFill>
                  <a:schemeClr val="accent2"/>
                </a:solidFill>
                <a:latin typeface="Comic Sans MS" pitchFamily="66" charset="0"/>
              </a:rPr>
              <a:t>Volvox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</a:br>
            <a:endParaRPr lang="en-US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791200"/>
            <a:ext cx="7772400" cy="68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err="1" smtClean="0">
                <a:solidFill>
                  <a:schemeClr val="accent2"/>
                </a:solidFill>
                <a:latin typeface="Comic Sans MS" pitchFamily="66" charset="0"/>
              </a:rPr>
              <a:t>Volvox</a:t>
            </a:r>
            <a:endParaRPr lang="en-US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648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Which single-celled organism has an eye spot?</a:t>
            </a: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A.  Euglena</a:t>
            </a:r>
            <a:b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B.  Amoeba</a:t>
            </a:r>
            <a:b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C.  Paramecium</a:t>
            </a:r>
            <a:b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D.  </a:t>
            </a:r>
            <a:r>
              <a:rPr lang="en-US" sz="3600" dirty="0" err="1" smtClean="0">
                <a:solidFill>
                  <a:schemeClr val="accent2"/>
                </a:solidFill>
                <a:latin typeface="Comic Sans MS" pitchFamily="66" charset="0"/>
              </a:rPr>
              <a:t>Volvox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</a:br>
            <a:endParaRPr lang="en-US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410200"/>
            <a:ext cx="77724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Euglena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FFFF66"/>
                </a:solidFill>
                <a:latin typeface="Comic Sans MS" pitchFamily="66" charset="0"/>
              </a:rPr>
              <a:t>EUGLENA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4419600" cy="55626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Single-celled </a:t>
            </a:r>
            <a:r>
              <a:rPr lang="en-US" sz="2800" dirty="0" err="1" smtClean="0">
                <a:solidFill>
                  <a:schemeClr val="bg1"/>
                </a:solidFill>
                <a:latin typeface="Comic Sans MS" pitchFamily="66" charset="0"/>
              </a:rPr>
              <a:t>Protists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= 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that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lives 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in </a:t>
            </a:r>
            <a:r>
              <a:rPr lang="en-US" sz="2800" u="sng" dirty="0">
                <a:solidFill>
                  <a:schemeClr val="bg1"/>
                </a:solidFill>
                <a:latin typeface="Comic Sans MS" pitchFamily="66" charset="0"/>
              </a:rPr>
              <a:t>fresh water.</a:t>
            </a:r>
          </a:p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Captures food by eating </a:t>
            </a:r>
            <a:r>
              <a:rPr lang="en-US" sz="2800" u="sng" dirty="0">
                <a:solidFill>
                  <a:schemeClr val="bg1"/>
                </a:solidFill>
                <a:latin typeface="Comic Sans MS" pitchFamily="66" charset="0"/>
              </a:rPr>
              <a:t>other organisms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Has chlorophyll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`</a:t>
            </a:r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101" name="Picture 5" descr="images-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99025" y="1600200"/>
            <a:ext cx="3614738" cy="4495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648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Which colonial organism has eye spots?</a:t>
            </a: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A.  Euglena</a:t>
            </a:r>
            <a:b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B.  Amoeba</a:t>
            </a:r>
            <a:b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C.  Paramecium</a:t>
            </a:r>
            <a:b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D.  </a:t>
            </a:r>
            <a:r>
              <a:rPr lang="en-US" sz="3600" dirty="0" err="1" smtClean="0">
                <a:solidFill>
                  <a:schemeClr val="accent2"/>
                </a:solidFill>
                <a:latin typeface="Comic Sans MS" pitchFamily="66" charset="0"/>
              </a:rPr>
              <a:t>Volvox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</a:br>
            <a:endParaRPr lang="en-US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410200"/>
            <a:ext cx="77724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err="1" smtClean="0">
                <a:solidFill>
                  <a:schemeClr val="accent2"/>
                </a:solidFill>
                <a:latin typeface="Comic Sans MS" pitchFamily="66" charset="0"/>
              </a:rPr>
              <a:t>Volvox</a:t>
            </a:r>
            <a:endParaRPr lang="en-US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543800" cy="48006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  <a:latin typeface="Comic Sans MS" pitchFamily="66" charset="0"/>
              </a:rPr>
              <a:t>Which single-celled organism moves by cytoplasmic streaming?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3600" smtClean="0">
                <a:solidFill>
                  <a:schemeClr val="accent2"/>
                </a:solidFill>
                <a:latin typeface="Comic Sans MS" pitchFamily="66" charset="0"/>
              </a:rPr>
              <a:t>A.  Euglena</a:t>
            </a:r>
            <a:br>
              <a:rPr lang="en-US" sz="360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3600" smtClean="0">
                <a:solidFill>
                  <a:schemeClr val="accent2"/>
                </a:solidFill>
                <a:latin typeface="Comic Sans MS" pitchFamily="66" charset="0"/>
              </a:rPr>
              <a:t>B.  Amoeba</a:t>
            </a:r>
            <a:br>
              <a:rPr lang="en-US" sz="360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3600" smtClean="0">
                <a:solidFill>
                  <a:schemeClr val="accent2"/>
                </a:solidFill>
                <a:latin typeface="Comic Sans MS" pitchFamily="66" charset="0"/>
              </a:rPr>
              <a:t>C.  Paramecium</a:t>
            </a:r>
            <a:br>
              <a:rPr lang="en-US" sz="360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3600" smtClean="0">
                <a:solidFill>
                  <a:schemeClr val="accent2"/>
                </a:solidFill>
                <a:latin typeface="Comic Sans MS" pitchFamily="66" charset="0"/>
              </a:rPr>
              <a:t>D.  Volvox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mtClean="0">
                <a:solidFill>
                  <a:schemeClr val="accent2"/>
                </a:solidFill>
                <a:latin typeface="Comic Sans MS" pitchFamily="66" charset="0"/>
              </a:rPr>
            </a:br>
            <a:endParaRPr lang="en-US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867400"/>
            <a:ext cx="7772400" cy="685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000" dirty="0" smtClean="0">
                <a:solidFill>
                  <a:schemeClr val="accent2"/>
                </a:solidFill>
                <a:latin typeface="Comic Sans MS" pitchFamily="66" charset="0"/>
              </a:rPr>
              <a:t>Amoeba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3962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Which organisms can have chlorophyll?</a:t>
            </a: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A. Euglena and Amoeba</a:t>
            </a:r>
            <a:b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B. Amoeba and Paramecium</a:t>
            </a:r>
            <a:b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C. Paramecium and </a:t>
            </a:r>
            <a:r>
              <a:rPr lang="en-US" sz="3600" dirty="0" err="1" smtClean="0">
                <a:solidFill>
                  <a:schemeClr val="accent2"/>
                </a:solidFill>
                <a:latin typeface="Comic Sans MS" pitchFamily="66" charset="0"/>
              </a:rPr>
              <a:t>Volvox</a:t>
            </a: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D.  Euglena and </a:t>
            </a:r>
            <a:r>
              <a:rPr lang="en-US" sz="3600" dirty="0" err="1" smtClean="0">
                <a:solidFill>
                  <a:schemeClr val="accent2"/>
                </a:solidFill>
                <a:latin typeface="Comic Sans MS" pitchFamily="66" charset="0"/>
              </a:rPr>
              <a:t>Volvox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</a:br>
            <a:endParaRPr lang="en-US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410200"/>
            <a:ext cx="7620000" cy="609600"/>
          </a:xfrm>
        </p:spPr>
        <p:txBody>
          <a:bodyPr/>
          <a:lstStyle/>
          <a:p>
            <a:pPr lvl="4" eaLnBrk="1" hangingPunct="1">
              <a:lnSpc>
                <a:spcPct val="80000"/>
              </a:lnSpc>
              <a:buFontTx/>
              <a:buNone/>
            </a:pP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Euglena and </a:t>
            </a:r>
            <a:r>
              <a:rPr lang="en-US" sz="3600" dirty="0" err="1" smtClean="0">
                <a:solidFill>
                  <a:schemeClr val="accent2"/>
                </a:solidFill>
                <a:latin typeface="Comic Sans MS" pitchFamily="66" charset="0"/>
              </a:rPr>
              <a:t>Volvox</a:t>
            </a:r>
            <a:endParaRPr lang="en-US" sz="3600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620000" cy="1905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Which organism appears in all the photos in this slide?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638800"/>
            <a:ext cx="7467600" cy="685800"/>
          </a:xfrm>
        </p:spPr>
        <p:txBody>
          <a:bodyPr/>
          <a:lstStyle/>
          <a:p>
            <a:pPr algn="ctr" eaLnBrk="1" hangingPunct="1"/>
            <a:r>
              <a:rPr lang="en-US" sz="2800" smtClean="0">
                <a:solidFill>
                  <a:schemeClr val="accent2"/>
                </a:solidFill>
                <a:latin typeface="Comic Sans MS" pitchFamily="66" charset="0"/>
              </a:rPr>
              <a:t>paramecium</a:t>
            </a:r>
          </a:p>
        </p:txBody>
      </p:sp>
      <p:pic>
        <p:nvPicPr>
          <p:cNvPr id="23556" name="Picture 5" descr="paramec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438400"/>
            <a:ext cx="6248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924800" cy="16002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accent2"/>
                </a:solidFill>
              </a:rPr>
              <a:t>Read the diagram.</a:t>
            </a:r>
            <a:br>
              <a:rPr lang="en-US" sz="3200" dirty="0" smtClean="0">
                <a:solidFill>
                  <a:schemeClr val="accent2"/>
                </a:solidFill>
              </a:rPr>
            </a:br>
            <a:r>
              <a:rPr lang="en-US" sz="3200" dirty="0" smtClean="0">
                <a:solidFill>
                  <a:schemeClr val="accent2"/>
                </a:solidFill>
              </a:rPr>
              <a:t> Be able to answer the questions on the following slide!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24580" name="Picture 5" descr="Amoeba_b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852805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"/>
            <a:ext cx="7772400" cy="6400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What engulfs the food?</a:t>
            </a:r>
          </a:p>
          <a:p>
            <a:pPr marL="514350" indent="-514350" eaLnBrk="1" hangingPunct="1">
              <a:buFontTx/>
              <a:buAutoNum type="alphaUcPeriod"/>
            </a:pP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cytoplasm</a:t>
            </a:r>
            <a:b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B.  </a:t>
            </a:r>
            <a:r>
              <a:rPr lang="en-US" dirty="0" err="1" smtClean="0">
                <a:solidFill>
                  <a:schemeClr val="accent2"/>
                </a:solidFill>
                <a:latin typeface="Comic Sans MS" pitchFamily="66" charset="0"/>
              </a:rPr>
              <a:t>pseudopods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C.  vacuoles</a:t>
            </a:r>
            <a:b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D.  nucleus</a:t>
            </a:r>
          </a:p>
          <a:p>
            <a:pPr marL="514350" indent="-514350" eaLnBrk="1" hangingPunct="1">
              <a:buNone/>
            </a:pPr>
            <a:r>
              <a:rPr lang="en-US" dirty="0" err="1" smtClean="0">
                <a:solidFill>
                  <a:schemeClr val="accent2"/>
                </a:solidFill>
                <a:latin typeface="Comic Sans MS" pitchFamily="66" charset="0"/>
              </a:rPr>
              <a:t>pseudopods</a:t>
            </a:r>
            <a:endParaRPr lang="en-US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What digests the food?</a:t>
            </a:r>
          </a:p>
          <a:p>
            <a:pPr marL="514350" indent="-514350" eaLnBrk="1" hangingPunct="1">
              <a:buFontTx/>
              <a:buAutoNum type="alphaUcPeriod"/>
            </a:pP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cytoplasm</a:t>
            </a:r>
            <a:b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B.  </a:t>
            </a:r>
            <a:r>
              <a:rPr lang="en-US" dirty="0" err="1" smtClean="0">
                <a:solidFill>
                  <a:schemeClr val="accent2"/>
                </a:solidFill>
                <a:latin typeface="Comic Sans MS" pitchFamily="66" charset="0"/>
              </a:rPr>
              <a:t>pseudopods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C.  vacuoles</a:t>
            </a:r>
            <a:b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D.  nucleus</a:t>
            </a:r>
          </a:p>
          <a:p>
            <a:pPr marL="514350" indent="-514350" eaLnBrk="1" hangingPunct="1">
              <a:buNone/>
            </a:pP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vacuoles</a:t>
            </a:r>
          </a:p>
        </p:txBody>
      </p:sp>
      <p:pic>
        <p:nvPicPr>
          <p:cNvPr id="4" name="Picture 5" descr="Amoeba_b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143000"/>
            <a:ext cx="1676400" cy="101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91200"/>
            <a:ext cx="9144000" cy="1066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accent2"/>
                </a:solidFill>
                <a:latin typeface="Comic Sans MS" pitchFamily="66" charset="0"/>
              </a:rPr>
              <a:t>Name the parts located at A and B.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304800"/>
            <a:ext cx="6248400" cy="4572000"/>
          </a:xfrm>
        </p:spPr>
        <p:txBody>
          <a:bodyPr/>
          <a:lstStyle/>
          <a:p>
            <a:pPr lvl="4" eaLnBrk="1" hangingPunct="1">
              <a:buFontTx/>
              <a:buNone/>
            </a:pPr>
            <a:endParaRPr lang="en-US" sz="3200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27652" name="Picture 5" descr="lab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882097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6600" y="30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5257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228600"/>
            <a:ext cx="1981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5181600"/>
            <a:ext cx="1981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cytoplasm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The End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Really.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Eugle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04800"/>
            <a:ext cx="6786563" cy="6173788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 bwMode="auto">
          <a:xfrm>
            <a:off x="2819400" y="3657600"/>
            <a:ext cx="2362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5410200" y="3581400"/>
            <a:ext cx="7620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66"/>
                </a:solidFill>
                <a:latin typeface="Comic Sans MS" pitchFamily="66" charset="0"/>
              </a:rPr>
              <a:t>More Info on </a:t>
            </a:r>
            <a:r>
              <a:rPr lang="en-US" dirty="0" smtClean="0">
                <a:solidFill>
                  <a:srgbClr val="FFFF66"/>
                </a:solidFill>
                <a:latin typeface="Comic Sans MS" pitchFamily="66" charset="0"/>
              </a:rPr>
              <a:t>Euglena</a:t>
            </a:r>
            <a:endParaRPr lang="en-US" dirty="0">
              <a:solidFill>
                <a:srgbClr val="FFFF66"/>
              </a:solidFill>
              <a:latin typeface="Comic Sans MS" pitchFamily="66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038600" cy="4572000"/>
          </a:xfrm>
        </p:spPr>
        <p:txBody>
          <a:bodyPr/>
          <a:lstStyle/>
          <a:p>
            <a:r>
              <a:rPr lang="en-US" sz="2800" b="1" u="sng" dirty="0">
                <a:solidFill>
                  <a:schemeClr val="bg1"/>
                </a:solidFill>
                <a:latin typeface="Comic Sans MS" pitchFamily="66" charset="0"/>
              </a:rPr>
              <a:t>Eyespot</a:t>
            </a:r>
            <a:r>
              <a:rPr lang="en-US" sz="2800" b="1" dirty="0">
                <a:solidFill>
                  <a:schemeClr val="bg1"/>
                </a:solidFill>
                <a:latin typeface="Comic Sans MS" pitchFamily="66" charset="0"/>
              </a:rPr>
              <a:t> helps 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it sense </a:t>
            </a:r>
            <a:r>
              <a:rPr lang="en-US" sz="2800" b="1" dirty="0">
                <a:solidFill>
                  <a:schemeClr val="bg1"/>
                </a:solidFill>
                <a:latin typeface="Comic Sans MS" pitchFamily="66" charset="0"/>
              </a:rPr>
              <a:t>light.</a:t>
            </a:r>
          </a:p>
          <a:p>
            <a:r>
              <a:rPr lang="en-US" sz="2800" b="1" dirty="0">
                <a:solidFill>
                  <a:schemeClr val="bg1"/>
                </a:solidFill>
                <a:latin typeface="Comic Sans MS" pitchFamily="66" charset="0"/>
              </a:rPr>
              <a:t>Waste- Contractile</a:t>
            </a:r>
            <a:r>
              <a:rPr lang="en-US" sz="2800" b="1" u="sng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omic Sans MS" pitchFamily="66" charset="0"/>
              </a:rPr>
              <a:t>v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acuole </a:t>
            </a:r>
            <a:r>
              <a:rPr lang="en-US" sz="2800" b="1" u="sng" dirty="0" smtClean="0">
                <a:solidFill>
                  <a:schemeClr val="bg1"/>
                </a:solidFill>
                <a:latin typeface="Comic Sans MS" pitchFamily="66" charset="0"/>
              </a:rPr>
              <a:t>collects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excess </a:t>
            </a:r>
            <a:r>
              <a:rPr lang="en-US" sz="2800" b="1" dirty="0">
                <a:solidFill>
                  <a:schemeClr val="bg1"/>
                </a:solidFill>
                <a:latin typeface="Comic Sans MS" pitchFamily="66" charset="0"/>
              </a:rPr>
              <a:t>water 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then </a:t>
            </a:r>
            <a:r>
              <a:rPr lang="en-US" sz="2800" b="1" u="sng" dirty="0" smtClean="0">
                <a:solidFill>
                  <a:schemeClr val="bg1"/>
                </a:solidFill>
                <a:latin typeface="Comic Sans MS" pitchFamily="66" charset="0"/>
              </a:rPr>
              <a:t>squirts 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it out of the </a:t>
            </a:r>
            <a:r>
              <a:rPr lang="en-US" sz="2800" b="1" dirty="0">
                <a:solidFill>
                  <a:schemeClr val="bg1"/>
                </a:solidFill>
                <a:latin typeface="Comic Sans MS" pitchFamily="66" charset="0"/>
              </a:rPr>
              <a:t>cell.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Movement by a f</a:t>
            </a:r>
            <a:r>
              <a:rPr lang="en-US" sz="2800" b="1" u="sng" dirty="0" smtClean="0">
                <a:solidFill>
                  <a:schemeClr val="bg1"/>
                </a:solidFill>
                <a:latin typeface="Comic Sans MS" pitchFamily="66" charset="0"/>
              </a:rPr>
              <a:t>lagella</a:t>
            </a:r>
            <a:endParaRPr lang="en-US" sz="2800" b="1" u="sng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800" b="1" u="sng" dirty="0" smtClean="0">
                <a:solidFill>
                  <a:schemeClr val="bg1"/>
                </a:solidFill>
                <a:latin typeface="Comic Sans MS" pitchFamily="66" charset="0"/>
                <a:hlinkClick r:id="rId4"/>
              </a:rPr>
              <a:t>Video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and </a:t>
            </a:r>
            <a:r>
              <a:rPr lang="en-US" sz="2800" b="1" u="sng" dirty="0">
                <a:solidFill>
                  <a:schemeClr val="bg1"/>
                </a:solidFill>
                <a:latin typeface="Comic Sans MS" pitchFamily="66" charset="0"/>
                <a:hlinkClick r:id="rId5"/>
              </a:rPr>
              <a:t>Video</a:t>
            </a:r>
            <a:endParaRPr lang="en-US" sz="2800" b="1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800" b="1" u="sng" dirty="0" smtClean="0">
                <a:solidFill>
                  <a:schemeClr val="bg1"/>
                </a:solidFill>
                <a:latin typeface="Comic Sans MS" pitchFamily="66" charset="0"/>
              </a:rPr>
              <a:t>`</a:t>
            </a:r>
            <a:endParaRPr lang="en-US" sz="2800" b="1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125" name="euglanim.gif" descr="euglanim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09800"/>
            <a:ext cx="4529138" cy="3395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10" fill="hold"/>
                                        <p:tgtEl>
                                          <p:spTgt spid="5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5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5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FFFF66"/>
                </a:solidFill>
                <a:latin typeface="Comic Sans MS" pitchFamily="66" charset="0"/>
              </a:rPr>
              <a:t>More Info on Euglenas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981200"/>
            <a:ext cx="7543800" cy="33528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Reproduction-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en-US" sz="2800" u="sng" dirty="0" smtClean="0">
                <a:solidFill>
                  <a:schemeClr val="bg1"/>
                </a:solidFill>
                <a:latin typeface="Comic Sans MS" pitchFamily="66" charset="0"/>
              </a:rPr>
              <a:t>asexual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(binary fission)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Special features- 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shape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changes 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easily so it can move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around</a:t>
            </a:r>
            <a:endParaRPr lang="en-US" sz="2800" dirty="0">
              <a:latin typeface="Comic Sans MS" pitchFamily="66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`</a:t>
            </a:r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150" name="Picture 6" descr="euglenasha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694237"/>
            <a:ext cx="7543800" cy="2163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FFFF66"/>
                </a:solidFill>
                <a:latin typeface="Comic Sans MS" pitchFamily="66" charset="0"/>
              </a:rPr>
              <a:t>AMOEBA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371600"/>
            <a:ext cx="3810000" cy="495300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Found in freshwater and salt water around a lot of dead and decaying material.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>Hunter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Can be parasite in humans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`</a:t>
            </a:r>
          </a:p>
        </p:txBody>
      </p:sp>
      <p:pic>
        <p:nvPicPr>
          <p:cNvPr id="8197" name="Picture 5" descr="images-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079625"/>
            <a:ext cx="4495800" cy="33988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Amoe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600" cy="644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rker Felt" pitchFamily="8" charset="0"/>
            <a:ea typeface="ＭＳ Ｐゴシック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rker Felt" pitchFamily="8" charset="0"/>
            <a:ea typeface="ＭＳ Ｐゴシック" pitchFamily="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839</Words>
  <Application>Microsoft Office PowerPoint</Application>
  <PresentationFormat>On-screen Show (4:3)</PresentationFormat>
  <Paragraphs>233</Paragraphs>
  <Slides>47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ＭＳ Ｐゴシック</vt:lpstr>
      <vt:lpstr>Arial</vt:lpstr>
      <vt:lpstr>Chalkboard</vt:lpstr>
      <vt:lpstr>Comic Sans MS</vt:lpstr>
      <vt:lpstr>Maiandra GD</vt:lpstr>
      <vt:lpstr>Marker Felt</vt:lpstr>
      <vt:lpstr>Blank Presentation</vt:lpstr>
      <vt:lpstr>PROTISTS 4+ EUGLENA, AMOEBA, PARAMECIUM, VOLVOX</vt:lpstr>
      <vt:lpstr>What is a protist? Use your Guided Notes handout with this slideshow.</vt:lpstr>
      <vt:lpstr>Common Protists Draw the table.  Use a full page.  5 columns, 5 rows.</vt:lpstr>
      <vt:lpstr>EUGLENA</vt:lpstr>
      <vt:lpstr>PowerPoint Presentation</vt:lpstr>
      <vt:lpstr>More Info on Euglena</vt:lpstr>
      <vt:lpstr>More Info on Euglenas</vt:lpstr>
      <vt:lpstr>AMOEBA</vt:lpstr>
      <vt:lpstr>PowerPoint Presentation</vt:lpstr>
      <vt:lpstr>More Info on Amoebas</vt:lpstr>
      <vt:lpstr>Amoeba</vt:lpstr>
      <vt:lpstr>PARAMECIUM</vt:lpstr>
      <vt:lpstr>PowerPoint Presentation</vt:lpstr>
      <vt:lpstr>Paramecium Continued…</vt:lpstr>
      <vt:lpstr>Paramecium Continued…</vt:lpstr>
      <vt:lpstr>VOLVOX</vt:lpstr>
      <vt:lpstr>PowerPoint Presentation</vt:lpstr>
      <vt:lpstr>Volvox continued…</vt:lpstr>
      <vt:lpstr>Volvox continued…</vt:lpstr>
      <vt:lpstr>Volvox Videos Watch them revolve.</vt:lpstr>
      <vt:lpstr>Protists Groups and Features Draw Table below on Page ? </vt:lpstr>
      <vt:lpstr>Protists Groups and Features</vt:lpstr>
      <vt:lpstr>PowerPoint Presentation</vt:lpstr>
      <vt:lpstr>The Red Section</vt:lpstr>
      <vt:lpstr>Euglena  </vt:lpstr>
      <vt:lpstr>Euglena</vt:lpstr>
      <vt:lpstr>Amoeba</vt:lpstr>
      <vt:lpstr>         Amoeba</vt:lpstr>
      <vt:lpstr>     Paramecium</vt:lpstr>
      <vt:lpstr>Paramecium</vt:lpstr>
      <vt:lpstr>Paramecium</vt:lpstr>
      <vt:lpstr>     Volvox </vt:lpstr>
      <vt:lpstr>Volvox</vt:lpstr>
      <vt:lpstr>Quiz</vt:lpstr>
      <vt:lpstr>Which unicellular organisms move by flagella?  A.  Euglena B.  Amoeba C.  Paramecium D.  Volvox </vt:lpstr>
      <vt:lpstr>Which unicellular organism moves by cilia (hair-like projections)?  A.  Euglena B.  Amoeba C.  Paramecium D.  Volvox </vt:lpstr>
      <vt:lpstr>Which single-celled organism uses pseudopods to surround and engulf food?  A.  Euglena B.  Amoeba C.  Paramecium D.  Volvox </vt:lpstr>
      <vt:lpstr>Which organism is a colony of flagellates with chlorophyll?  A.  Euglena B.  Amoeba C.  Paramecium D.  Volvox </vt:lpstr>
      <vt:lpstr>Which single-celled organism has an eye spot?  A.  Euglena B.  Amoeba C.  Paramecium D.  Volvox </vt:lpstr>
      <vt:lpstr>Which colonial organism has eye spots?  A.  Euglena B.  Amoeba C.  Paramecium D.  Volvox </vt:lpstr>
      <vt:lpstr>Which single-celled organism moves by cytoplasmic streaming?  A.  Euglena B.  Amoeba C.  Paramecium D.  Volvox </vt:lpstr>
      <vt:lpstr>Which organisms can have chlorophyll?  A. Euglena and Amoeba B. Amoeba and Paramecium C. Paramecium and Volvox D.  Euglena and Volvox </vt:lpstr>
      <vt:lpstr>Which organism appears in all the photos in this slide?</vt:lpstr>
      <vt:lpstr>Read the diagram.  Be able to answer the questions on the following slide!</vt:lpstr>
      <vt:lpstr>PowerPoint Presentation</vt:lpstr>
      <vt:lpstr>Name the parts located at A and B.</vt:lpstr>
      <vt:lpstr>The End</vt:lpstr>
    </vt:vector>
  </TitlesOfParts>
  <Company>Lorelei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PROTISTS EUGLENA, AMOEBA, PARAMECIUM, VOLVOX</dc:title>
  <dc:creator>Lorelei</dc:creator>
  <cp:lastModifiedBy>admin</cp:lastModifiedBy>
  <cp:revision>57</cp:revision>
  <dcterms:created xsi:type="dcterms:W3CDTF">2006-11-20T22:50:40Z</dcterms:created>
  <dcterms:modified xsi:type="dcterms:W3CDTF">2016-01-26T19:00:33Z</dcterms:modified>
</cp:coreProperties>
</file>