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1" r:id="rId5"/>
    <p:sldId id="282" r:id="rId6"/>
    <p:sldId id="271" r:id="rId7"/>
    <p:sldId id="258" r:id="rId8"/>
    <p:sldId id="270" r:id="rId9"/>
    <p:sldId id="286" r:id="rId10"/>
    <p:sldId id="288" r:id="rId11"/>
    <p:sldId id="289" r:id="rId12"/>
    <p:sldId id="284" r:id="rId13"/>
    <p:sldId id="293" r:id="rId14"/>
    <p:sldId id="291" r:id="rId15"/>
    <p:sldId id="292" r:id="rId16"/>
    <p:sldId id="290" r:id="rId17"/>
    <p:sldId id="306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62F133-A234-4F1B-BF3B-2017061ADC5D}">
          <p14:sldIdLst>
            <p14:sldId id="256"/>
            <p14:sldId id="260"/>
            <p14:sldId id="257"/>
            <p14:sldId id="281"/>
            <p14:sldId id="282"/>
            <p14:sldId id="271"/>
            <p14:sldId id="258"/>
            <p14:sldId id="270"/>
            <p14:sldId id="286"/>
            <p14:sldId id="288"/>
            <p14:sldId id="289"/>
            <p14:sldId id="284"/>
            <p14:sldId id="293"/>
            <p14:sldId id="291"/>
            <p14:sldId id="292"/>
            <p14:sldId id="290"/>
            <p14:sldId id="30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4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3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5973-5D85-4CD0-88F3-39FA30EBF433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1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k7sXkzmtp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iDZOqFqD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6lqWE74ve5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BqohRu2RR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gMWwx7Cll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-zO8L66uy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QV72Yzmjy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NJ9A3x4rA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4267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Wind and Wind Patterns</a:t>
            </a:r>
            <a:br>
              <a:rPr lang="en-US" sz="6000" dirty="0" smtClean="0"/>
            </a:br>
            <a:r>
              <a:rPr lang="en-US" sz="4000" dirty="0" smtClean="0"/>
              <a:t>Chapter 2.2 Guided Notes</a:t>
            </a:r>
            <a:br>
              <a:rPr lang="en-US" sz="4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32414"/>
            <a:ext cx="5267318" cy="35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does Earth’s rotation effect wind?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If Earth didn’t rotate, global winds would flow directly from the poles to the equators.</a:t>
            </a:r>
          </a:p>
          <a:p>
            <a:r>
              <a:rPr lang="en-US" dirty="0" smtClean="0"/>
              <a:t>But Earth’s rotation changes the direction of the wind.  This is called the </a:t>
            </a:r>
            <a:r>
              <a:rPr lang="en-US" dirty="0" err="1" smtClean="0"/>
              <a:t>Coriolis</a:t>
            </a:r>
            <a:r>
              <a:rPr lang="en-US" dirty="0" smtClean="0"/>
              <a:t> Effect.</a:t>
            </a:r>
          </a:p>
          <a:p>
            <a:r>
              <a:rPr lang="en-US" dirty="0" smtClean="0"/>
              <a:t>Global winds curve as Earth turns beneath them.</a:t>
            </a:r>
          </a:p>
          <a:p>
            <a:pPr lvl="1"/>
            <a:r>
              <a:rPr lang="en-US" sz="3200" dirty="0" smtClean="0"/>
              <a:t>Winds in the Northern </a:t>
            </a:r>
            <a:r>
              <a:rPr lang="en-US" sz="3200" dirty="0"/>
              <a:t>H</a:t>
            </a:r>
            <a:r>
              <a:rPr lang="en-US" sz="3200" dirty="0" smtClean="0"/>
              <a:t>emisphere curve to the right.</a:t>
            </a:r>
          </a:p>
          <a:p>
            <a:pPr lvl="1"/>
            <a:r>
              <a:rPr lang="en-US" sz="3200" dirty="0" smtClean="0"/>
              <a:t>Winds in the Southern Hemisphere curve to the left.</a:t>
            </a:r>
          </a:p>
          <a:p>
            <a:pPr marL="514350" indent="-457200"/>
            <a:r>
              <a:rPr lang="en-US" dirty="0" smtClean="0"/>
              <a:t>The </a:t>
            </a:r>
            <a:r>
              <a:rPr lang="en-US" dirty="0" err="1" smtClean="0"/>
              <a:t>Coriolis</a:t>
            </a:r>
            <a:r>
              <a:rPr lang="en-US" dirty="0" smtClean="0"/>
              <a:t> Effect is only noticeable for winds traveling long distances.</a:t>
            </a:r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Coriolis</a:t>
            </a:r>
            <a:r>
              <a:rPr lang="en-US" sz="6000" dirty="0" smtClean="0"/>
              <a:t> Effect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02133" cy="4516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http://www.youtube.com/watch?v=7TjOy56-x8Q</a:t>
            </a:r>
          </a:p>
        </p:txBody>
      </p:sp>
    </p:spTree>
    <p:extLst>
      <p:ext uri="{BB962C8B-B14F-4D97-AF65-F5344CB8AC3E}">
        <p14:creationId xmlns:p14="http://schemas.microsoft.com/office/powerpoint/2010/main" val="104975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are Global Winds?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distances winds travel varies.</a:t>
            </a:r>
          </a:p>
          <a:p>
            <a:r>
              <a:rPr lang="en-US" sz="2800" dirty="0" smtClean="0"/>
              <a:t>Some winds die out quickly and travel short distances.</a:t>
            </a:r>
          </a:p>
          <a:p>
            <a:r>
              <a:rPr lang="en-US" sz="2800" dirty="0" smtClean="0"/>
              <a:t>The winds that travel thousands of miles and are able to last for weeks are called Global Winds.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Coriolis</a:t>
            </a:r>
            <a:r>
              <a:rPr lang="en-US" sz="2800" dirty="0"/>
              <a:t> Effect prevents the winds from flowing directly from the poles to the equator, causing them to move in three </a:t>
            </a:r>
            <a:r>
              <a:rPr lang="en-US" sz="2800" dirty="0" smtClean="0"/>
              <a:t>routes, called </a:t>
            </a:r>
            <a:r>
              <a:rPr lang="en-US" sz="2800" dirty="0"/>
              <a:t>global wind belts.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5" y="1600200"/>
            <a:ext cx="37930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jLiDZOqFqD8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461655"/>
          </a:xfrm>
        </p:spPr>
        <p:txBody>
          <a:bodyPr/>
          <a:lstStyle/>
          <a:p>
            <a:r>
              <a:rPr lang="en-US" dirty="0" smtClean="0"/>
              <a:t>Circulation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219200"/>
            <a:ext cx="3352800" cy="5813570"/>
          </a:xfrm>
        </p:spPr>
        <p:txBody>
          <a:bodyPr/>
          <a:lstStyle/>
          <a:p>
            <a:r>
              <a:rPr lang="en-US" dirty="0" smtClean="0"/>
              <a:t>A giant loop of moving air.</a:t>
            </a:r>
          </a:p>
          <a:p>
            <a:r>
              <a:rPr lang="en-US" dirty="0" smtClean="0"/>
              <a:t>Includes a wind belt and the calm regions that border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http://www.youtube.com/watch?v=</a:t>
            </a:r>
            <a:r>
              <a:rPr lang="en-US" sz="2000" dirty="0" smtClean="0">
                <a:hlinkClick r:id="rId2"/>
              </a:rPr>
              <a:t>6lqWE74ve5U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4429"/>
            <a:ext cx="5486400" cy="581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Wind Belts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638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Dense air sinks in high pressure areas and it flows out to areas of low pressure.</a:t>
            </a:r>
          </a:p>
          <a:p>
            <a:r>
              <a:rPr lang="en-US" sz="3800" dirty="0" smtClean="0"/>
              <a:t>This pattern produces three global wind belts in each hemisphere.</a:t>
            </a:r>
          </a:p>
          <a:p>
            <a:r>
              <a:rPr lang="en-US" sz="3800" dirty="0" smtClean="0"/>
              <a:t>Because of the </a:t>
            </a:r>
            <a:r>
              <a:rPr lang="en-US" sz="3800" dirty="0" err="1" smtClean="0"/>
              <a:t>Coriolis</a:t>
            </a:r>
            <a:r>
              <a:rPr lang="en-US" sz="3800" dirty="0" smtClean="0"/>
              <a:t> Effect, winds curve toward the east or west. Some global wind belts are named for the direction from which they blow.</a:t>
            </a:r>
          </a:p>
        </p:txBody>
      </p:sp>
    </p:spTree>
    <p:extLst>
      <p:ext uri="{BB962C8B-B14F-4D97-AF65-F5344CB8AC3E}">
        <p14:creationId xmlns:p14="http://schemas.microsoft.com/office/powerpoint/2010/main" val="157061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Wind Belts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 dirty="0" smtClean="0"/>
              <a:t>Trade Winds- </a:t>
            </a:r>
          </a:p>
          <a:p>
            <a:pPr marL="914400" lvl="1" indent="-514350"/>
            <a:r>
              <a:rPr lang="en-US" sz="1900" dirty="0"/>
              <a:t>B</a:t>
            </a:r>
            <a:r>
              <a:rPr lang="en-US" sz="1900" dirty="0" smtClean="0"/>
              <a:t>low from the east</a:t>
            </a:r>
          </a:p>
          <a:p>
            <a:pPr marL="914400" lvl="1" indent="-514350"/>
            <a:r>
              <a:rPr lang="en-US" sz="1900" dirty="0" smtClean="0"/>
              <a:t>Move from the horse latitudes  toward equator</a:t>
            </a:r>
          </a:p>
          <a:p>
            <a:pPr marL="914400" lvl="1" indent="-514350"/>
            <a:r>
              <a:rPr lang="en-US" sz="1900" dirty="0" smtClean="0"/>
              <a:t>Strong and steady but die as they reach equator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 err="1" smtClean="0"/>
              <a:t>Westerlies</a:t>
            </a:r>
            <a:endParaRPr lang="en-US" sz="1900" dirty="0" smtClean="0"/>
          </a:p>
          <a:p>
            <a:pPr marL="914400" lvl="1" indent="-514350"/>
            <a:r>
              <a:rPr lang="en-US" sz="1900" dirty="0" smtClean="0"/>
              <a:t>Blow from the west</a:t>
            </a:r>
          </a:p>
          <a:p>
            <a:pPr marL="914400" lvl="1" indent="-514350"/>
            <a:r>
              <a:rPr lang="en-US" sz="1900" dirty="0" smtClean="0"/>
              <a:t>Move from the horse latitudes   toward the poles</a:t>
            </a:r>
          </a:p>
          <a:p>
            <a:pPr marL="914400" lvl="1" indent="-514350"/>
            <a:r>
              <a:rPr lang="en-US" sz="1900" dirty="0" smtClean="0"/>
              <a:t>Bring storms across much of 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 smtClean="0"/>
              <a:t>Easterlies</a:t>
            </a:r>
          </a:p>
          <a:p>
            <a:pPr marL="914400" lvl="1" indent="-514350"/>
            <a:r>
              <a:rPr lang="en-US" sz="1900" dirty="0" smtClean="0"/>
              <a:t>Blow from the east</a:t>
            </a:r>
          </a:p>
          <a:p>
            <a:pPr marL="914400" lvl="1" indent="-514350"/>
            <a:r>
              <a:rPr lang="en-US" sz="1900" dirty="0" smtClean="0"/>
              <a:t>Move from polar regions toward   mid-latitudes</a:t>
            </a:r>
          </a:p>
          <a:p>
            <a:pPr marL="914400" lvl="1" indent="-514350"/>
            <a:r>
              <a:rPr lang="en-US" sz="1900" dirty="0" smtClean="0"/>
              <a:t>Stormy weather often occurs when cold air of easterlies meets warm air of </a:t>
            </a:r>
            <a:r>
              <a:rPr lang="en-US" sz="1900" dirty="0" err="1" smtClean="0"/>
              <a:t>westerlies</a:t>
            </a:r>
            <a:endParaRPr lang="en-US" sz="1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9" y="1752600"/>
            <a:ext cx="4593981" cy="39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5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Calm Regions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Earth’s rotation and uneven heating of its surface cause a pattern of wind belts separated by calm regions.</a:t>
            </a:r>
          </a:p>
          <a:p>
            <a:r>
              <a:rPr lang="en-US" sz="2600" dirty="0" smtClean="0"/>
              <a:t>Each calm region is a zone of either high or low pressure.</a:t>
            </a:r>
          </a:p>
          <a:p>
            <a:r>
              <a:rPr lang="en-US" sz="2600" dirty="0" smtClean="0"/>
              <a:t>Winds are light and they often change direction.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Doldrums- low pressure zone near equator. </a:t>
            </a:r>
          </a:p>
          <a:p>
            <a:pPr marL="914400" lvl="1" indent="-514350"/>
            <a:r>
              <a:rPr lang="en-US" sz="2600" dirty="0" smtClean="0"/>
              <a:t>Warm air rises to top of troposphere</a:t>
            </a:r>
          </a:p>
          <a:p>
            <a:pPr marL="914400" lvl="1" indent="-514350"/>
            <a:r>
              <a:rPr lang="en-US" sz="2600" dirty="0" smtClean="0"/>
              <a:t>Air spreads out towards poles</a:t>
            </a:r>
          </a:p>
          <a:p>
            <a:pPr marL="914400" lvl="1" indent="-514350"/>
            <a:r>
              <a:rPr lang="en-US" sz="2600" dirty="0" smtClean="0"/>
              <a:t>Rising, moist air produces clouds and heavy rains</a:t>
            </a:r>
          </a:p>
          <a:p>
            <a:pPr marL="914400" lvl="1" indent="-514350"/>
            <a:r>
              <a:rPr lang="en-US" sz="2600" dirty="0" smtClean="0"/>
              <a:t>Heavy evaporation from warm ocean water fuels tropical storms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Horse latitudes- high pressure zones 30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N and 30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S of equator</a:t>
            </a:r>
          </a:p>
          <a:p>
            <a:pPr marL="914400" lvl="1" indent="-514350"/>
            <a:r>
              <a:rPr lang="en-US" sz="2600" dirty="0" smtClean="0"/>
              <a:t>Warm air traveling from equator cools and sinks here</a:t>
            </a:r>
          </a:p>
          <a:p>
            <a:pPr marL="914400" lvl="1" indent="-514350"/>
            <a:r>
              <a:rPr lang="en-US" sz="2600" dirty="0" smtClean="0"/>
              <a:t>Weather tends to be clear and dry</a:t>
            </a:r>
          </a:p>
          <a:p>
            <a:pPr marL="914400" lvl="1" indent="-514350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6002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7056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 of the Earth with all wind belts, convection cells, and calm regions.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73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Wind and Travel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2150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Sailors have sought out and relied on global wind belts for centuries, using the trade winds to move from Europe to N America, and the </a:t>
            </a:r>
            <a:r>
              <a:rPr lang="en-US" dirty="0" err="1" smtClean="0"/>
              <a:t>westerlies</a:t>
            </a:r>
            <a:r>
              <a:rPr lang="en-US" dirty="0" smtClean="0"/>
              <a:t> to return home.</a:t>
            </a:r>
          </a:p>
          <a:p>
            <a:r>
              <a:rPr lang="en-US" dirty="0" smtClean="0"/>
              <a:t>Air travel time can be                         lengthened or shortened                                    by jet streams.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84" y="3908266"/>
            <a:ext cx="3836316" cy="28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2676525" cy="191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1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Not all winds travel along Earth’s surface!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Jet Streams are long-distance winds that travel in the upper troposphere.</a:t>
            </a:r>
          </a:p>
          <a:p>
            <a:r>
              <a:rPr lang="en-US" dirty="0" smtClean="0"/>
              <a:t>They travel long distances from west to east.</a:t>
            </a:r>
          </a:p>
          <a:p>
            <a:r>
              <a:rPr lang="en-US" dirty="0" smtClean="0"/>
              <a:t>They travel at 124 miles per hour! Yep, that’s fast.</a:t>
            </a:r>
          </a:p>
          <a:p>
            <a:r>
              <a:rPr lang="en-US" dirty="0" smtClean="0"/>
              <a:t>Form due to uneven heating of Earths surface, like global winds.</a:t>
            </a:r>
          </a:p>
          <a:p>
            <a:r>
              <a:rPr lang="en-US" dirty="0" smtClean="0"/>
              <a:t>Flow in a wavy pattern around the Earth.</a:t>
            </a:r>
          </a:p>
          <a:p>
            <a:r>
              <a:rPr lang="en-US" dirty="0" smtClean="0"/>
              <a:t>Each Hemisphere has two.</a:t>
            </a:r>
          </a:p>
          <a:p>
            <a:r>
              <a:rPr lang="en-US" dirty="0" smtClean="0"/>
              <a:t>Affect air travel times. Usually flow 6-9 miles above Earth’s surface- airplane travel times can be lengthened or shortened by jet streams.</a:t>
            </a:r>
          </a:p>
        </p:txBody>
      </p:sp>
    </p:spTree>
    <p:extLst>
      <p:ext uri="{BB962C8B-B14F-4D97-AF65-F5344CB8AC3E}">
        <p14:creationId xmlns:p14="http://schemas.microsoft.com/office/powerpoint/2010/main" val="258592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is Weather?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Weather is the condition of Earth’s atmosphere at a particular time and place.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/>
              <a:t>What is Wind</a:t>
            </a:r>
            <a:r>
              <a:rPr lang="en-US" sz="4800" dirty="0" smtClean="0"/>
              <a:t>?</a:t>
            </a:r>
            <a:endParaRPr lang="en-US" dirty="0"/>
          </a:p>
          <a:p>
            <a:r>
              <a:rPr lang="en-US" dirty="0" smtClean="0"/>
              <a:t>Wind is air moving across the surface of the Earth.  It can move horizontally or parallel to the ground.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Bill Nye- Wind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7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91697" cy="614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2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Types of Jet Streams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2672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Polar Jet Streams- flow closer to the poles.</a:t>
            </a:r>
          </a:p>
          <a:p>
            <a:pPr lvl="1"/>
            <a:r>
              <a:rPr lang="en-US" dirty="0" smtClean="0"/>
              <a:t>Pull cold air toward Equator and warm air up toward poles.</a:t>
            </a:r>
          </a:p>
          <a:p>
            <a:pPr lvl="1"/>
            <a:r>
              <a:rPr lang="en-US" dirty="0" smtClean="0"/>
              <a:t>Strong storms form along its loop.</a:t>
            </a:r>
          </a:p>
          <a:p>
            <a:pPr lvl="1"/>
            <a:r>
              <a:rPr lang="en-US" dirty="0" smtClean="0"/>
              <a:t>Have strong influence on N America’s weather</a:t>
            </a:r>
          </a:p>
          <a:p>
            <a:r>
              <a:rPr lang="en-US" dirty="0" smtClean="0"/>
              <a:t>Subtropical jet streams- flow closer to equator.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20273"/>
            <a:ext cx="4876800" cy="384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1" y="6172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http://www.youtube.com/watch?v=</a:t>
            </a:r>
            <a:r>
              <a:rPr lang="pl-PL" dirty="0" smtClean="0">
                <a:hlinkClick r:id="rId3"/>
              </a:rPr>
              <a:t>CgMWwx7Cll4</a:t>
            </a:r>
            <a:r>
              <a:rPr lang="pl-P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85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Gulf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Atlantic Ocean current traveling north</a:t>
            </a:r>
          </a:p>
          <a:p>
            <a:r>
              <a:rPr lang="en-US" dirty="0" smtClean="0"/>
              <a:t>Influences climate of N America’s east coast and Europe’s west coast.</a:t>
            </a:r>
          </a:p>
          <a:p>
            <a:r>
              <a:rPr lang="en-US" dirty="0" smtClean="0"/>
              <a:t>The warm Gulf Stream waters from FL combine with the cold winds from the north. This brings dense fog and immense heat transfer causing intense storms.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Gulf Stream</a:t>
            </a:r>
            <a:endParaRPr lang="en-US" dirty="0"/>
          </a:p>
        </p:txBody>
      </p:sp>
      <p:pic>
        <p:nvPicPr>
          <p:cNvPr id="1026" name="Picture 2" descr="http://www.earthlyissues.com/images/gulfstre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465" y="2362200"/>
            <a:ext cx="5431536" cy="41148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1/19/Golf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0"/>
            <a:ext cx="3581399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http://www.youtube.com/watch?v=m-</a:t>
            </a:r>
            <a:r>
              <a:rPr lang="en-US" dirty="0" smtClean="0">
                <a:hlinkClick r:id="rId4"/>
              </a:rPr>
              <a:t>zO8L66uyg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Change daily within a regular pattern and blow within small areas.</a:t>
            </a:r>
          </a:p>
          <a:p>
            <a:r>
              <a:rPr lang="en-US" dirty="0" smtClean="0"/>
              <a:t>Sea breezes and land breezes occur near shorelines.</a:t>
            </a:r>
          </a:p>
          <a:p>
            <a:r>
              <a:rPr lang="en-US" dirty="0" smtClean="0"/>
              <a:t>Sea breezes- During the day, land heats up faster than water. Air over the land rises and denser ocean air (high pressure) moves toward the area of low pressure.</a:t>
            </a:r>
          </a:p>
          <a:p>
            <a:r>
              <a:rPr lang="en-US" dirty="0" smtClean="0"/>
              <a:t>Land breezes- During the night, land cools faster than water. Warm air rises over the ocean and cooler air flows in, producing a land breeze.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7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837"/>
            <a:ext cx="2455718" cy="5821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SEA BREEZE</a:t>
            </a:r>
          </a:p>
          <a:p>
            <a:endParaRPr lang="en-US" sz="4000" dirty="0"/>
          </a:p>
          <a:p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LAND BREEZE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4109"/>
            <a:ext cx="6934201" cy="63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346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ZQV72Yzmjyc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6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Valley/Mountain Breezes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Mountain slopes heat up and cool faster than the valleys below them.</a:t>
            </a:r>
          </a:p>
          <a:p>
            <a:r>
              <a:rPr lang="en-US" sz="3800" dirty="0" smtClean="0"/>
              <a:t>During the day, valley breezes flow up mountains- mountain breezes</a:t>
            </a:r>
          </a:p>
          <a:p>
            <a:r>
              <a:rPr lang="en-US" sz="3800" dirty="0" smtClean="0"/>
              <a:t>During the night, mountain breezes flow down into valleys- valley breezes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0309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3962400" cy="1447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Monsoons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Winds that change direction with the seasons.</a:t>
            </a:r>
          </a:p>
          <a:p>
            <a:r>
              <a:rPr lang="en-US" dirty="0" smtClean="0"/>
              <a:t>Caused by different heating and cooling rates of land and sea.</a:t>
            </a:r>
          </a:p>
          <a:p>
            <a:r>
              <a:rPr lang="en-US" dirty="0" smtClean="0"/>
              <a:t>Winter monsoons occur in areas where land becomes much cooler than the sea. High pressure builds over the land and cool, dry winds blow out to the sea. </a:t>
            </a:r>
          </a:p>
          <a:p>
            <a:r>
              <a:rPr lang="en-US" dirty="0" smtClean="0"/>
              <a:t>Summer monsoons occur when land becomes warmer than the sea.  Moist wind blows from the sea over the land, bringing heavy rains.</a:t>
            </a:r>
          </a:p>
          <a:p>
            <a:r>
              <a:rPr lang="en-US" dirty="0" smtClean="0"/>
              <a:t>Most extreme monsoons occur in S and SE Asia. Farmers depend on this rain to grow their crops!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22" y="0"/>
            <a:ext cx="55707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8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MNJ9A3x4rAY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3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2" y="1"/>
            <a:ext cx="5017026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62" y="3365430"/>
            <a:ext cx="5200893" cy="34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147921"/>
            <a:ext cx="5375155" cy="35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3365430"/>
            <a:ext cx="6374992" cy="34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697"/>
            <a:ext cx="8229600" cy="1143000"/>
          </a:xfrm>
        </p:spPr>
        <p:txBody>
          <a:bodyPr/>
          <a:lstStyle/>
          <a:p>
            <a:r>
              <a:rPr lang="en-US" dirty="0" smtClean="0"/>
              <a:t>What causes wind?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3706"/>
            <a:ext cx="8391525" cy="267219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Uneven heating of the Earths surface causes air pressure to differ from place to place.</a:t>
            </a:r>
          </a:p>
          <a:p>
            <a:r>
              <a:rPr lang="en-US" sz="3600" dirty="0" smtClean="0"/>
              <a:t>This difference in pressure sets air in motion. Air moves from places of higher air pressure to areas of lower air pressure. This is wind!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7303"/>
            <a:ext cx="6526724" cy="350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Wind Forms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666" t="7780" r="1443"/>
          <a:stretch/>
        </p:blipFill>
        <p:spPr>
          <a:xfrm>
            <a:off x="675422" y="1447800"/>
            <a:ext cx="79351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Wind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Sunlight strongly heats an area of the ground. The ground heats the air. The warm air rises, and an area of low pressure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Sunlight heats an area of ground less strongly. The cooler, dense air sinks slowly, and an area of high pressure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 moves as wind across the surface, from higher towards lower pressure.</a:t>
            </a:r>
          </a:p>
        </p:txBody>
      </p:sp>
    </p:spTree>
    <p:extLst>
      <p:ext uri="{BB962C8B-B14F-4D97-AF65-F5344CB8AC3E}">
        <p14:creationId xmlns:p14="http://schemas.microsoft.com/office/powerpoint/2010/main" val="374284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Why does the Sun heat the </a:t>
            </a:r>
            <a:r>
              <a:rPr lang="en-US" sz="4800" dirty="0"/>
              <a:t>E</a:t>
            </a:r>
            <a:r>
              <a:rPr lang="en-US" sz="4800" dirty="0" smtClean="0"/>
              <a:t>arth unevenly?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5"/>
          <a:stretch/>
        </p:blipFill>
        <p:spPr bwMode="auto">
          <a:xfrm>
            <a:off x="609600" y="1869942"/>
            <a:ext cx="7543800" cy="45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572000"/>
            <a:ext cx="4800600" cy="2057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Since the Earth is round, the suns energy does not evenly reach and heat the Earth.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Sunlight is concentrated near the equator because it strikes it directly.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Sunlight is more spread out near the poles because it strikes at a lower angle.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5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3"/>
            <a:ext cx="8229600" cy="1143000"/>
          </a:xfrm>
        </p:spPr>
        <p:txBody>
          <a:bodyPr>
            <a:normAutofit/>
          </a:bodyPr>
          <a:lstStyle/>
          <a:p>
            <a:r>
              <a:rPr lang="en-US" sz="5600" dirty="0" smtClean="0"/>
              <a:t>Think of a flashlight…</a:t>
            </a:r>
            <a:endParaRPr lang="en-US" sz="5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 bwMode="auto">
          <a:xfrm>
            <a:off x="838200" y="1295401"/>
            <a:ext cx="731016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4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Earth is heated unevenly, 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5334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Uneven heating between the equator and the poles causes global winds.</a:t>
            </a:r>
          </a:p>
          <a:p>
            <a:r>
              <a:rPr lang="en-US" sz="3000" dirty="0"/>
              <a:t>Since the Earth is round, the </a:t>
            </a:r>
            <a:r>
              <a:rPr lang="en-US" sz="3000" dirty="0" smtClean="0"/>
              <a:t>sun’s </a:t>
            </a:r>
            <a:r>
              <a:rPr lang="en-US" sz="3000" dirty="0"/>
              <a:t>energy </a:t>
            </a:r>
            <a:r>
              <a:rPr lang="en-US" sz="3000" dirty="0" smtClean="0"/>
              <a:t>doesn’t </a:t>
            </a:r>
            <a:r>
              <a:rPr lang="en-US" sz="3000" dirty="0"/>
              <a:t>evenly reach and heat the Earth.</a:t>
            </a:r>
          </a:p>
          <a:p>
            <a:r>
              <a:rPr lang="en-US" sz="3000" dirty="0"/>
              <a:t>Sunlight is concentrated near the equator because it strikes it directly</a:t>
            </a:r>
            <a:r>
              <a:rPr lang="en-US" sz="3000" dirty="0" smtClean="0"/>
              <a:t>. Warm air rises, producing low pressure.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4" y="1447800"/>
            <a:ext cx="42665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6838"/>
            <a:ext cx="914400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dirty="0"/>
          </a:p>
          <a:p>
            <a:pPr marL="285750" indent="-285750">
              <a:buFont typeface="Arial"/>
              <a:buChar char="•"/>
            </a:pPr>
            <a:r>
              <a:rPr lang="en-US" sz="3800" dirty="0"/>
              <a:t>Sunlight is more spread out near the poles because it strikes at a lower angle</a:t>
            </a:r>
            <a:r>
              <a:rPr lang="en-US" sz="3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3800" dirty="0" smtClean="0"/>
              <a:t>Because </a:t>
            </a:r>
            <a:r>
              <a:rPr lang="en-US" sz="3800" dirty="0"/>
              <a:t>less sunlight reaches here, the air is cooler and denser.</a:t>
            </a:r>
          </a:p>
          <a:p>
            <a:pPr marL="285750" indent="-285750">
              <a:buFont typeface="Arial"/>
              <a:buChar char="•"/>
            </a:pPr>
            <a:r>
              <a:rPr lang="en-US" sz="3800" dirty="0"/>
              <a:t>The sinking dense air produces high pressure that sets global winds in motion.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Earth is heated unevenly, so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4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1248</Words>
  <Application>Microsoft Office PowerPoint</Application>
  <PresentationFormat>On-screen Show (4:3)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Wind and Wind Patterns Chapter 2.2 Guided Notes   </vt:lpstr>
      <vt:lpstr>What is Weather?</vt:lpstr>
      <vt:lpstr>What causes wind?</vt:lpstr>
      <vt:lpstr>How Wind Forms</vt:lpstr>
      <vt:lpstr>How Wind Forms</vt:lpstr>
      <vt:lpstr>Why does the Sun heat the Earth unevenly?</vt:lpstr>
      <vt:lpstr>Think of a flashlight…</vt:lpstr>
      <vt:lpstr>The Earth is heated unevenly, so what?</vt:lpstr>
      <vt:lpstr>The Earth is heated unevenly, so what?</vt:lpstr>
      <vt:lpstr>How does Earth’s rotation effect wind?</vt:lpstr>
      <vt:lpstr>Coriolis Effect</vt:lpstr>
      <vt:lpstr>What are Global Winds?</vt:lpstr>
      <vt:lpstr>Circulation Cells</vt:lpstr>
      <vt:lpstr>Wind Belts</vt:lpstr>
      <vt:lpstr>Wind Belts</vt:lpstr>
      <vt:lpstr>Calm Regions</vt:lpstr>
      <vt:lpstr>PowerPoint Presentation</vt:lpstr>
      <vt:lpstr>Wind and Travel</vt:lpstr>
      <vt:lpstr>Not all winds travel along Earth’s surface!</vt:lpstr>
      <vt:lpstr>PowerPoint Presentation</vt:lpstr>
      <vt:lpstr>Types of Jet Streams</vt:lpstr>
      <vt:lpstr>The Gulf Stream</vt:lpstr>
      <vt:lpstr>The Gulf Stream</vt:lpstr>
      <vt:lpstr>Local Winds</vt:lpstr>
      <vt:lpstr>PowerPoint Presentation</vt:lpstr>
      <vt:lpstr>Valley/Mountain Breezes</vt:lpstr>
      <vt:lpstr>Monsoons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Wind? Where does it come from?</dc:title>
  <dc:creator>Jordan Taylor</dc:creator>
  <cp:lastModifiedBy>admin</cp:lastModifiedBy>
  <cp:revision>49</cp:revision>
  <dcterms:created xsi:type="dcterms:W3CDTF">2012-09-14T02:51:50Z</dcterms:created>
  <dcterms:modified xsi:type="dcterms:W3CDTF">2015-09-24T02:10:49Z</dcterms:modified>
</cp:coreProperties>
</file>