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5" r:id="rId3"/>
    <p:sldId id="266" r:id="rId4"/>
    <p:sldId id="257" r:id="rId5"/>
    <p:sldId id="258" r:id="rId6"/>
    <p:sldId id="269" r:id="rId7"/>
    <p:sldId id="259" r:id="rId8"/>
    <p:sldId id="260" r:id="rId9"/>
    <p:sldId id="261" r:id="rId10"/>
    <p:sldId id="262" r:id="rId11"/>
    <p:sldId id="264" r:id="rId12"/>
    <p:sldId id="263" r:id="rId13"/>
    <p:sldId id="267" r:id="rId14"/>
    <p:sldId id="268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4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9251340-1E85-42DB-AEB5-AF374AD983C8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AA21EA-B829-4C3B-A57C-EB5DFF03D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07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4C21B7C-83A3-CC40-8E98-2242E001E18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E5FED2-D8E0-624B-8AA5-0E7D02E5D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7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D08D-D8D2-2140-85A5-DF097596941E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6256-F879-3349-A2F5-78A3F2A4148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D08D-D8D2-2140-85A5-DF097596941E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6256-F879-3349-A2F5-78A3F2A41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D08D-D8D2-2140-85A5-DF097596941E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6256-F879-3349-A2F5-78A3F2A41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D08D-D8D2-2140-85A5-DF097596941E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6256-F879-3349-A2F5-78A3F2A41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D08D-D8D2-2140-85A5-DF097596941E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6256-F879-3349-A2F5-78A3F2A4148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D08D-D8D2-2140-85A5-DF097596941E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6256-F879-3349-A2F5-78A3F2A41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D08D-D8D2-2140-85A5-DF097596941E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6256-F879-3349-A2F5-78A3F2A4148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D08D-D8D2-2140-85A5-DF097596941E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6256-F879-3349-A2F5-78A3F2A41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D08D-D8D2-2140-85A5-DF097596941E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6256-F879-3349-A2F5-78A3F2A41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D08D-D8D2-2140-85A5-DF097596941E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6256-F879-3349-A2F5-78A3F2A4148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D08D-D8D2-2140-85A5-DF097596941E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6256-F879-3349-A2F5-78A3F2A41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504D08D-D8D2-2140-85A5-DF097596941E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0906256-F879-3349-A2F5-78A3F2A41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1.4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Human activities affect the atmosphere.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59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Warming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air contains about 30% more carbon dioxide than it did in the mid-1700’s. </a:t>
            </a:r>
          </a:p>
          <a:p>
            <a:r>
              <a:rPr lang="en-US" dirty="0" smtClean="0"/>
              <a:t>The level of CO2 is now increasing about 0.4% per year.</a:t>
            </a:r>
          </a:p>
          <a:p>
            <a:r>
              <a:rPr lang="en-US" dirty="0" smtClean="0"/>
              <a:t>Temperatures have risen in recent decades.</a:t>
            </a:r>
          </a:p>
          <a:p>
            <a:r>
              <a:rPr lang="en-US" dirty="0" smtClean="0"/>
              <a:t>It is estimated that the average global temp will rise another 1.4-5.8 degrees C by 2100. </a:t>
            </a:r>
            <a:endParaRPr lang="en-US" dirty="0"/>
          </a:p>
          <a:p>
            <a:pPr lvl="1"/>
            <a:r>
              <a:rPr lang="en-US" dirty="0" smtClean="0"/>
              <a:t>This will affect food, water, and other resources.</a:t>
            </a:r>
          </a:p>
        </p:txBody>
      </p:sp>
    </p:spTree>
    <p:extLst>
      <p:ext uri="{BB962C8B-B14F-4D97-AF65-F5344CB8AC3E}">
        <p14:creationId xmlns:p14="http://schemas.microsoft.com/office/powerpoint/2010/main" val="11710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Destroying the ozone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Ozone is a pollutant at our level, but it is a protectant in the stratosphere.</a:t>
            </a:r>
          </a:p>
          <a:p>
            <a:r>
              <a:rPr lang="en-US" dirty="0" smtClean="0"/>
              <a:t>Certain chemicals disrupt the cycle in the ozone layer. </a:t>
            </a:r>
            <a:r>
              <a:rPr lang="en-US" dirty="0" err="1" smtClean="0"/>
              <a:t>Cholorofluorocarbons</a:t>
            </a:r>
            <a:r>
              <a:rPr lang="en-US" dirty="0" smtClean="0"/>
              <a:t> (CFC’s) are in cooling systems, spray cans, and </a:t>
            </a:r>
            <a:r>
              <a:rPr lang="en-US" dirty="0" err="1" smtClean="0"/>
              <a:t>styrofoam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These chemicals break down in the stratosphere and release ozone-destroying chemicals.</a:t>
            </a:r>
          </a:p>
        </p:txBody>
      </p:sp>
    </p:spTree>
    <p:extLst>
      <p:ext uri="{BB962C8B-B14F-4D97-AF65-F5344CB8AC3E}">
        <p14:creationId xmlns:p14="http://schemas.microsoft.com/office/powerpoint/2010/main" val="288330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Reducing Greenhouse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technologies: new ways of heating and cooling buildings, transportation, making products using less energy.</a:t>
            </a:r>
          </a:p>
          <a:p>
            <a:r>
              <a:rPr lang="en-US" dirty="0" smtClean="0"/>
              <a:t>Reduces air pollution</a:t>
            </a:r>
          </a:p>
          <a:p>
            <a:r>
              <a:rPr lang="en-US" dirty="0" smtClean="0"/>
              <a:t>Safer for the environment</a:t>
            </a:r>
          </a:p>
          <a:p>
            <a:r>
              <a:rPr lang="en-US" dirty="0" smtClean="0"/>
              <a:t>Energy alternatives to fossil fuels</a:t>
            </a:r>
          </a:p>
          <a:p>
            <a:r>
              <a:rPr lang="en-US" dirty="0" smtClean="0"/>
              <a:t>What can we do every day that can reduce greenhouse gases and prevent global warming?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07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Ozone Over Time</a:t>
            </a:r>
            <a:endParaRPr lang="en-US" dirty="0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64" y="1962150"/>
            <a:ext cx="8923074" cy="2898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503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Change Over Time</a:t>
            </a:r>
            <a:endParaRPr lang="en-US" dirty="0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517" y="1696479"/>
            <a:ext cx="61722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9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Ozone Layer: 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62" y="1600200"/>
            <a:ext cx="4042291" cy="4876800"/>
          </a:xfrm>
        </p:spPr>
        <p:txBody>
          <a:bodyPr/>
          <a:lstStyle/>
          <a:p>
            <a:r>
              <a:rPr lang="en-US" dirty="0" smtClean="0"/>
              <a:t>90% of all ozone is in the stratosphere</a:t>
            </a:r>
          </a:p>
          <a:p>
            <a:r>
              <a:rPr lang="en-US" dirty="0" smtClean="0"/>
              <a:t>10% of all ozone is in the troposphere</a:t>
            </a:r>
          </a:p>
          <a:p>
            <a:r>
              <a:rPr lang="en-US" dirty="0" smtClean="0"/>
              <a:t>Ozone is extremely important because it is the only gas that absorbs UV radiation from the sun and protects the Earth from its damaging effects.</a:t>
            </a:r>
            <a:endParaRPr lang="en-US" dirty="0"/>
          </a:p>
        </p:txBody>
      </p:sp>
      <p:pic>
        <p:nvPicPr>
          <p:cNvPr id="4" name="Picture 3" descr="dep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70252" y="1808438"/>
            <a:ext cx="4909275" cy="4087208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61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Greenhouse Effect: A Review</a:t>
            </a:r>
            <a:endParaRPr lang="en-US" dirty="0"/>
          </a:p>
        </p:txBody>
      </p:sp>
      <p:pic>
        <p:nvPicPr>
          <p:cNvPr id="8" name="Picture 5" descr="greenhouse_eff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94" y="1422391"/>
            <a:ext cx="7896450" cy="52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40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7401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Human activities cause air pollution, increase greenhouse gases, and produce chemicals that destroy the ozone layer.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5320"/>
            <a:ext cx="8229600" cy="4876800"/>
          </a:xfrm>
        </p:spPr>
        <p:txBody>
          <a:bodyPr/>
          <a:lstStyle/>
          <a:p>
            <a:r>
              <a:rPr lang="en-US" dirty="0" smtClean="0"/>
              <a:t>(W/U) Think about when someone burns toast at home. Can you smell it sometimes, even if you’re in a different room? Why?</a:t>
            </a:r>
          </a:p>
          <a:p>
            <a:r>
              <a:rPr lang="en-US" dirty="0" smtClean="0"/>
              <a:t>Everyone that breathes in that air breathes in the smoke from the burnt toast. Is this air pollution?</a:t>
            </a:r>
          </a:p>
          <a:p>
            <a:r>
              <a:rPr lang="en-US" dirty="0" smtClean="0"/>
              <a:t>When we are outdoors, the wind blows air pollution just like the fan does at home.</a:t>
            </a:r>
          </a:p>
          <a:p>
            <a:r>
              <a:rPr lang="en-US" dirty="0" smtClean="0"/>
              <a:t>Can you smell, see or feel ALL types of air pollution?</a:t>
            </a:r>
          </a:p>
          <a:p>
            <a:r>
              <a:rPr lang="en-US" dirty="0" smtClean="0"/>
              <a:t>MOST pollution leaves the air or becomes thin enough to be harmless over time.</a:t>
            </a:r>
          </a:p>
        </p:txBody>
      </p:sp>
    </p:spTree>
    <p:extLst>
      <p:ext uri="{BB962C8B-B14F-4D97-AF65-F5344CB8AC3E}">
        <p14:creationId xmlns:p14="http://schemas.microsoft.com/office/powerpoint/2010/main" val="17899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Pollution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00" y="1600200"/>
            <a:ext cx="8514346" cy="4593364"/>
          </a:xfrm>
        </p:spPr>
        <p:txBody>
          <a:bodyPr/>
          <a:lstStyle/>
          <a:p>
            <a:r>
              <a:rPr lang="en-US" dirty="0" smtClean="0"/>
              <a:t>Gas</a:t>
            </a:r>
          </a:p>
          <a:p>
            <a:pPr lvl="1"/>
            <a:r>
              <a:rPr lang="en-US" dirty="0" smtClean="0"/>
              <a:t>Carbon monoxide, methane, ozone, sulfur oxides, nitrogen oxides</a:t>
            </a:r>
          </a:p>
          <a:p>
            <a:pPr lvl="1"/>
            <a:r>
              <a:rPr lang="en-US" dirty="0" smtClean="0"/>
              <a:t>Some are naturally occurring in our atmosphere</a:t>
            </a:r>
          </a:p>
          <a:p>
            <a:pPr lvl="1"/>
            <a:r>
              <a:rPr lang="en-US" dirty="0" smtClean="0"/>
              <a:t>They are only considered pollutants when they are likely to cause harm</a:t>
            </a:r>
          </a:p>
          <a:p>
            <a:pPr lvl="2"/>
            <a:r>
              <a:rPr lang="en-US" dirty="0" smtClean="0"/>
              <a:t>Ex: Ozone is helpful in the stratosphere, harmful in the troposphere. Why?</a:t>
            </a:r>
          </a:p>
          <a:p>
            <a:r>
              <a:rPr lang="en-US" dirty="0" smtClean="0"/>
              <a:t>Particles (or Particulates)</a:t>
            </a:r>
          </a:p>
          <a:p>
            <a:pPr lvl="1"/>
            <a:r>
              <a:rPr lang="en-US" dirty="0" smtClean="0"/>
              <a:t>Easier to see than gas pollutants</a:t>
            </a:r>
          </a:p>
          <a:p>
            <a:pPr lvl="1"/>
            <a:r>
              <a:rPr lang="en-US" dirty="0" smtClean="0"/>
              <a:t>Smoke (contains particulates), dirt, pollen, dust, salt from the ocean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96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Pollution</a:t>
            </a:r>
            <a:endParaRPr lang="en-US" dirty="0"/>
          </a:p>
        </p:txBody>
      </p:sp>
      <p:pic>
        <p:nvPicPr>
          <p:cNvPr id="4" name="Picture 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388" y="2075278"/>
            <a:ext cx="2811907" cy="3923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941" y="2109408"/>
            <a:ext cx="2707253" cy="1528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263" y="3776877"/>
            <a:ext cx="2703125" cy="222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82"/>
          <p:cNvGrpSpPr>
            <a:grpSpLocks/>
          </p:cNvGrpSpPr>
          <p:nvPr/>
        </p:nvGrpSpPr>
        <p:grpSpPr bwMode="auto">
          <a:xfrm>
            <a:off x="363746" y="1874209"/>
            <a:ext cx="2741612" cy="2209800"/>
            <a:chOff x="97" y="1872"/>
            <a:chExt cx="1727" cy="1392"/>
          </a:xfrm>
        </p:grpSpPr>
        <p:sp>
          <p:nvSpPr>
            <p:cNvPr id="11" name="Rectangle 75"/>
            <p:cNvSpPr>
              <a:spLocks noChangeArrowheads="1"/>
            </p:cNvSpPr>
            <p:nvPr/>
          </p:nvSpPr>
          <p:spPr bwMode="auto">
            <a:xfrm>
              <a:off x="97" y="1872"/>
              <a:ext cx="1727" cy="288"/>
            </a:xfrm>
            <a:prstGeom prst="rect">
              <a:avLst/>
            </a:prstGeom>
            <a:solidFill>
              <a:srgbClr val="FC0015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cs typeface="+mn-cs"/>
                </a:rPr>
                <a:t>Natural Sources</a:t>
              </a:r>
            </a:p>
          </p:txBody>
        </p:sp>
        <p:sp>
          <p:nvSpPr>
            <p:cNvPr id="12" name="Rectangle 76"/>
            <p:cNvSpPr>
              <a:spLocks noChangeArrowheads="1"/>
            </p:cNvSpPr>
            <p:nvPr/>
          </p:nvSpPr>
          <p:spPr bwMode="auto">
            <a:xfrm>
              <a:off x="112" y="2112"/>
              <a:ext cx="1697" cy="1152"/>
            </a:xfrm>
            <a:prstGeom prst="rect">
              <a:avLst/>
            </a:prstGeom>
            <a:noFill/>
            <a:ln w="44450">
              <a:solidFill>
                <a:srgbClr val="FC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r>
                <a:rPr lang="en-US" sz="1500" dirty="0">
                  <a:cs typeface="+mn-cs"/>
                </a:rPr>
                <a:t>•  </a:t>
              </a:r>
              <a:r>
                <a:rPr lang="en-US" sz="1500" dirty="0">
                  <a:solidFill>
                    <a:srgbClr val="000000"/>
                  </a:solidFill>
                  <a:cs typeface="+mn-cs"/>
                </a:rPr>
                <a:t>dust, pollen, soil, salt</a:t>
              </a:r>
            </a:p>
            <a:p>
              <a:pPr>
                <a:defRPr/>
              </a:pPr>
              <a:r>
                <a:rPr lang="en-US" sz="1500" dirty="0">
                  <a:solidFill>
                    <a:srgbClr val="000000"/>
                  </a:solidFill>
                  <a:cs typeface="+mn-cs"/>
                </a:rPr>
                <a:t>•  volcanoes and forest fires:</a:t>
              </a:r>
            </a:p>
            <a:p>
              <a:pPr>
                <a:defRPr/>
              </a:pPr>
              <a:r>
                <a:rPr lang="en-US" sz="1500" dirty="0">
                  <a:solidFill>
                    <a:srgbClr val="000000"/>
                  </a:solidFill>
                  <a:cs typeface="+mn-cs"/>
                </a:rPr>
                <a:t>   gases and particles</a:t>
              </a:r>
            </a:p>
          </p:txBody>
        </p:sp>
      </p:grpSp>
      <p:grpSp>
        <p:nvGrpSpPr>
          <p:cNvPr id="13" name="Group 81"/>
          <p:cNvGrpSpPr>
            <a:grpSpLocks/>
          </p:cNvGrpSpPr>
          <p:nvPr/>
        </p:nvGrpSpPr>
        <p:grpSpPr bwMode="auto">
          <a:xfrm>
            <a:off x="96221" y="4226194"/>
            <a:ext cx="3352800" cy="2205038"/>
            <a:chOff x="672" y="3363"/>
            <a:chExt cx="2015" cy="1771"/>
          </a:xfrm>
        </p:grpSpPr>
        <p:sp>
          <p:nvSpPr>
            <p:cNvPr id="14" name="Rectangle 78"/>
            <p:cNvSpPr>
              <a:spLocks noChangeArrowheads="1"/>
            </p:cNvSpPr>
            <p:nvPr/>
          </p:nvSpPr>
          <p:spPr bwMode="auto">
            <a:xfrm>
              <a:off x="672" y="3363"/>
              <a:ext cx="2015" cy="316"/>
            </a:xfrm>
            <a:prstGeom prst="rect">
              <a:avLst/>
            </a:prstGeom>
            <a:solidFill>
              <a:srgbClr val="013D9D"/>
            </a:solidFill>
            <a:ln w="44450">
              <a:solidFill>
                <a:srgbClr val="013D9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cs typeface="+mn-cs"/>
                </a:rPr>
                <a:t>Human Activities</a:t>
              </a:r>
            </a:p>
          </p:txBody>
        </p:sp>
        <p:sp>
          <p:nvSpPr>
            <p:cNvPr id="15" name="Rectangle 80"/>
            <p:cNvSpPr>
              <a:spLocks noChangeArrowheads="1"/>
            </p:cNvSpPr>
            <p:nvPr/>
          </p:nvSpPr>
          <p:spPr bwMode="auto">
            <a:xfrm>
              <a:off x="672" y="3696"/>
              <a:ext cx="2015" cy="1438"/>
            </a:xfrm>
            <a:prstGeom prst="rect">
              <a:avLst/>
            </a:prstGeom>
            <a:noFill/>
            <a:ln w="44450">
              <a:solidFill>
                <a:srgbClr val="013D9D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r>
                <a:rPr lang="en-US" sz="1500" dirty="0">
                  <a:cs typeface="+mn-cs"/>
                </a:rPr>
                <a:t>•  </a:t>
              </a:r>
              <a:r>
                <a:rPr lang="en-US" sz="1500" dirty="0">
                  <a:solidFill>
                    <a:srgbClr val="000000"/>
                  </a:solidFill>
                  <a:cs typeface="+mn-cs"/>
                </a:rPr>
                <a:t>fossil fuels: gases and particles</a:t>
              </a:r>
            </a:p>
            <a:p>
              <a:pPr>
                <a:defRPr/>
              </a:pPr>
              <a:r>
                <a:rPr lang="en-US" sz="1500" dirty="0">
                  <a:solidFill>
                    <a:srgbClr val="000000"/>
                  </a:solidFill>
                  <a:cs typeface="+mn-cs"/>
                </a:rPr>
                <a:t>•  unburned fuels: smog</a:t>
              </a:r>
            </a:p>
            <a:p>
              <a:pPr>
                <a:defRPr/>
              </a:pPr>
              <a:r>
                <a:rPr lang="en-US" sz="1500" dirty="0">
                  <a:solidFill>
                    <a:srgbClr val="000000"/>
                  </a:solidFill>
                  <a:cs typeface="+mn-cs"/>
                </a:rPr>
                <a:t>•  manufacturing: gases and particles</a:t>
              </a:r>
            </a:p>
            <a:p>
              <a:pPr>
                <a:defRPr/>
              </a:pPr>
              <a:r>
                <a:rPr lang="en-US" sz="1500" dirty="0">
                  <a:solidFill>
                    <a:srgbClr val="000000"/>
                  </a:solidFill>
                  <a:cs typeface="+mn-cs"/>
                </a:rPr>
                <a:t>•  tractors/construction equipment:</a:t>
              </a:r>
            </a:p>
            <a:p>
              <a:pPr>
                <a:defRPr/>
              </a:pPr>
              <a:r>
                <a:rPr lang="en-US" sz="1500" dirty="0">
                  <a:solidFill>
                    <a:srgbClr val="000000"/>
                  </a:solidFill>
                  <a:cs typeface="+mn-cs"/>
                </a:rPr>
                <a:t>   dust and soil</a:t>
              </a:r>
            </a:p>
            <a:p>
              <a:pPr>
                <a:defRPr/>
              </a:pPr>
              <a:r>
                <a:rPr lang="en-US" sz="1500" dirty="0">
                  <a:solidFill>
                    <a:srgbClr val="000000"/>
                  </a:solidFill>
                  <a:cs typeface="+mn-cs"/>
                </a:rPr>
                <a:t>•  farming: fertilizers and pesticides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790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Fossil Fuels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20" y="1600200"/>
            <a:ext cx="8447716" cy="4876800"/>
          </a:xfrm>
        </p:spPr>
        <p:txBody>
          <a:bodyPr/>
          <a:lstStyle/>
          <a:p>
            <a:r>
              <a:rPr lang="en-US" dirty="0" smtClean="0"/>
              <a:t>Fossil Fuels are formed from the remains of prehistoric animals and plants</a:t>
            </a:r>
          </a:p>
          <a:p>
            <a:r>
              <a:rPr lang="en-US" dirty="0" smtClean="0"/>
              <a:t> Most air pollution in cities and suburbs comes from burning of fossil fuels (oil, gasoline, coal)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  <a:p>
            <a:r>
              <a:rPr lang="en-US" dirty="0" smtClean="0"/>
              <a:t>This can result in smog, the combination of smoke and fog, a newer type of air pollution</a:t>
            </a:r>
          </a:p>
          <a:p>
            <a:pPr lvl="1"/>
            <a:r>
              <a:rPr lang="en-US" dirty="0" smtClean="0"/>
              <a:t>Sunlight causes fumes from fossil fuels to react chemically. The reaction forms new pollutants (like ozone) and creates smog.</a:t>
            </a:r>
          </a:p>
        </p:txBody>
      </p:sp>
    </p:spTree>
    <p:extLst>
      <p:ext uri="{BB962C8B-B14F-4D97-AF65-F5344CB8AC3E}">
        <p14:creationId xmlns:p14="http://schemas.microsoft.com/office/powerpoint/2010/main" val="26821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235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Effects of Pollution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5029"/>
            <a:ext cx="8229600" cy="5607698"/>
          </a:xfrm>
        </p:spPr>
        <p:txBody>
          <a:bodyPr>
            <a:normAutofit/>
          </a:bodyPr>
          <a:lstStyle/>
          <a:p>
            <a:r>
              <a:rPr lang="en-US" dirty="0" smtClean="0"/>
              <a:t>Health problems</a:t>
            </a:r>
          </a:p>
          <a:p>
            <a:pPr lvl="1"/>
            <a:r>
              <a:rPr lang="en-US" dirty="0"/>
              <a:t>Irritation to eyes, nose, throat, and lungs</a:t>
            </a:r>
          </a:p>
          <a:p>
            <a:pPr lvl="1"/>
            <a:r>
              <a:rPr lang="en-US" dirty="0"/>
              <a:t>Exercising in polluted air is dangerous. Why?</a:t>
            </a:r>
          </a:p>
          <a:p>
            <a:pPr lvl="1"/>
            <a:r>
              <a:rPr lang="en-US" dirty="0"/>
              <a:t>Most dangerous for children, elderly, and people with </a:t>
            </a:r>
            <a:r>
              <a:rPr lang="en-US" dirty="0" smtClean="0"/>
              <a:t>asthma</a:t>
            </a:r>
          </a:p>
          <a:p>
            <a:r>
              <a:rPr lang="en-US" dirty="0" smtClean="0"/>
              <a:t>Damage to plants, buildings, and other outdoor objects</a:t>
            </a:r>
          </a:p>
          <a:p>
            <a:r>
              <a:rPr lang="en-US" dirty="0" smtClean="0"/>
              <a:t>Particulates being absorbed into the atmosphere can affect the weather</a:t>
            </a:r>
          </a:p>
          <a:p>
            <a:r>
              <a:rPr lang="en-US" dirty="0" smtClean="0"/>
              <a:t>Rain clears the air but brings the pollutants to the ground, lakes, and oceans</a:t>
            </a:r>
          </a:p>
          <a:p>
            <a:r>
              <a:rPr lang="en-US" dirty="0" smtClean="0"/>
              <a:t>Harmful Gases in the air </a:t>
            </a:r>
          </a:p>
          <a:p>
            <a:pPr lvl="1"/>
            <a:r>
              <a:rPr lang="en-US" dirty="0" smtClean="0"/>
              <a:t>An increase in Carbon Dioxide keeps heat in the atmosphere from escaping into space. </a:t>
            </a:r>
          </a:p>
          <a:p>
            <a:pPr lvl="1"/>
            <a:r>
              <a:rPr lang="en-US" dirty="0" smtClean="0"/>
              <a:t>Decreases the amount of ozone in the Stratosphere.</a:t>
            </a:r>
          </a:p>
          <a:p>
            <a:pPr lvl="1"/>
            <a:r>
              <a:rPr lang="en-US" dirty="0" smtClean="0"/>
              <a:t>Increases Greenhouse Gases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300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of Greenhouse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1320"/>
            <a:ext cx="8229600" cy="4876800"/>
          </a:xfrm>
        </p:spPr>
        <p:txBody>
          <a:bodyPr/>
          <a:lstStyle/>
          <a:p>
            <a:r>
              <a:rPr lang="en-US" dirty="0" smtClean="0"/>
              <a:t>Plant growth, forest fires, volcanoes, and other natural processes affect the amounts of carbon dioxide and other greenhouse gases in the atmosphere.</a:t>
            </a:r>
          </a:p>
          <a:p>
            <a:r>
              <a:rPr lang="en-US" dirty="0" smtClean="0"/>
              <a:t>The amounts of greenhouse gases affect temperatures on Earth.</a:t>
            </a:r>
          </a:p>
          <a:p>
            <a:r>
              <a:rPr lang="en-US" dirty="0" smtClean="0"/>
              <a:t>Temperatures affect plant growth and other processes that affect greenhouse gases.</a:t>
            </a:r>
          </a:p>
          <a:p>
            <a:r>
              <a:rPr lang="en-US" dirty="0" smtClean="0"/>
              <a:t>Sound familiar? What is this an example of?</a:t>
            </a:r>
          </a:p>
          <a:p>
            <a:r>
              <a:rPr lang="en-US" dirty="0" smtClean="0"/>
              <a:t>Most greenhouse gases occur naturally and have helped keep temperatures at a suitable range for life on Earth.</a:t>
            </a:r>
          </a:p>
          <a:p>
            <a:r>
              <a:rPr lang="en-US" dirty="0" smtClean="0"/>
              <a:t>Human activities are producing greenhouse gases faster than they can be removed from the atmosphere.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1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1984</TotalTime>
  <Words>772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Clarity</vt:lpstr>
      <vt:lpstr>Section 1.4</vt:lpstr>
      <vt:lpstr>The Ozone Layer: A Review</vt:lpstr>
      <vt:lpstr>The Greenhouse Effect: A Review</vt:lpstr>
      <vt:lpstr>Human activities cause air pollution, increase greenhouse gases, and produce chemicals that destroy the ozone layer.</vt:lpstr>
      <vt:lpstr>Types of Pollution</vt:lpstr>
      <vt:lpstr>Sources of Pollution</vt:lpstr>
      <vt:lpstr>Fossil Fuels</vt:lpstr>
      <vt:lpstr>Effects of Pollution</vt:lpstr>
      <vt:lpstr>Sources of Greenhouse Gases</vt:lpstr>
      <vt:lpstr>Global Warming</vt:lpstr>
      <vt:lpstr>Destroying the ozone layer</vt:lpstr>
      <vt:lpstr>Reducing Greenhouse Gases</vt:lpstr>
      <vt:lpstr>The Ozone Over Time</vt:lpstr>
      <vt:lpstr>Temperature Change Over Time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1.4</dc:title>
  <dc:creator>Stephanie Coggins</dc:creator>
  <cp:lastModifiedBy>admin</cp:lastModifiedBy>
  <cp:revision>42</cp:revision>
  <cp:lastPrinted>2015-09-11T17:42:51Z</cp:lastPrinted>
  <dcterms:created xsi:type="dcterms:W3CDTF">2011-10-02T20:02:15Z</dcterms:created>
  <dcterms:modified xsi:type="dcterms:W3CDTF">2015-09-15T14:41:37Z</dcterms:modified>
</cp:coreProperties>
</file>