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46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D9D4054-12C2-4E32-B589-208E2838F50C}" type="datetimeFigureOut">
              <a:rPr lang="en-US" smtClean="0"/>
              <a:pPr/>
              <a:t>9/4/2015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C968EB-0EA0-446C-BE70-5D71EF044EB2}" type="slidenum">
              <a:rPr lang="en-US" smtClean="0"/>
              <a:pPr/>
              <a:t>‹#›</a:t>
            </a:fld>
            <a:endParaRPr lang="en-US"/>
          </a:p>
        </p:txBody>
      </p:sp>
    </p:spTree>
    <p:extLst>
      <p:ext uri="{BB962C8B-B14F-4D97-AF65-F5344CB8AC3E}">
        <p14:creationId xmlns:p14="http://schemas.microsoft.com/office/powerpoint/2010/main" val="40069129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57A364-7335-48E7-92A0-FC582FC79DA0}"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7A364-7335-48E7-92A0-FC582FC79DA0}"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7A364-7335-48E7-92A0-FC582FC79DA0}"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57A364-7335-48E7-92A0-FC582FC79DA0}"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57A364-7335-48E7-92A0-FC582FC79DA0}" type="datetimeFigureOut">
              <a:rPr lang="en-US" smtClean="0"/>
              <a:pPr/>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57A364-7335-48E7-92A0-FC582FC79DA0}"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57A364-7335-48E7-92A0-FC582FC79DA0}" type="datetimeFigureOut">
              <a:rPr lang="en-US" smtClean="0"/>
              <a:pPr/>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57A364-7335-48E7-92A0-FC582FC79DA0}" type="datetimeFigureOut">
              <a:rPr lang="en-US" smtClean="0"/>
              <a:pPr/>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7A364-7335-48E7-92A0-FC582FC79DA0}" type="datetimeFigureOut">
              <a:rPr lang="en-US" smtClean="0"/>
              <a:pPr/>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7A364-7335-48E7-92A0-FC582FC79DA0}"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57A364-7335-48E7-92A0-FC582FC79DA0}" type="datetimeFigureOut">
              <a:rPr lang="en-US" smtClean="0"/>
              <a:pPr/>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A0790-A729-4591-81F1-2CB5151867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7A364-7335-48E7-92A0-FC582FC79DA0}" type="datetimeFigureOut">
              <a:rPr lang="en-US" smtClean="0"/>
              <a:pPr/>
              <a:t>9/4/2015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A0790-A729-4591-81F1-2CB5151867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534400" cy="6096000"/>
          </a:xfrm>
          <a:solidFill>
            <a:schemeClr val="bg1"/>
          </a:solidFill>
        </p:spPr>
        <p:txBody>
          <a:bodyPr>
            <a:normAutofit fontScale="92500" lnSpcReduction="20000"/>
          </a:bodyPr>
          <a:lstStyle/>
          <a:p>
            <a:pPr algn="l"/>
            <a:r>
              <a:rPr lang="en-US" dirty="0">
                <a:solidFill>
                  <a:schemeClr val="tx1"/>
                </a:solidFill>
              </a:rPr>
              <a:t>Earth's atmosphere reflects or absorbs some sunlight but allows most </a:t>
            </a:r>
            <a:r>
              <a:rPr lang="en-US" dirty="0">
                <a:solidFill>
                  <a:srgbClr val="FF0000"/>
                </a:solidFill>
              </a:rPr>
              <a:t>of the visible light </a:t>
            </a:r>
            <a:r>
              <a:rPr lang="en-US" dirty="0" smtClean="0">
                <a:solidFill>
                  <a:schemeClr val="tx1"/>
                </a:solidFill>
              </a:rPr>
              <a:t>pass through </a:t>
            </a:r>
            <a:r>
              <a:rPr lang="en-US" dirty="0">
                <a:solidFill>
                  <a:schemeClr val="tx1"/>
                </a:solidFill>
              </a:rPr>
              <a:t>to Earth's surface.</a:t>
            </a:r>
            <a:r>
              <a:rPr lang="en-US" dirty="0"/>
              <a:t> </a:t>
            </a:r>
            <a:endParaRPr lang="en-US" dirty="0" smtClean="0"/>
          </a:p>
          <a:p>
            <a:pPr algn="l"/>
            <a:endParaRPr lang="en-US" dirty="0" smtClean="0"/>
          </a:p>
          <a:p>
            <a:pPr algn="l"/>
            <a:r>
              <a:rPr lang="en-US" dirty="0" smtClean="0">
                <a:solidFill>
                  <a:schemeClr val="tx1"/>
                </a:solidFill>
              </a:rPr>
              <a:t>Atmosphere affects light in 4 ways:</a:t>
            </a:r>
          </a:p>
          <a:p>
            <a:pPr algn="l">
              <a:buFont typeface="Arial" pitchFamily="34" charset="0"/>
              <a:buChar char="•"/>
            </a:pPr>
            <a:r>
              <a:rPr lang="en-US" dirty="0" smtClean="0">
                <a:solidFill>
                  <a:schemeClr val="tx1"/>
                </a:solidFill>
              </a:rPr>
              <a:t>absorb light</a:t>
            </a:r>
          </a:p>
          <a:p>
            <a:pPr algn="l">
              <a:buFont typeface="Arial" pitchFamily="34" charset="0"/>
              <a:buChar char="•"/>
            </a:pPr>
            <a:r>
              <a:rPr lang="en-US" dirty="0" smtClean="0">
                <a:solidFill>
                  <a:schemeClr val="tx1"/>
                </a:solidFill>
              </a:rPr>
              <a:t>reflect light</a:t>
            </a:r>
          </a:p>
          <a:p>
            <a:pPr algn="l">
              <a:buFont typeface="Arial" pitchFamily="34" charset="0"/>
              <a:buChar char="•"/>
            </a:pPr>
            <a:r>
              <a:rPr lang="en-US" dirty="0" smtClean="0">
                <a:solidFill>
                  <a:schemeClr val="tx1"/>
                </a:solidFill>
              </a:rPr>
              <a:t>let light pass through it</a:t>
            </a:r>
          </a:p>
          <a:p>
            <a:pPr algn="l">
              <a:buFont typeface="Arial" pitchFamily="34" charset="0"/>
              <a:buChar char="•"/>
            </a:pPr>
            <a:r>
              <a:rPr lang="en-US" dirty="0" smtClean="0">
                <a:solidFill>
                  <a:schemeClr val="tx1"/>
                </a:solidFill>
              </a:rPr>
              <a:t>can emit (give off) light</a:t>
            </a:r>
          </a:p>
          <a:p>
            <a:pPr algn="l"/>
            <a:endParaRPr lang="en-US" dirty="0" smtClean="0"/>
          </a:p>
          <a:p>
            <a:pPr algn="l"/>
            <a:endParaRPr lang="en-US" dirty="0"/>
          </a:p>
          <a:p>
            <a:pPr algn="l"/>
            <a:r>
              <a:rPr lang="en-US" dirty="0" smtClean="0">
                <a:solidFill>
                  <a:schemeClr val="tx1"/>
                </a:solidFill>
              </a:rPr>
              <a:t>Ozone: A protective layer of gas that is made of the three atoms of Oxygen. </a:t>
            </a:r>
            <a:endParaRPr lang="en-US" dirty="0">
              <a:solidFill>
                <a:schemeClr val="tx1"/>
              </a:solidFill>
            </a:endParaRPr>
          </a:p>
          <a:p>
            <a:pPr algn="l"/>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pPr>
              <a:buNone/>
            </a:pPr>
            <a:r>
              <a:rPr lang="en-US" dirty="0" smtClean="0"/>
              <a:t>	List Characteristics for the Ozone:</a:t>
            </a:r>
          </a:p>
          <a:p>
            <a:r>
              <a:rPr lang="en-US" dirty="0" smtClean="0"/>
              <a:t>	* </a:t>
            </a:r>
            <a:r>
              <a:rPr lang="en-US" dirty="0" err="1" smtClean="0"/>
              <a:t>Protectant</a:t>
            </a:r>
            <a:r>
              <a:rPr lang="en-US" dirty="0" smtClean="0"/>
              <a:t> in the Stratosphere</a:t>
            </a:r>
          </a:p>
          <a:p>
            <a:r>
              <a:rPr lang="en-US" dirty="0" smtClean="0"/>
              <a:t>	* Pollutant in the Troposphere</a:t>
            </a:r>
          </a:p>
          <a:p>
            <a:r>
              <a:rPr lang="en-US" dirty="0" smtClean="0"/>
              <a:t>	* Protects Earth by absorbing UV Rays</a:t>
            </a:r>
          </a:p>
          <a:p>
            <a:pPr>
              <a:buNone/>
            </a:pPr>
            <a:endParaRPr lang="en-US" dirty="0" smtClean="0"/>
          </a:p>
          <a:p>
            <a:pPr>
              <a:buNone/>
            </a:pPr>
            <a:endParaRPr lang="en-US" dirty="0" smtClean="0"/>
          </a:p>
          <a:p>
            <a:pPr>
              <a:buNone/>
            </a:pPr>
            <a:r>
              <a:rPr lang="en-US" dirty="0" smtClean="0"/>
              <a:t>Ultraviolet Radiation:</a:t>
            </a:r>
          </a:p>
          <a:p>
            <a:pPr lvl="1"/>
            <a:r>
              <a:rPr lang="en-US" dirty="0" smtClean="0">
                <a:solidFill>
                  <a:srgbClr val="FF0000"/>
                </a:solidFill>
              </a:rPr>
              <a:t>More energy than visible light, can cause sunburn &amp; damage tissue</a:t>
            </a:r>
          </a:p>
          <a:p>
            <a:pPr lvl="1">
              <a:buNone/>
            </a:pPr>
            <a:r>
              <a:rPr lang="en-US" sz="3200" dirty="0" smtClean="0"/>
              <a:t>Infrared Radiation</a:t>
            </a:r>
          </a:p>
          <a:p>
            <a:pPr lvl="1"/>
            <a:r>
              <a:rPr lang="en-US" sz="3200" dirty="0">
                <a:solidFill>
                  <a:srgbClr val="FF0000"/>
                </a:solidFill>
              </a:rPr>
              <a:t>	</a:t>
            </a:r>
            <a:r>
              <a:rPr lang="en-US" sz="3200" dirty="0" smtClean="0">
                <a:solidFill>
                  <a:srgbClr val="FF0000"/>
                </a:solidFill>
              </a:rPr>
              <a:t>Less energy than visible light</a:t>
            </a:r>
          </a:p>
          <a:p>
            <a:pPr lvl="1"/>
            <a:r>
              <a:rPr lang="en-US" sz="3200" dirty="0">
                <a:solidFill>
                  <a:srgbClr val="FF0000"/>
                </a:solidFill>
              </a:rPr>
              <a:t>	</a:t>
            </a:r>
            <a:r>
              <a:rPr lang="en-US" dirty="0" smtClean="0">
                <a:solidFill>
                  <a:srgbClr val="FF0000"/>
                </a:solidFill>
              </a:rPr>
              <a:t>Warms materials that absorb it</a:t>
            </a:r>
          </a:p>
          <a:p>
            <a:pPr lvl="1">
              <a:buNone/>
            </a:pPr>
            <a:r>
              <a:rPr lang="en-US" sz="3200" dirty="0" smtClean="0"/>
              <a:t>Both</a:t>
            </a:r>
          </a:p>
          <a:p>
            <a:pPr lvl="1">
              <a:buNone/>
            </a:pPr>
            <a:r>
              <a:rPr lang="en-US" dirty="0" smtClean="0">
                <a:solidFill>
                  <a:srgbClr val="FF0000"/>
                </a:solidFill>
              </a:rPr>
              <a:t>Waves of energy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lstStyle/>
          <a:p>
            <a:pPr>
              <a:buNone/>
            </a:pPr>
            <a:r>
              <a:rPr lang="en-US" dirty="0" smtClean="0"/>
              <a:t>	The Ozone protects Earth by:</a:t>
            </a:r>
          </a:p>
          <a:p>
            <a:pPr lvl="1"/>
            <a:r>
              <a:rPr lang="en-US" sz="3200" dirty="0" smtClean="0">
                <a:solidFill>
                  <a:srgbClr val="00B050"/>
                </a:solidFill>
              </a:rPr>
              <a:t>Absorbs harmful ultraviolet radiation from the sun, while allowing other types of radiation, such as visible light &amp; infrared radiation, to get through</a:t>
            </a:r>
          </a:p>
          <a:p>
            <a:pPr lvl="1">
              <a:buNone/>
            </a:pPr>
            <a:r>
              <a:rPr lang="en-US" sz="3200" dirty="0" smtClean="0"/>
              <a:t>Describe 3 characteristics for</a:t>
            </a:r>
            <a:r>
              <a:rPr lang="en-US" sz="3200" baseline="0" dirty="0" smtClean="0"/>
              <a:t> </a:t>
            </a:r>
            <a:r>
              <a:rPr lang="en-US" sz="3200" dirty="0" smtClean="0"/>
              <a:t>Greenhouse</a:t>
            </a:r>
          </a:p>
          <a:p>
            <a:pPr lvl="1">
              <a:buNone/>
            </a:pPr>
            <a:r>
              <a:rPr lang="en-US" sz="3200" dirty="0" smtClean="0"/>
              <a:t>Effect: </a:t>
            </a:r>
          </a:p>
          <a:p>
            <a:pPr lvl="1">
              <a:buNone/>
            </a:pPr>
            <a:r>
              <a:rPr lang="en-US" sz="3200" dirty="0"/>
              <a:t>	</a:t>
            </a:r>
            <a:r>
              <a:rPr lang="en-US" sz="3200" dirty="0" smtClean="0">
                <a:solidFill>
                  <a:srgbClr val="7030A0"/>
                </a:solidFill>
              </a:rPr>
              <a:t>1. Caused by greenhouse gases</a:t>
            </a:r>
          </a:p>
          <a:p>
            <a:pPr lvl="1">
              <a:buNone/>
            </a:pPr>
            <a:r>
              <a:rPr lang="en-US" sz="3200" dirty="0">
                <a:solidFill>
                  <a:srgbClr val="7030A0"/>
                </a:solidFill>
              </a:rPr>
              <a:t>	</a:t>
            </a:r>
            <a:r>
              <a:rPr lang="en-US" sz="3200" dirty="0" smtClean="0">
                <a:solidFill>
                  <a:srgbClr val="7030A0"/>
                </a:solidFill>
              </a:rPr>
              <a:t>2. Gases absorb infrared radiation</a:t>
            </a:r>
          </a:p>
          <a:p>
            <a:pPr lvl="1">
              <a:buNone/>
            </a:pPr>
            <a:r>
              <a:rPr lang="en-US" sz="3200" dirty="0">
                <a:solidFill>
                  <a:srgbClr val="7030A0"/>
                </a:solidFill>
              </a:rPr>
              <a:t>	</a:t>
            </a:r>
            <a:r>
              <a:rPr lang="en-US" sz="3200" dirty="0" smtClean="0">
                <a:solidFill>
                  <a:srgbClr val="7030A0"/>
                </a:solidFill>
              </a:rPr>
              <a:t>3. Gases give off infrared radiation</a:t>
            </a:r>
          </a:p>
          <a:p>
            <a:pPr lvl="1">
              <a:buNone/>
            </a:pPr>
            <a:endParaRPr lang="en-US" sz="3200" dirty="0" smtClean="0"/>
          </a:p>
          <a:p>
            <a:pPr lvl="1">
              <a:buNone/>
            </a:pPr>
            <a:endParaRPr lang="en-US" sz="3200" dirty="0" smtClean="0">
              <a:solidFill>
                <a:srgbClr val="00B050"/>
              </a:solidFill>
            </a:endParaRPr>
          </a:p>
          <a:p>
            <a:pPr lvl="1">
              <a:buNone/>
            </a:pPr>
            <a:endParaRPr lang="en-US" sz="32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dirty="0" smtClean="0"/>
              <a:t>	Describe greenhouse gases and list examples</a:t>
            </a:r>
          </a:p>
          <a:p>
            <a:pPr lvl="1"/>
            <a:r>
              <a:rPr lang="en-US" dirty="0" smtClean="0">
                <a:solidFill>
                  <a:srgbClr val="00B0F0"/>
                </a:solidFill>
              </a:rPr>
              <a:t>The gases that cause the greenhouse effect</a:t>
            </a:r>
          </a:p>
          <a:p>
            <a:pPr lvl="2"/>
            <a:r>
              <a:rPr lang="en-US" dirty="0" smtClean="0">
                <a:solidFill>
                  <a:srgbClr val="00B0F0"/>
                </a:solidFill>
              </a:rPr>
              <a:t>Water vapor</a:t>
            </a:r>
          </a:p>
          <a:p>
            <a:pPr lvl="2"/>
            <a:r>
              <a:rPr lang="en-US" dirty="0" smtClean="0">
                <a:solidFill>
                  <a:srgbClr val="00B0F0"/>
                </a:solidFill>
              </a:rPr>
              <a:t>Carbon Dioxide</a:t>
            </a:r>
          </a:p>
          <a:p>
            <a:pPr lvl="2"/>
            <a:r>
              <a:rPr lang="en-US" dirty="0" smtClean="0">
                <a:solidFill>
                  <a:srgbClr val="00B0F0"/>
                </a:solidFill>
              </a:rPr>
              <a:t>Methane</a:t>
            </a:r>
          </a:p>
          <a:p>
            <a:pPr lvl="2"/>
            <a:r>
              <a:rPr lang="en-US" dirty="0" smtClean="0">
                <a:solidFill>
                  <a:srgbClr val="00B0F0"/>
                </a:solidFill>
              </a:rPr>
              <a:t>Nitrous Oxide</a:t>
            </a:r>
            <a:endParaRPr lang="en-US" dirty="0" smtClean="0"/>
          </a:p>
          <a:p>
            <a:pPr>
              <a:buNone/>
            </a:pPr>
            <a:r>
              <a:rPr lang="en-US" dirty="0" smtClean="0"/>
              <a:t>How does the greenhouse effect interact with</a:t>
            </a:r>
          </a:p>
          <a:p>
            <a:pPr>
              <a:buNone/>
            </a:pPr>
            <a:r>
              <a:rPr lang="en-US" dirty="0" smtClean="0"/>
              <a:t>the Sun’s energy?</a:t>
            </a:r>
          </a:p>
          <a:p>
            <a:pPr>
              <a:buNone/>
            </a:pPr>
            <a:r>
              <a:rPr lang="en-US" dirty="0" smtClean="0"/>
              <a:t>	</a:t>
            </a:r>
            <a:r>
              <a:rPr lang="en-US" dirty="0" smtClean="0">
                <a:solidFill>
                  <a:srgbClr val="00B050"/>
                </a:solidFill>
              </a:rPr>
              <a:t>Solar radiation heats Earth’s surface, and the surface gives off infrared radiation. The greenhouse gases absorb some of the infrared radiation. The gases release the radiation, and some of it warms Earth. </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60</Words>
  <Application>Microsoft Office PowerPoint</Application>
  <PresentationFormat>On-screen Show (4:3)</PresentationFormat>
  <Paragraphs>41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PowerPoint Presentation</vt:lpstr>
      <vt:lpstr>PowerPoint Presentation</vt:lpstr>
      <vt:lpstr>PowerPoint Presentation</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heatherm.stuart</dc:creator>
  <cp:lastModifiedBy>admin</cp:lastModifiedBy>
  <cp:revision>36</cp:revision>
  <dcterms:created xsi:type="dcterms:W3CDTF">2013-11-05T19:32:01Z</dcterms:created>
  <dcterms:modified xsi:type="dcterms:W3CDTF">2015-09-04T20:53:47Z</dcterms:modified>
</cp:coreProperties>
</file>