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0C9EF-B630-4F3C-8ECF-4A14F51E8133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05C32-1F3F-481C-A2B7-D1A31436A1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9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AB4DD4-047B-3742-8FE4-C2B967C38998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2, section 2.2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Digestive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9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Assisting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6" y="1752600"/>
            <a:ext cx="8591362" cy="49584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Gallbladder</a:t>
            </a:r>
          </a:p>
          <a:p>
            <a:pPr lvl="1"/>
            <a:r>
              <a:rPr lang="en-US" sz="2400" dirty="0"/>
              <a:t>Tiny sac connected to the liver</a:t>
            </a:r>
          </a:p>
          <a:p>
            <a:pPr lvl="1"/>
            <a:r>
              <a:rPr lang="en-US" sz="2400" dirty="0"/>
              <a:t>Bile produced in the liver is stored and concentrated here</a:t>
            </a:r>
          </a:p>
          <a:p>
            <a:pPr lvl="1"/>
            <a:r>
              <a:rPr lang="en-US" sz="2400" dirty="0"/>
              <a:t>Bile is secreted into the small </a:t>
            </a:r>
            <a:r>
              <a:rPr lang="en-US" sz="2400" dirty="0" smtClean="0"/>
              <a:t>intestine</a:t>
            </a:r>
          </a:p>
          <a:p>
            <a:pPr marL="411480" lvl="1" indent="0">
              <a:buNone/>
            </a:pPr>
            <a:endParaRPr lang="en-US" sz="2400" dirty="0"/>
          </a:p>
          <a:p>
            <a:r>
              <a:rPr lang="en-US" dirty="0" smtClean="0"/>
              <a:t>Pancreas</a:t>
            </a:r>
          </a:p>
          <a:p>
            <a:pPr lvl="1"/>
            <a:r>
              <a:rPr lang="en-US" sz="2400" dirty="0" smtClean="0"/>
              <a:t>Located between the stomach and small intestine</a:t>
            </a:r>
          </a:p>
          <a:p>
            <a:pPr lvl="1"/>
            <a:r>
              <a:rPr lang="en-US" sz="2400" dirty="0" smtClean="0"/>
              <a:t>Produces chemicals needed as materials move between these two organs</a:t>
            </a:r>
          </a:p>
          <a:p>
            <a:pPr lvl="1"/>
            <a:r>
              <a:rPr lang="en-US" sz="2400" dirty="0" smtClean="0"/>
              <a:t>Lowers the acidity in the small intestine and breaks down proteins, fat and starch</a:t>
            </a:r>
          </a:p>
          <a:p>
            <a:pPr lvl="1"/>
            <a:r>
              <a:rPr lang="en-US" sz="2400" dirty="0" smtClean="0"/>
              <a:t>Without these chemicals you would die of starvation, even with plenty of food in your system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0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needs Energy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8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Nutrients are important substances that enable the body to move, grow, and maintain homeostasis.</a:t>
            </a:r>
          </a:p>
          <a:p>
            <a:r>
              <a:rPr lang="en-US" dirty="0" smtClean="0"/>
              <a:t>Examples include proteins, carbohydrates, fats, and water.</a:t>
            </a:r>
          </a:p>
          <a:p>
            <a:pPr lvl="1"/>
            <a:r>
              <a:rPr lang="en-US" sz="2400" dirty="0" smtClean="0"/>
              <a:t>Water IS a nutrient: more than half your body is made of it!</a:t>
            </a:r>
          </a:p>
          <a:p>
            <a:pPr lvl="1"/>
            <a:r>
              <a:rPr lang="en-US" sz="2400" dirty="0" smtClean="0"/>
              <a:t>Protein is used in the body for growth and repair, ad cells of muscles, bones, and skin are made of protein.</a:t>
            </a:r>
          </a:p>
          <a:p>
            <a:pPr lvl="1"/>
            <a:r>
              <a:rPr lang="en-US" sz="2400" dirty="0" smtClean="0"/>
              <a:t>Carbohydrates provide cells with energy. They make up cellulose, which helps move materials through the digestive system.</a:t>
            </a:r>
          </a:p>
          <a:p>
            <a:pPr lvl="1"/>
            <a:r>
              <a:rPr lang="en-US" sz="2400" dirty="0" smtClean="0"/>
              <a:t>Fat stores energy.</a:t>
            </a:r>
            <a:endParaRPr lang="en-US" sz="2400" dirty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045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digestive system moves and breaks down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5" y="1752600"/>
            <a:ext cx="8560007" cy="4373563"/>
          </a:xfrm>
        </p:spPr>
        <p:txBody>
          <a:bodyPr/>
          <a:lstStyle/>
          <a:p>
            <a:r>
              <a:rPr lang="en-US" dirty="0" smtClean="0"/>
              <a:t>Before your body can use nutrients, they must be broken down into smaller substances.</a:t>
            </a:r>
          </a:p>
          <a:p>
            <a:r>
              <a:rPr lang="en-US" dirty="0" smtClean="0"/>
              <a:t>Digestion is the process of breaking down food into usable materials by moving and breaking down food.</a:t>
            </a:r>
          </a:p>
          <a:p>
            <a:r>
              <a:rPr lang="en-US" dirty="0" smtClean="0"/>
              <a:t>Material is moved from the esophagus to the stomach by wavelike contractions of smooth muscles, called peristalsis.</a:t>
            </a:r>
          </a:p>
          <a:p>
            <a:r>
              <a:rPr lang="en-US" dirty="0" smtClean="0"/>
              <a:t>The body breaks down food in two ways:</a:t>
            </a:r>
          </a:p>
          <a:p>
            <a:pPr lvl="1"/>
            <a:r>
              <a:rPr lang="en-US" sz="2400" dirty="0" smtClean="0"/>
              <a:t>Physically</a:t>
            </a:r>
          </a:p>
          <a:p>
            <a:pPr lvl="1"/>
            <a:r>
              <a:rPr lang="en-US" sz="2400" dirty="0" smtClean="0"/>
              <a:t>Chemically</a:t>
            </a:r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24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Mechanical digestion vs. chemical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200"/>
            <a:ext cx="8229600" cy="5052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Mechanical Digestion</a:t>
            </a:r>
          </a:p>
          <a:p>
            <a:pPr lvl="1"/>
            <a:r>
              <a:rPr lang="en-US" sz="2200" dirty="0"/>
              <a:t>Physical changes = mechanical changes, which break food down into smaller pieces.</a:t>
            </a:r>
          </a:p>
          <a:p>
            <a:pPr lvl="1"/>
            <a:r>
              <a:rPr lang="en-US" sz="2200" dirty="0"/>
              <a:t>Your teeth chew your food so you’re able to swallow it.</a:t>
            </a:r>
          </a:p>
          <a:p>
            <a:pPr lvl="1"/>
            <a:r>
              <a:rPr lang="en-US" sz="2200" dirty="0"/>
              <a:t>Your stomach breaks down food mechanically by mashing and pounding it during peristalsis</a:t>
            </a:r>
            <a:r>
              <a:rPr lang="en-US" sz="2200" dirty="0" smtClean="0"/>
              <a:t>.</a:t>
            </a:r>
          </a:p>
          <a:p>
            <a:r>
              <a:rPr lang="en-US" dirty="0" smtClean="0"/>
              <a:t>Chemical Digestion</a:t>
            </a:r>
          </a:p>
          <a:p>
            <a:pPr lvl="1"/>
            <a:r>
              <a:rPr lang="en-US" sz="2200" dirty="0"/>
              <a:t>Chemical changes actually change food into different substances. </a:t>
            </a:r>
            <a:endParaRPr lang="en-US" sz="2200" dirty="0" smtClean="0"/>
          </a:p>
          <a:p>
            <a:r>
              <a:rPr lang="en-US" dirty="0" smtClean="0"/>
              <a:t>Example: Chewing a cracker</a:t>
            </a:r>
          </a:p>
          <a:p>
            <a:pPr lvl="1"/>
            <a:r>
              <a:rPr lang="en-US" sz="2200" dirty="0" smtClean="0"/>
              <a:t>Mechanical: chewing a cracker breaks it down into smaller pieces</a:t>
            </a:r>
          </a:p>
          <a:p>
            <a:pPr lvl="1"/>
            <a:r>
              <a:rPr lang="en-US" sz="2200" dirty="0" smtClean="0"/>
              <a:t>Chemical: the saliva in the mouth produces a chemical change of converting starches into sugars.</a:t>
            </a:r>
          </a:p>
        </p:txBody>
      </p:sp>
    </p:spTree>
    <p:extLst>
      <p:ext uri="{BB962C8B-B14F-4D97-AF65-F5344CB8AC3E}">
        <p14:creationId xmlns:p14="http://schemas.microsoft.com/office/powerpoint/2010/main" val="253266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20" y="1615032"/>
            <a:ext cx="8607040" cy="5127330"/>
          </a:xfrm>
        </p:spPr>
        <p:txBody>
          <a:bodyPr>
            <a:normAutofit/>
          </a:bodyPr>
          <a:lstStyle/>
          <a:p>
            <a:r>
              <a:rPr lang="en-US" dirty="0" smtClean="0"/>
              <a:t>Mouth and Esophagus</a:t>
            </a:r>
          </a:p>
          <a:p>
            <a:pPr lvl="1"/>
            <a:r>
              <a:rPr lang="en-US" sz="2400" dirty="0" smtClean="0"/>
              <a:t>Both mechanical and chemical digestion occur in the mouth.</a:t>
            </a:r>
          </a:p>
          <a:p>
            <a:pPr lvl="1"/>
            <a:r>
              <a:rPr lang="en-US" sz="2400" dirty="0" smtClean="0"/>
              <a:t>Teeth break down food into smaller pieces (mechanical).</a:t>
            </a:r>
          </a:p>
          <a:p>
            <a:pPr lvl="1"/>
            <a:r>
              <a:rPr lang="en-US" sz="2400" dirty="0" smtClean="0"/>
              <a:t>Salivary glands release saliva, softening food (chemical).</a:t>
            </a:r>
          </a:p>
          <a:p>
            <a:pPr lvl="1"/>
            <a:r>
              <a:rPr lang="en-US" sz="2400" dirty="0" smtClean="0"/>
              <a:t>Tongue pushes food to back of mouth and down throat while swallowing.</a:t>
            </a:r>
          </a:p>
          <a:p>
            <a:pPr lvl="1"/>
            <a:r>
              <a:rPr lang="en-US" sz="2400" dirty="0" smtClean="0"/>
              <a:t>Food travels down the esophagus to the stomach. </a:t>
            </a:r>
          </a:p>
          <a:p>
            <a:pPr lvl="1"/>
            <a:r>
              <a:rPr lang="en-US" sz="2400" dirty="0" smtClean="0"/>
              <a:t>Peristalsis moves solid food from throat to stomach in 8 seconds, liquid foods in 2 seconds.</a:t>
            </a:r>
          </a:p>
        </p:txBody>
      </p:sp>
    </p:spTree>
    <p:extLst>
      <p:ext uri="{BB962C8B-B14F-4D97-AF65-F5344CB8AC3E}">
        <p14:creationId xmlns:p14="http://schemas.microsoft.com/office/powerpoint/2010/main" val="399605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Stomach</a:t>
            </a:r>
          </a:p>
          <a:p>
            <a:pPr lvl="1"/>
            <a:r>
              <a:rPr lang="en-US" sz="2400" dirty="0" smtClean="0"/>
              <a:t>Strong muscles in the stomach mix and mash food particles.</a:t>
            </a:r>
          </a:p>
          <a:p>
            <a:pPr lvl="1"/>
            <a:r>
              <a:rPr lang="en-US" sz="2400" dirty="0" smtClean="0"/>
              <a:t>Chemicals in the form of acids are used to break down food. </a:t>
            </a:r>
          </a:p>
          <a:p>
            <a:pPr lvl="2"/>
            <a:r>
              <a:rPr lang="en-US" sz="2400" dirty="0" smtClean="0"/>
              <a:t>These acids are so strong they could eat through the stomach itself. </a:t>
            </a:r>
          </a:p>
          <a:p>
            <a:pPr lvl="2"/>
            <a:r>
              <a:rPr lang="en-US" sz="2400" dirty="0" smtClean="0"/>
              <a:t>The stomach’s lining is replaced every three days to prevent this.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9761"/>
          </a:xfrm>
        </p:spPr>
        <p:txBody>
          <a:bodyPr>
            <a:normAutofit/>
          </a:bodyPr>
          <a:lstStyle/>
          <a:p>
            <a:r>
              <a:rPr lang="en-US" dirty="0" smtClean="0"/>
              <a:t>Small Intestine	</a:t>
            </a:r>
          </a:p>
          <a:p>
            <a:pPr lvl="1"/>
            <a:r>
              <a:rPr lang="en-US" sz="2400" dirty="0" smtClean="0"/>
              <a:t>Partially digested food moves from the stomach to the small intestine. </a:t>
            </a:r>
          </a:p>
          <a:p>
            <a:pPr lvl="1"/>
            <a:r>
              <a:rPr lang="en-US" sz="2400" dirty="0" smtClean="0"/>
              <a:t>Chemicals are released by the pancreas, liver, and gallbladder and they break down nutrients.</a:t>
            </a:r>
          </a:p>
          <a:p>
            <a:pPr lvl="1"/>
            <a:r>
              <a:rPr lang="en-US" sz="2400" dirty="0" smtClean="0"/>
              <a:t>Most of the nutrients broken down during digestion are absorbed here in the small intestine.</a:t>
            </a:r>
          </a:p>
          <a:p>
            <a:pPr lvl="1"/>
            <a:r>
              <a:rPr lang="en-US" sz="2400" dirty="0" smtClean="0"/>
              <a:t>Villi are found throughout the small intestine that contain folds that absorb nutrients from proteins, fats, and carbohydrates.</a:t>
            </a:r>
          </a:p>
          <a:p>
            <a:pPr lvl="2"/>
            <a:r>
              <a:rPr lang="en-US" sz="2400" dirty="0" smtClean="0"/>
              <a:t>Once absorbed by the villi, these nutrients are transported by the circulatory system.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82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</a:p>
          <a:p>
            <a:pPr lvl="1"/>
            <a:r>
              <a:rPr lang="en-US" sz="2400" dirty="0" smtClean="0"/>
              <a:t>Water and some other nutrients are absorbed from the digested material.</a:t>
            </a:r>
          </a:p>
          <a:p>
            <a:pPr lvl="1"/>
            <a:r>
              <a:rPr lang="en-US" sz="2400" dirty="0" smtClean="0"/>
              <a:t>Most of the solid material remaining is waste, which is compacted and stored. </a:t>
            </a:r>
          </a:p>
          <a:p>
            <a:pPr lvl="1"/>
            <a:r>
              <a:rPr lang="en-US" sz="2400" dirty="0" smtClean="0"/>
              <a:t>Eventually this waste is eliminated through the rectum.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71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Assisting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43" y="1752600"/>
            <a:ext cx="860704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Although not in the “digestive tract” (food doesn’t actually move through them), the liver, gallbladder and pancreas all play an important role in digestion by producing or concentrating important chemicals.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Liver</a:t>
            </a:r>
            <a:endParaRPr lang="en-US" sz="2600" dirty="0" smtClean="0"/>
          </a:p>
          <a:p>
            <a:pPr lvl="1"/>
            <a:r>
              <a:rPr lang="en-US" sz="2400" dirty="0" smtClean="0"/>
              <a:t>Largest internal organ of the body</a:t>
            </a:r>
          </a:p>
          <a:p>
            <a:pPr lvl="1"/>
            <a:r>
              <a:rPr lang="en-US" sz="2400" dirty="0" smtClean="0"/>
              <a:t>Located in the abdomen just above your stomach</a:t>
            </a:r>
          </a:p>
          <a:p>
            <a:pPr lvl="1"/>
            <a:r>
              <a:rPr lang="en-US" sz="2400" dirty="0" smtClean="0"/>
              <a:t>You can survive losing a large portion of your liver, but it is still important</a:t>
            </a:r>
          </a:p>
          <a:p>
            <a:pPr lvl="1"/>
            <a:r>
              <a:rPr lang="en-US" sz="2400" dirty="0" smtClean="0"/>
              <a:t>Filters blood, cleansing it of harmful substances, and stores unneeded nutrients for later use</a:t>
            </a:r>
          </a:p>
          <a:p>
            <a:pPr lvl="1"/>
            <a:r>
              <a:rPr lang="en-US" sz="2400" dirty="0" smtClean="0"/>
              <a:t>Breaks down golden yellow substance (bile), which breaks down fats</a:t>
            </a:r>
          </a:p>
          <a:p>
            <a:pPr lvl="1"/>
            <a:r>
              <a:rPr lang="en-US" sz="2400" dirty="0" smtClean="0"/>
              <a:t>Breaks down medicines and produces important proteins (like the ones that help your blood clot)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1690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40</TotalTime>
  <Words>639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Apothecary</vt:lpstr>
      <vt:lpstr>The Digestive System</vt:lpstr>
      <vt:lpstr>The body needs Energy and materials</vt:lpstr>
      <vt:lpstr>The digestive system moves and breaks down food</vt:lpstr>
      <vt:lpstr>Mechanical digestion vs. chemical digestion</vt:lpstr>
      <vt:lpstr>The path of digestion</vt:lpstr>
      <vt:lpstr>The path of digestion</vt:lpstr>
      <vt:lpstr>The path of digestion</vt:lpstr>
      <vt:lpstr>The path of digestion</vt:lpstr>
      <vt:lpstr>Assisting organs</vt:lpstr>
      <vt:lpstr>Assisting organs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Digestive System</dc:title>
  <dc:creator>Stephanie Coggins</dc:creator>
  <cp:lastModifiedBy>admin</cp:lastModifiedBy>
  <cp:revision>5</cp:revision>
  <dcterms:created xsi:type="dcterms:W3CDTF">2012-02-28T02:34:24Z</dcterms:created>
  <dcterms:modified xsi:type="dcterms:W3CDTF">2016-04-08T16:20:44Z</dcterms:modified>
</cp:coreProperties>
</file>