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Lst>
  <p:notesMasterIdLst>
    <p:notesMasterId r:id="rId46"/>
  </p:notesMasterIdLst>
  <p:sldIdLst>
    <p:sldId id="256" r:id="rId5"/>
    <p:sldId id="299" r:id="rId6"/>
    <p:sldId id="277" r:id="rId7"/>
    <p:sldId id="266" r:id="rId8"/>
    <p:sldId id="267" r:id="rId9"/>
    <p:sldId id="268" r:id="rId10"/>
    <p:sldId id="258" r:id="rId11"/>
    <p:sldId id="269" r:id="rId12"/>
    <p:sldId id="270" r:id="rId13"/>
    <p:sldId id="257" r:id="rId14"/>
    <p:sldId id="259" r:id="rId15"/>
    <p:sldId id="271" r:id="rId16"/>
    <p:sldId id="272" r:id="rId17"/>
    <p:sldId id="260" r:id="rId18"/>
    <p:sldId id="264" r:id="rId19"/>
    <p:sldId id="265" r:id="rId20"/>
    <p:sldId id="274" r:id="rId21"/>
    <p:sldId id="275" r:id="rId22"/>
    <p:sldId id="273" r:id="rId23"/>
    <p:sldId id="278" r:id="rId24"/>
    <p:sldId id="276"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64" autoAdjust="0"/>
    <p:restoredTop sz="73956" autoAdjust="0"/>
  </p:normalViewPr>
  <p:slideViewPr>
    <p:cSldViewPr>
      <p:cViewPr varScale="1">
        <p:scale>
          <a:sx n="19" d="100"/>
          <a:sy n="19" d="100"/>
        </p:scale>
        <p:origin x="24" y="7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5265738" y="0"/>
            <a:ext cx="4029075" cy="3508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930275" y="3330575"/>
            <a:ext cx="7435850" cy="3154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6657975"/>
            <a:ext cx="4029075" cy="3508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5265738" y="6657975"/>
            <a:ext cx="4029075" cy="3508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pPr>
              <a:defRPr/>
            </a:pPr>
            <a:fld id="{B2557A5D-CCD4-41AC-82EF-17763F408494}" type="slidenum">
              <a:rPr lang="en-US"/>
              <a:pPr>
                <a:defRPr/>
              </a:pPr>
              <a:t>‹#›</a:t>
            </a:fld>
            <a:endParaRPr lang="en-US"/>
          </a:p>
        </p:txBody>
      </p:sp>
    </p:spTree>
    <p:extLst>
      <p:ext uri="{BB962C8B-B14F-4D97-AF65-F5344CB8AC3E}">
        <p14:creationId xmlns:p14="http://schemas.microsoft.com/office/powerpoint/2010/main" val="24967179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9651C66-1C36-4953-A827-1C8B975037F9}" type="slidenum">
              <a:rPr lang="en-US" smtClean="0"/>
              <a:pPr/>
              <a:t>1</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smtClean="0"/>
              <a:t>A </a:t>
            </a:r>
            <a:r>
              <a:rPr lang="en-US" sz="1000" smtClean="0"/>
              <a:t>quick refresher for the teacher on important terms:</a:t>
            </a:r>
          </a:p>
          <a:p>
            <a:pPr eaLnBrk="1" hangingPunct="1"/>
            <a:endParaRPr lang="en-US" sz="1000" smtClean="0"/>
          </a:p>
          <a:p>
            <a:pPr eaLnBrk="1" hangingPunct="1"/>
            <a:r>
              <a:rPr lang="en-US" sz="1000" smtClean="0"/>
              <a:t>Autosomal gene- a gene found on any chromosome except for the sex chromosome.  These are chromosomes numbered 1-22.   </a:t>
            </a:r>
          </a:p>
          <a:p>
            <a:pPr eaLnBrk="1" hangingPunct="1"/>
            <a:endParaRPr lang="en-US" sz="1000" smtClean="0"/>
          </a:p>
          <a:p>
            <a:pPr eaLnBrk="1" hangingPunct="1"/>
            <a:r>
              <a:rPr lang="en-US" sz="1000" smtClean="0"/>
              <a:t>X-linked gene- a gene found on a chromosome designated as a sex chromosome (X or Y). </a:t>
            </a:r>
          </a:p>
          <a:p>
            <a:pPr eaLnBrk="1" hangingPunct="1"/>
            <a:endParaRPr lang="en-US" sz="1000" smtClean="0"/>
          </a:p>
          <a:p>
            <a:pPr eaLnBrk="1" hangingPunct="1"/>
            <a:r>
              <a:rPr lang="en-US" sz="1000" smtClean="0"/>
              <a:t>Dominant- Refers to an allele that is expressed phenotypically and masks any recessive counterpart.</a:t>
            </a:r>
          </a:p>
          <a:p>
            <a:pPr eaLnBrk="1" hangingPunct="1"/>
            <a:endParaRPr lang="en-US" sz="1000" smtClean="0"/>
          </a:p>
          <a:p>
            <a:pPr eaLnBrk="1" hangingPunct="1"/>
            <a:r>
              <a:rPr lang="en-US" sz="1000" smtClean="0"/>
              <a:t>Recessive- An allele that is not phenotypically expressed when its counterpart is dominant.</a:t>
            </a:r>
          </a:p>
        </p:txBody>
      </p:sp>
    </p:spTree>
    <p:extLst>
      <p:ext uri="{BB962C8B-B14F-4D97-AF65-F5344CB8AC3E}">
        <p14:creationId xmlns:p14="http://schemas.microsoft.com/office/powerpoint/2010/main" val="2756147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A58D3A6-3F8C-4704-B191-36972E3FB293}" type="slidenum">
              <a:rPr lang="en-US" smtClean="0"/>
              <a:pPr/>
              <a:t>12</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z="1000" smtClean="0"/>
              <a:t>Take a minute and try to decide if this slide is autosomal or X-linked.</a:t>
            </a:r>
          </a:p>
        </p:txBody>
      </p:sp>
    </p:spTree>
    <p:extLst>
      <p:ext uri="{BB962C8B-B14F-4D97-AF65-F5344CB8AC3E}">
        <p14:creationId xmlns:p14="http://schemas.microsoft.com/office/powerpoint/2010/main" val="1028971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342EBCF-BB55-4A24-BA24-174304F052E9}" type="slidenum">
              <a:rPr lang="en-US" smtClean="0"/>
              <a:pPr/>
              <a:t>13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sz="1000" smtClean="0"/>
              <a:t>It is autosomal because it is 50/50 men to women with the disorder, if it was X-linked most of the men in the diagram would have the disorder.</a:t>
            </a:r>
          </a:p>
          <a:p>
            <a:pPr eaLnBrk="1" hangingPunct="1"/>
            <a:r>
              <a:rPr lang="en-US" sz="1000" smtClean="0"/>
              <a:t>Make sure you count the number of men with the disorder and the number of women with the disorder.  In this pedigree, 3 men and 3 women have the disorder.</a:t>
            </a:r>
            <a:endParaRPr lang="en-US" sz="1000" b="1" smtClean="0"/>
          </a:p>
        </p:txBody>
      </p:sp>
    </p:spTree>
    <p:extLst>
      <p:ext uri="{BB962C8B-B14F-4D97-AF65-F5344CB8AC3E}">
        <p14:creationId xmlns:p14="http://schemas.microsoft.com/office/powerpoint/2010/main" val="1391859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29B4F07F-6529-4FE3-AB1C-807DFBB5900A}" type="slidenum">
              <a:rPr lang="en-US" smtClean="0"/>
              <a:pPr/>
              <a:t>14</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r>
              <a:rPr lang="en-US" sz="1000" smtClean="0"/>
              <a:t>The second step is to determine if the disorder is dominant or recessive.  It is important to find out if a disorder is dominant or recessive.  For example, Huntington’s disease is a dominant disorder.  If you have only one dominant gene you will have Huntington’s disease, which is a lethal disorder.  The disorder does not show up until a person is in their middle ages such as 45.  It will quickly decrease their motor skills and the brain will begin to deteriorate.</a:t>
            </a:r>
          </a:p>
          <a:p>
            <a:pPr eaLnBrk="1" hangingPunct="1"/>
            <a:endParaRPr lang="en-US" sz="1000" smtClean="0"/>
          </a:p>
          <a:p>
            <a:pPr eaLnBrk="1" hangingPunct="1"/>
            <a:r>
              <a:rPr lang="en-US" sz="1000" smtClean="0"/>
              <a:t>If a disorder is dominant, one parent must have the disorder (either homozygous dominant (TT) or heterozygous recessive (Tt).  Both parents do </a:t>
            </a:r>
            <a:r>
              <a:rPr lang="en-US" smtClean="0"/>
              <a:t>not have to have the disorder</a:t>
            </a:r>
            <a:r>
              <a:rPr lang="en-US" sz="1000" smtClean="0"/>
              <a:t>.  One parent might not have the disorder or be a carrier.  If a disease is dominant, it does not skip a generation unless one parent is heterozygous dominant (Tt) and the other parent is homozygous recessive (tt).  In this case the child has a chance of not receiving the dominant gene.</a:t>
            </a:r>
          </a:p>
          <a:p>
            <a:pPr eaLnBrk="1" hangingPunct="1"/>
            <a:endParaRPr lang="en-US" sz="1000" smtClean="0"/>
          </a:p>
          <a:p>
            <a:pPr eaLnBrk="1" hangingPunct="1"/>
            <a:r>
              <a:rPr lang="en-US" sz="1000" smtClean="0"/>
              <a:t>If the disorder is recessive, a parent does not have to have the disorder, but could still pass it to their offspring.  This would happen when a parent is heterozygous recessive (Tt) and passes on the recessive (t) gene.  This means this disorder can skip generations.  An example of a recessive disorder would be sickle cell anemia. </a:t>
            </a:r>
          </a:p>
          <a:p>
            <a:pPr eaLnBrk="1" hangingPunct="1"/>
            <a:endParaRPr lang="en-US" sz="1000" smtClean="0"/>
          </a:p>
        </p:txBody>
      </p:sp>
    </p:spTree>
    <p:extLst>
      <p:ext uri="{BB962C8B-B14F-4D97-AF65-F5344CB8AC3E}">
        <p14:creationId xmlns:p14="http://schemas.microsoft.com/office/powerpoint/2010/main" val="3665675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7B5B15-4DA2-45C9-B026-A23E17D5877C}" type="slidenum">
              <a:rPr lang="en-US" smtClean="0"/>
              <a:pPr/>
              <a:t>15</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n-US" sz="1000" smtClean="0"/>
              <a:t>Is this pedigree dominant or recessive?</a:t>
            </a:r>
          </a:p>
        </p:txBody>
      </p:sp>
    </p:spTree>
    <p:extLst>
      <p:ext uri="{BB962C8B-B14F-4D97-AF65-F5344CB8AC3E}">
        <p14:creationId xmlns:p14="http://schemas.microsoft.com/office/powerpoint/2010/main" val="1078961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55501C95-2FA0-46CE-AF3A-49FDBD12778B}" type="slidenum">
              <a:rPr lang="en-US" smtClean="0"/>
              <a:pPr/>
              <a:t>16</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sz="1000" smtClean="0"/>
              <a:t>It is dominant because a parent in every generation have the disorder.  Remember if a parent in every generation has the disorder, the disorder has not skipped a generation.  If the disorder has not skipped a generation the disorder is dominant</a:t>
            </a:r>
            <a:r>
              <a:rPr lang="en-US" smtClean="0"/>
              <a:t>.</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4021123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4EE49E69-BDC4-407E-BFA6-ABC34F1C1E8E}" type="slidenum">
              <a:rPr lang="en-US" smtClean="0"/>
              <a:pPr/>
              <a:t>17</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sz="1000" smtClean="0"/>
              <a:t>Is this pedigree dominant or recessive?</a:t>
            </a:r>
          </a:p>
          <a:p>
            <a:pPr eaLnBrk="1" hangingPunct="1"/>
            <a:endParaRPr lang="en-US" sz="1000" smtClean="0"/>
          </a:p>
        </p:txBody>
      </p:sp>
    </p:spTree>
    <p:extLst>
      <p:ext uri="{BB962C8B-B14F-4D97-AF65-F5344CB8AC3E}">
        <p14:creationId xmlns:p14="http://schemas.microsoft.com/office/powerpoint/2010/main" val="1491020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B3E26C1F-E342-47CE-9A67-92239F972532}" type="slidenum">
              <a:rPr lang="en-US" smtClean="0"/>
              <a:pPr/>
              <a:t>18</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r>
              <a:rPr lang="en-US" sz="1000" smtClean="0"/>
              <a:t>It is recessive because a parent in every generation does not have the disorder.  Remember the disorder can skipped a generation if the disorder is recessive.  The parents can be heterozygous and be carriers of the disorder but not have the symptoms of the disorder</a:t>
            </a:r>
            <a:r>
              <a:rPr lang="en-US" smtClean="0"/>
              <a:t>.</a:t>
            </a:r>
          </a:p>
          <a:p>
            <a:pPr eaLnBrk="1" hangingPunct="1"/>
            <a:endParaRPr lang="en-US" smtClean="0"/>
          </a:p>
        </p:txBody>
      </p:sp>
    </p:spTree>
    <p:extLst>
      <p:ext uri="{BB962C8B-B14F-4D97-AF65-F5344CB8AC3E}">
        <p14:creationId xmlns:p14="http://schemas.microsoft.com/office/powerpoint/2010/main" val="1737790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D6131C1-3859-4BF6-9F1D-7C8398AB1075}" type="slidenum">
              <a:rPr lang="en-US" smtClean="0"/>
              <a:pPr/>
              <a:t>19</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r>
              <a:rPr lang="en-US" sz="1000" smtClean="0"/>
              <a:t>This summary will help reiterate the important parts of this lesson.</a:t>
            </a:r>
          </a:p>
          <a:p>
            <a:pPr eaLnBrk="1" hangingPunct="1"/>
            <a:endParaRPr lang="en-US" sz="1000" smtClean="0"/>
          </a:p>
          <a:p>
            <a:pPr eaLnBrk="1" hangingPunct="1"/>
            <a:r>
              <a:rPr lang="en-US" sz="1000" i="1" smtClean="0"/>
              <a:t>[Created by Lauren Almaguer, CDC Science Ambassador, 2004.]</a:t>
            </a:r>
          </a:p>
        </p:txBody>
      </p:sp>
    </p:spTree>
    <p:extLst>
      <p:ext uri="{BB962C8B-B14F-4D97-AF65-F5344CB8AC3E}">
        <p14:creationId xmlns:p14="http://schemas.microsoft.com/office/powerpoint/2010/main" val="1419944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86D2CC3-2F13-47D4-8068-E599565CD4FA}" type="slidenum">
              <a:rPr lang="en-US" smtClean="0"/>
              <a:pPr/>
              <a:t>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marL="304800" indent="-304800" eaLnBrk="1" hangingPunct="1"/>
            <a:r>
              <a:rPr lang="en-US" sz="1000" smtClean="0"/>
              <a:t>The purpose of this presentation is for the students to become familiar with how to use and interpret the pedigree chart.  This presentation will illustrate several characteristics of the pedigree chart.  Muscular dystrophy will be used as an example throughout this presentation.</a:t>
            </a:r>
          </a:p>
        </p:txBody>
      </p:sp>
    </p:spTree>
    <p:extLst>
      <p:ext uri="{BB962C8B-B14F-4D97-AF65-F5344CB8AC3E}">
        <p14:creationId xmlns:p14="http://schemas.microsoft.com/office/powerpoint/2010/main" val="3313791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5C667AA-0BCA-440C-9301-EE769A8F0712}" type="slidenum">
              <a:rPr lang="en-US" smtClean="0"/>
              <a:pPr/>
              <a:t>5</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z="1000" smtClean="0"/>
              <a:t>A pedigree is a chart of the genetic history of family over several generations. Scientists or a genetic counselor would find out about your family history and make this chart to analyze it. For example, a couple might like to know their chances of having a child that has muscular dystrophy.  So the scientists or a genetic counselor would find out who had muscular dystrophy in the mother’s and/or father’s families.  This information would be used to  and then calculate the probability of the couple having a child with MD.</a:t>
            </a:r>
            <a:endParaRPr lang="en-US" sz="1000" b="1" smtClean="0"/>
          </a:p>
        </p:txBody>
      </p:sp>
    </p:spTree>
    <p:extLst>
      <p:ext uri="{BB962C8B-B14F-4D97-AF65-F5344CB8AC3E}">
        <p14:creationId xmlns:p14="http://schemas.microsoft.com/office/powerpoint/2010/main" val="2968379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C621DDBC-9B74-477E-BEB0-4A4BAD3DD9FD}" type="slidenum">
              <a:rPr lang="en-US" smtClean="0"/>
              <a:pPr/>
              <a:t>6</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sz="1000" smtClean="0"/>
              <a:t>You must learn the symbols of the pedigree charts before you can start to learn how to interpret it.  These are the symbols that represent a male and a female.</a:t>
            </a:r>
          </a:p>
        </p:txBody>
      </p:sp>
    </p:spTree>
    <p:extLst>
      <p:ext uri="{BB962C8B-B14F-4D97-AF65-F5344CB8AC3E}">
        <p14:creationId xmlns:p14="http://schemas.microsoft.com/office/powerpoint/2010/main" val="585224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497A5C6-4CB2-4D78-BE17-6B6782C69CC5}" type="slidenum">
              <a:rPr lang="en-US" smtClean="0"/>
              <a:pPr/>
              <a:t>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z="1000" smtClean="0"/>
              <a:t>These symbols also represent relationships between people. some may have to each other.</a:t>
            </a:r>
          </a:p>
        </p:txBody>
      </p:sp>
    </p:spTree>
    <p:extLst>
      <p:ext uri="{BB962C8B-B14F-4D97-AF65-F5344CB8AC3E}">
        <p14:creationId xmlns:p14="http://schemas.microsoft.com/office/powerpoint/2010/main" val="3801283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41E5E283-A0F6-4AD4-84C4-4A3502A36C22}" type="slidenum">
              <a:rPr lang="en-US" smtClean="0"/>
              <a:pPr/>
              <a:t>8</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sz="1000" smtClean="0"/>
              <a:t>Here are examples of symbols that represent relationships between people.</a:t>
            </a:r>
          </a:p>
        </p:txBody>
      </p:sp>
    </p:spTree>
    <p:extLst>
      <p:ext uri="{BB962C8B-B14F-4D97-AF65-F5344CB8AC3E}">
        <p14:creationId xmlns:p14="http://schemas.microsoft.com/office/powerpoint/2010/main" val="1604677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F573793A-8A47-47B5-B733-F3D88EC9A4DF}" type="slidenum">
              <a:rPr lang="en-US" smtClean="0"/>
              <a:pPr/>
              <a:t>9</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sz="1000" smtClean="0"/>
              <a:t>This is just an example of a pedigree and there can be many more different types.</a:t>
            </a:r>
          </a:p>
        </p:txBody>
      </p:sp>
    </p:spTree>
    <p:extLst>
      <p:ext uri="{BB962C8B-B14F-4D97-AF65-F5344CB8AC3E}">
        <p14:creationId xmlns:p14="http://schemas.microsoft.com/office/powerpoint/2010/main" val="7632488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9EC3EB7-5EA6-402B-83C4-EE768753451B}" type="slidenum">
              <a:rPr lang="en-US" smtClean="0"/>
              <a:pPr/>
              <a:t>10</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z="1000" smtClean="0"/>
              <a:t>These are examples of different types of symbols.  These symbols would be the same for males or for females, except for X-linked carrier which is only used for females.  So an affected male would be a square that is filled in completely.  A deceased female would be a circle with a diagonal slash.</a:t>
            </a:r>
          </a:p>
        </p:txBody>
      </p:sp>
    </p:spTree>
    <p:extLst>
      <p:ext uri="{BB962C8B-B14F-4D97-AF65-F5344CB8AC3E}">
        <p14:creationId xmlns:p14="http://schemas.microsoft.com/office/powerpoint/2010/main" val="2680448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82DC2E1-29AF-44F1-9104-E9A211B36428}" type="slidenum">
              <a:rPr lang="en-US" smtClean="0"/>
              <a:pPr/>
              <a:t>11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sz="1000" smtClean="0"/>
              <a:t>When interpreting a pedigree chart of a family with a disease like muscular dystrophy, it is important to consider two steps.  The first is to determine if the disorder is autosomal or X-linked.</a:t>
            </a:r>
          </a:p>
          <a:p>
            <a:pPr eaLnBrk="1" hangingPunct="1"/>
            <a:endParaRPr lang="en-US" sz="1000" smtClean="0"/>
          </a:p>
          <a:p>
            <a:pPr eaLnBrk="1" hangingPunct="1"/>
            <a:r>
              <a:rPr lang="en-US" sz="1000" smtClean="0"/>
              <a:t>If the disorder is X-linked most of the males will have the disorder because the Y-chromosome cannot mask the affects of an affected X-chromosome.  A female can have the disorder, but it would be a very low percentage.  For a female to be affected, she would have had to receive an affected gene from the mother and the father.  This means that the father would have the disorder and the mother was a carrier.</a:t>
            </a:r>
          </a:p>
          <a:p>
            <a:pPr eaLnBrk="1" hangingPunct="1"/>
            <a:endParaRPr lang="en-US" sz="1000" smtClean="0"/>
          </a:p>
          <a:p>
            <a:pPr eaLnBrk="1" hangingPunct="1"/>
            <a:r>
              <a:rPr lang="en-US" sz="1000" smtClean="0"/>
              <a:t>In an autosomal disorder, the disorder is not found on the X or Y chromosome.  It is found on the other 22 chromosomes in the human body.  This means that men and women have an equal chance of having the disorder.  The mother and father can be homozygous dominant, heterozygous, and homozygous recessive.  If a person is homozygous dominant, the person has two of the same dominant genes.  For example if someone is homozygous dominant for being tall it may be represented as TT.  Capital letter always represent a dominant gene.  If a person is heterozygous, this person would have a dominant trait and a recessive trait.  It may be represent as Tt.  The dominant gene will mask the recessive gene, so the person is still tall.  If a person is homozygous recessive, the person has two of the same recessive genes.  For example if someone is homozygous recessive for height, it may be represented as tt.   The tt would mean the person is short.</a:t>
            </a:r>
          </a:p>
        </p:txBody>
      </p:sp>
    </p:spTree>
    <p:extLst>
      <p:ext uri="{BB962C8B-B14F-4D97-AF65-F5344CB8AC3E}">
        <p14:creationId xmlns:p14="http://schemas.microsoft.com/office/powerpoint/2010/main" val="7846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91154"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9115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a:p>
        </p:txBody>
      </p:sp>
      <p:sp>
        <p:nvSpPr>
          <p:cNvPr id="21" name="Rectangle 21"/>
          <p:cNvSpPr>
            <a:spLocks noGrp="1" noChangeArrowheads="1"/>
          </p:cNvSpPr>
          <p:nvPr>
            <p:ph type="ftr" sz="quarter" idx="11"/>
          </p:nvPr>
        </p:nvSpPr>
        <p:spPr/>
        <p:txBody>
          <a:bodyPr/>
          <a:lstStyle>
            <a:lvl1pPr>
              <a:defRPr/>
            </a:lvl1pPr>
          </a:lstStyle>
          <a:p>
            <a:pPr>
              <a:defRPr/>
            </a:pPr>
            <a:endParaRPr lang="en-US"/>
          </a:p>
        </p:txBody>
      </p:sp>
      <p:sp>
        <p:nvSpPr>
          <p:cNvPr id="22" name="Rectangle 22"/>
          <p:cNvSpPr>
            <a:spLocks noGrp="1" noChangeArrowheads="1"/>
          </p:cNvSpPr>
          <p:nvPr>
            <p:ph type="sldNum" sz="quarter" idx="12"/>
          </p:nvPr>
        </p:nvSpPr>
        <p:spPr/>
        <p:txBody>
          <a:bodyPr/>
          <a:lstStyle>
            <a:lvl1pPr>
              <a:defRPr/>
            </a:lvl1pPr>
          </a:lstStyle>
          <a:p>
            <a:pPr>
              <a:defRPr/>
            </a:pPr>
            <a:fld id="{22194240-BB71-45FA-9DE7-0C10825504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253F9ED3-C498-494E-BF36-39E7A81F3D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83B4C909-3A25-4C8C-BF4D-304998FF39F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58A908F5-7265-497E-9535-55B3B340A25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smtClean="0"/>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BDE6389B-0BD1-4A48-B89B-D73D9CBD30F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A8648918-8C8F-48D8-BFE6-0BFFDF1FBB8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218C4A28-045F-4B53-92DA-E3EF7C80742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6C2EBA94-D499-46DC-87DB-7B228BA56F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256D2FB3-872F-47ED-BE3A-82CB6A6C948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95F68B1A-9304-49E7-B680-9FB3D91EA8D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AA0735CA-ECA8-449A-BF59-43D188E705F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AD9915CA-5104-4B82-A0C8-9B0F1DEC051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949DAD2A-B3B2-4D75-A898-A8990DD7C54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16463" y="5345113"/>
            <a:ext cx="4427537" cy="1512887"/>
            <a:chOff x="2971" y="3367"/>
            <a:chExt cx="2789" cy="953"/>
          </a:xfrm>
        </p:grpSpPr>
        <p:sp>
          <p:nvSpPr>
            <p:cNvPr id="9011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n-US"/>
            </a:p>
          </p:txBody>
        </p:sp>
        <p:sp>
          <p:nvSpPr>
            <p:cNvPr id="9011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1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1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1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sp>
          <p:nvSpPr>
            <p:cNvPr id="9012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pPr>
                <a:defRPr/>
              </a:pPr>
              <a:endParaRPr lang="en-US"/>
            </a:p>
          </p:txBody>
        </p:sp>
      </p:grpSp>
      <p:sp>
        <p:nvSpPr>
          <p:cNvPr id="90130"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90131"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pPr>
              <a:defRPr/>
            </a:pPr>
            <a:endParaRPr lang="en-US"/>
          </a:p>
        </p:txBody>
      </p:sp>
      <p:sp>
        <p:nvSpPr>
          <p:cNvPr id="9013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en-US"/>
          </a:p>
        </p:txBody>
      </p:sp>
      <p:sp>
        <p:nvSpPr>
          <p:cNvPr id="90133"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1EFDEB0C-66AD-4F3A-818E-D88A9C00323E}" type="slidenum">
              <a:rPr lang="en-US"/>
              <a:pPr>
                <a:defRPr/>
              </a:pPr>
              <a:t>‹#›</a:t>
            </a:fld>
            <a:endParaRPr lang="en-US"/>
          </a:p>
        </p:txBody>
      </p:sp>
      <p:sp>
        <p:nvSpPr>
          <p:cNvPr id="9013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28"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mail.cms.k12.nc.us/owa/redir.aspx?C=h5ziAeYXCEG8n8vQuXpYkcepYHoCNtJIuat7NRk7uc6H6JM4C6aoUMSlixpxuRpvOdut2Fnl07g.&amp;URL=http://www.schooltube.com/video/c188ce8266b54a18992b/"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2.wav"/><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2.wav"/><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t>Pedigree Charts</a:t>
            </a:r>
          </a:p>
        </p:txBody>
      </p:sp>
      <p:sp>
        <p:nvSpPr>
          <p:cNvPr id="2051" name="Rectangle 3"/>
          <p:cNvSpPr>
            <a:spLocks noGrp="1" noChangeArrowheads="1"/>
          </p:cNvSpPr>
          <p:nvPr>
            <p:ph type="subTitle" idx="1"/>
          </p:nvPr>
        </p:nvSpPr>
        <p:spPr/>
        <p:txBody>
          <a:bodyPr/>
          <a:lstStyle/>
          <a:p>
            <a:pPr eaLnBrk="1" hangingPunct="1">
              <a:defRPr/>
            </a:pPr>
            <a:r>
              <a:rPr lang="en-US" smtClean="0"/>
              <a:t>The family tree of genetics</a:t>
            </a:r>
          </a:p>
        </p:txBody>
      </p:sp>
      <p:sp>
        <p:nvSpPr>
          <p:cNvPr id="3076" name="Rectangle 3"/>
          <p:cNvSpPr>
            <a:spLocks noChangeArrowheads="1"/>
          </p:cNvSpPr>
          <p:nvPr/>
        </p:nvSpPr>
        <p:spPr bwMode="auto">
          <a:xfrm>
            <a:off x="762000" y="6488113"/>
            <a:ext cx="7315200" cy="369887"/>
          </a:xfrm>
          <a:prstGeom prst="rect">
            <a:avLst/>
          </a:prstGeom>
          <a:noFill/>
          <a:ln w="9525">
            <a:noFill/>
            <a:miter lim="800000"/>
            <a:headEnd/>
            <a:tailEnd/>
          </a:ln>
        </p:spPr>
        <p:txBody>
          <a:bodyPr>
            <a:spAutoFit/>
          </a:bodyPr>
          <a:lstStyle/>
          <a:p>
            <a:r>
              <a:rPr lang="en-US">
                <a:hlinkClick r:id="rId3" action="ppaction://hlinkfile"/>
              </a:rPr>
              <a:t>http://www.schooltube.com/video/c188ce8266b54a18992b/</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0"/>
          <p:cNvSpPr>
            <a:spLocks noChangeArrowheads="1"/>
          </p:cNvSpPr>
          <p:nvPr/>
        </p:nvSpPr>
        <p:spPr bwMode="auto">
          <a:xfrm>
            <a:off x="5257800" y="4800600"/>
            <a:ext cx="457200" cy="4572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 name="Rectangle 2"/>
          <p:cNvSpPr>
            <a:spLocks noGrp="1" noChangeArrowheads="1"/>
          </p:cNvSpPr>
          <p:nvPr>
            <p:ph type="title"/>
          </p:nvPr>
        </p:nvSpPr>
        <p:spPr/>
        <p:txBody>
          <a:bodyPr/>
          <a:lstStyle/>
          <a:p>
            <a:pPr eaLnBrk="1" hangingPunct="1">
              <a:defRPr/>
            </a:pPr>
            <a:r>
              <a:rPr lang="en-US" sz="4000" smtClean="0"/>
              <a:t>Symbols in a Pedigree Chart</a:t>
            </a:r>
            <a:br>
              <a:rPr lang="en-US" sz="4000" smtClean="0"/>
            </a:br>
            <a:endParaRPr lang="en-US" sz="2000" smtClean="0"/>
          </a:p>
        </p:txBody>
      </p:sp>
      <p:sp>
        <p:nvSpPr>
          <p:cNvPr id="11267" name="Rectangle 3"/>
          <p:cNvSpPr>
            <a:spLocks noGrp="1" noChangeArrowheads="1"/>
          </p:cNvSpPr>
          <p:nvPr>
            <p:ph type="body" idx="1"/>
          </p:nvPr>
        </p:nvSpPr>
        <p:spPr>
          <a:xfrm>
            <a:off x="603250" y="1905000"/>
            <a:ext cx="8540750" cy="609600"/>
          </a:xfrm>
        </p:spPr>
        <p:txBody>
          <a:bodyPr/>
          <a:lstStyle/>
          <a:p>
            <a:pPr eaLnBrk="1" hangingPunct="1">
              <a:lnSpc>
                <a:spcPct val="80000"/>
              </a:lnSpc>
              <a:buFont typeface="Wingdings" pitchFamily="2" charset="2"/>
              <a:buNone/>
              <a:defRPr/>
            </a:pPr>
            <a:endParaRPr lang="en-US" sz="1800" smtClean="0"/>
          </a:p>
          <a:p>
            <a:pPr eaLnBrk="1" hangingPunct="1">
              <a:lnSpc>
                <a:spcPct val="80000"/>
              </a:lnSpc>
              <a:buFont typeface="Wingdings" pitchFamily="2" charset="2"/>
              <a:buNone/>
              <a:defRPr/>
            </a:pPr>
            <a:endParaRPr lang="en-US" sz="1800" smtClean="0"/>
          </a:p>
        </p:txBody>
      </p:sp>
      <p:sp>
        <p:nvSpPr>
          <p:cNvPr id="11273" name="Rectangle 9"/>
          <p:cNvSpPr>
            <a:spLocks noGrp="1" noChangeArrowheads="1"/>
          </p:cNvSpPr>
          <p:nvPr>
            <p:ph type="body" sz="half" idx="4294967295"/>
          </p:nvPr>
        </p:nvSpPr>
        <p:spPr>
          <a:xfrm>
            <a:off x="533400" y="1912938"/>
            <a:ext cx="4186238" cy="3979862"/>
          </a:xfrm>
        </p:spPr>
        <p:txBody>
          <a:bodyPr/>
          <a:lstStyle/>
          <a:p>
            <a:pPr eaLnBrk="1" hangingPunct="1">
              <a:buFont typeface="Wingdings" pitchFamily="2" charset="2"/>
              <a:buNone/>
              <a:defRPr/>
            </a:pPr>
            <a:endParaRPr lang="en-US" sz="3600" smtClean="0"/>
          </a:p>
          <a:p>
            <a:pPr eaLnBrk="1" hangingPunct="1">
              <a:defRPr/>
            </a:pPr>
            <a:r>
              <a:rPr lang="en-US" sz="3600" smtClean="0"/>
              <a:t>Affected </a:t>
            </a:r>
          </a:p>
          <a:p>
            <a:pPr eaLnBrk="1" hangingPunct="1">
              <a:defRPr/>
            </a:pPr>
            <a:r>
              <a:rPr lang="en-US" sz="3600" smtClean="0"/>
              <a:t>X-linked</a:t>
            </a:r>
          </a:p>
          <a:p>
            <a:pPr eaLnBrk="1" hangingPunct="1">
              <a:defRPr/>
            </a:pPr>
            <a:r>
              <a:rPr lang="en-US" sz="3600" smtClean="0"/>
              <a:t>Autosomal carrier</a:t>
            </a:r>
          </a:p>
          <a:p>
            <a:pPr eaLnBrk="1" hangingPunct="1">
              <a:defRPr/>
            </a:pPr>
            <a:r>
              <a:rPr lang="en-US" sz="3600" smtClean="0"/>
              <a:t>Deceased</a:t>
            </a:r>
            <a:endParaRPr lang="en-US" sz="2800" smtClean="0"/>
          </a:p>
          <a:p>
            <a:pPr eaLnBrk="1" hangingPunct="1">
              <a:defRPr/>
            </a:pPr>
            <a:endParaRPr lang="en-US" sz="2800" smtClean="0"/>
          </a:p>
          <a:p>
            <a:pPr eaLnBrk="1" hangingPunct="1">
              <a:defRPr/>
            </a:pPr>
            <a:endParaRPr lang="en-US" sz="2800" smtClean="0"/>
          </a:p>
        </p:txBody>
      </p:sp>
      <p:sp>
        <p:nvSpPr>
          <p:cNvPr id="12294" name="Oval 42"/>
          <p:cNvSpPr>
            <a:spLocks noChangeArrowheads="1"/>
          </p:cNvSpPr>
          <p:nvPr/>
        </p:nvSpPr>
        <p:spPr bwMode="auto">
          <a:xfrm>
            <a:off x="5257800" y="2819400"/>
            <a:ext cx="457200" cy="457200"/>
          </a:xfrm>
          <a:prstGeom prst="ellipse">
            <a:avLst/>
          </a:prstGeom>
          <a:solidFill>
            <a:srgbClr val="000000"/>
          </a:solidFill>
          <a:ln w="9525">
            <a:solidFill>
              <a:srgbClr val="000000"/>
            </a:solidFill>
            <a:round/>
            <a:headEnd/>
            <a:tailEnd/>
          </a:ln>
        </p:spPr>
        <p:txBody>
          <a:bodyPr wrap="none" anchor="ctr"/>
          <a:lstStyle/>
          <a:p>
            <a:endParaRPr lang="en-US"/>
          </a:p>
        </p:txBody>
      </p:sp>
      <p:sp>
        <p:nvSpPr>
          <p:cNvPr id="12295" name="Oval 44"/>
          <p:cNvSpPr>
            <a:spLocks noChangeArrowheads="1"/>
          </p:cNvSpPr>
          <p:nvPr/>
        </p:nvSpPr>
        <p:spPr bwMode="auto">
          <a:xfrm>
            <a:off x="5257800" y="4114800"/>
            <a:ext cx="457200" cy="457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2296" name="Oval 45"/>
          <p:cNvSpPr>
            <a:spLocks noChangeArrowheads="1"/>
          </p:cNvSpPr>
          <p:nvPr/>
        </p:nvSpPr>
        <p:spPr bwMode="auto">
          <a:xfrm>
            <a:off x="5257800" y="3505200"/>
            <a:ext cx="457200" cy="457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2297" name="Oval 46"/>
          <p:cNvSpPr>
            <a:spLocks noChangeArrowheads="1"/>
          </p:cNvSpPr>
          <p:nvPr/>
        </p:nvSpPr>
        <p:spPr bwMode="auto">
          <a:xfrm>
            <a:off x="5410200" y="3733800"/>
            <a:ext cx="76200" cy="76200"/>
          </a:xfrm>
          <a:prstGeom prst="ellipse">
            <a:avLst/>
          </a:prstGeom>
          <a:solidFill>
            <a:srgbClr val="000000"/>
          </a:solidFill>
          <a:ln w="9525">
            <a:solidFill>
              <a:schemeClr val="tx1"/>
            </a:solidFill>
            <a:round/>
            <a:headEnd/>
            <a:tailEnd/>
          </a:ln>
        </p:spPr>
        <p:txBody>
          <a:bodyPr wrap="none" anchor="ctr"/>
          <a:lstStyle/>
          <a:p>
            <a:endParaRPr lang="en-US"/>
          </a:p>
        </p:txBody>
      </p:sp>
      <p:sp>
        <p:nvSpPr>
          <p:cNvPr id="12298" name="Line 48"/>
          <p:cNvSpPr>
            <a:spLocks noChangeShapeType="1"/>
          </p:cNvSpPr>
          <p:nvPr/>
        </p:nvSpPr>
        <p:spPr bwMode="auto">
          <a:xfrm>
            <a:off x="5257800" y="4800600"/>
            <a:ext cx="457200" cy="457200"/>
          </a:xfrm>
          <a:prstGeom prst="line">
            <a:avLst/>
          </a:prstGeom>
          <a:noFill/>
          <a:ln w="9525">
            <a:solidFill>
              <a:srgbClr val="000000"/>
            </a:solidFill>
            <a:round/>
            <a:headEnd/>
            <a:tailEnd/>
          </a:ln>
        </p:spPr>
        <p:txBody>
          <a:bodyPr/>
          <a:lstStyle/>
          <a:p>
            <a:endParaRPr lang="en-US"/>
          </a:p>
        </p:txBody>
      </p:sp>
      <p:sp>
        <p:nvSpPr>
          <p:cNvPr id="12299" name="Line 49"/>
          <p:cNvSpPr>
            <a:spLocks noChangeShapeType="1"/>
          </p:cNvSpPr>
          <p:nvPr/>
        </p:nvSpPr>
        <p:spPr bwMode="auto">
          <a:xfrm>
            <a:off x="5486400" y="4114800"/>
            <a:ext cx="0" cy="457200"/>
          </a:xfrm>
          <a:prstGeom prst="line">
            <a:avLst/>
          </a:prstGeom>
          <a:noFill/>
          <a:ln w="9525">
            <a:solidFill>
              <a:srgbClr val="0000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Interpreting a Pedigree Chart</a:t>
            </a:r>
          </a:p>
        </p:txBody>
      </p:sp>
      <p:sp>
        <p:nvSpPr>
          <p:cNvPr id="21507" name="Rectangle 3"/>
          <p:cNvSpPr>
            <a:spLocks noGrp="1" noChangeArrowheads="1"/>
          </p:cNvSpPr>
          <p:nvPr>
            <p:ph type="body" idx="1"/>
          </p:nvPr>
        </p:nvSpPr>
        <p:spPr>
          <a:xfrm>
            <a:off x="0" y="1905000"/>
            <a:ext cx="8540750" cy="4495800"/>
          </a:xfrm>
        </p:spPr>
        <p:txBody>
          <a:bodyPr/>
          <a:lstStyle/>
          <a:p>
            <a:pPr marL="609600" indent="-609600" eaLnBrk="1" hangingPunct="1">
              <a:buFont typeface="Wingdings" pitchFamily="2" charset="2"/>
              <a:buAutoNum type="arabicPeriod"/>
              <a:defRPr/>
            </a:pPr>
            <a:r>
              <a:rPr lang="en-US" sz="2800" smtClean="0"/>
              <a:t>Determine if the pedigree chart shows an autosomal or X-linked disease.</a:t>
            </a:r>
          </a:p>
          <a:p>
            <a:pPr marL="609600" indent="-609600" eaLnBrk="1" hangingPunct="1">
              <a:buFont typeface="Wingdings" pitchFamily="2" charset="2"/>
              <a:buNone/>
              <a:defRPr/>
            </a:pPr>
            <a:endParaRPr lang="en-US" sz="2800" smtClean="0"/>
          </a:p>
          <a:p>
            <a:pPr marL="990600" lvl="1" indent="-533400" eaLnBrk="1" hangingPunct="1">
              <a:defRPr/>
            </a:pPr>
            <a:r>
              <a:rPr lang="en-US" smtClean="0"/>
              <a:t>If most of the males in the pedigree are affected the disorder is X-linked </a:t>
            </a:r>
          </a:p>
          <a:p>
            <a:pPr marL="990600" lvl="1" indent="-533400" eaLnBrk="1" hangingPunct="1">
              <a:buFontTx/>
              <a:buNone/>
              <a:defRPr/>
            </a:pPr>
            <a:endParaRPr lang="en-US" smtClean="0"/>
          </a:p>
          <a:p>
            <a:pPr marL="990600" lvl="1" indent="-533400" eaLnBrk="1" hangingPunct="1">
              <a:defRPr/>
            </a:pPr>
            <a:r>
              <a:rPr lang="en-US" smtClean="0"/>
              <a:t>If it is a 50/50 ratio between men and women the disorder is autosomal.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US" smtClean="0"/>
              <a:t>Example of Pedigree Charts</a:t>
            </a:r>
          </a:p>
        </p:txBody>
      </p:sp>
      <p:sp>
        <p:nvSpPr>
          <p:cNvPr id="50179" name="Rectangle 3"/>
          <p:cNvSpPr>
            <a:spLocks noGrp="1" noChangeArrowheads="1"/>
          </p:cNvSpPr>
          <p:nvPr>
            <p:ph type="body" idx="1"/>
          </p:nvPr>
        </p:nvSpPr>
        <p:spPr/>
        <p:txBody>
          <a:bodyPr/>
          <a:lstStyle/>
          <a:p>
            <a:pPr eaLnBrk="1" hangingPunct="1">
              <a:defRPr/>
            </a:pPr>
            <a:r>
              <a:rPr lang="en-US" smtClean="0"/>
              <a:t>Is it Autosomal or X-linked?</a:t>
            </a:r>
          </a:p>
          <a:p>
            <a:pPr eaLnBrk="1" hangingPunct="1">
              <a:defRPr/>
            </a:pPr>
            <a:endParaRPr lang="en-US" smtClean="0"/>
          </a:p>
        </p:txBody>
      </p:sp>
      <p:grpSp>
        <p:nvGrpSpPr>
          <p:cNvPr id="14340" name="Group 4"/>
          <p:cNvGrpSpPr>
            <a:grpSpLocks/>
          </p:cNvGrpSpPr>
          <p:nvPr/>
        </p:nvGrpSpPr>
        <p:grpSpPr bwMode="auto">
          <a:xfrm>
            <a:off x="2209800" y="2590800"/>
            <a:ext cx="4953000" cy="2743200"/>
            <a:chOff x="1392" y="1632"/>
            <a:chExt cx="3120" cy="1728"/>
          </a:xfrm>
        </p:grpSpPr>
        <p:grpSp>
          <p:nvGrpSpPr>
            <p:cNvPr id="14341" name="Group 5"/>
            <p:cNvGrpSpPr>
              <a:grpSpLocks/>
            </p:cNvGrpSpPr>
            <p:nvPr/>
          </p:nvGrpSpPr>
          <p:grpSpPr bwMode="auto">
            <a:xfrm>
              <a:off x="1392" y="1632"/>
              <a:ext cx="3120" cy="1728"/>
              <a:chOff x="1392" y="1632"/>
              <a:chExt cx="3120" cy="1728"/>
            </a:xfrm>
          </p:grpSpPr>
          <p:grpSp>
            <p:nvGrpSpPr>
              <p:cNvPr id="14343" name="Group 6"/>
              <p:cNvGrpSpPr>
                <a:grpSpLocks/>
              </p:cNvGrpSpPr>
              <p:nvPr/>
            </p:nvGrpSpPr>
            <p:grpSpPr bwMode="auto">
              <a:xfrm>
                <a:off x="1392" y="1632"/>
                <a:ext cx="3120" cy="1728"/>
                <a:chOff x="1392" y="1632"/>
                <a:chExt cx="3120" cy="1728"/>
              </a:xfrm>
            </p:grpSpPr>
            <p:sp>
              <p:nvSpPr>
                <p:cNvPr id="14362" name="Rectangle 7"/>
                <p:cNvSpPr>
                  <a:spLocks noChangeArrowheads="1"/>
                </p:cNvSpPr>
                <p:nvPr/>
              </p:nvSpPr>
              <p:spPr bwMode="auto">
                <a:xfrm>
                  <a:off x="1584" y="1632"/>
                  <a:ext cx="288" cy="336"/>
                </a:xfrm>
                <a:prstGeom prst="rect">
                  <a:avLst/>
                </a:prstGeom>
                <a:solidFill>
                  <a:srgbClr val="000000"/>
                </a:solidFill>
                <a:ln w="9525">
                  <a:solidFill>
                    <a:srgbClr val="000000"/>
                  </a:solidFill>
                  <a:miter lim="800000"/>
                  <a:headEnd/>
                  <a:tailEnd/>
                </a:ln>
              </p:spPr>
              <p:txBody>
                <a:bodyPr wrap="none" anchor="ctr"/>
                <a:lstStyle/>
                <a:p>
                  <a:endParaRPr lang="en-US"/>
                </a:p>
              </p:txBody>
            </p:sp>
            <p:sp>
              <p:nvSpPr>
                <p:cNvPr id="14363" name="Rectangle 8"/>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364" name="Rectangle 9"/>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365" name="Rectangle 10"/>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366" name="Rectangle 11"/>
                <p:cNvSpPr>
                  <a:spLocks noChangeArrowheads="1"/>
                </p:cNvSpPr>
                <p:nvPr/>
              </p:nvSpPr>
              <p:spPr bwMode="auto">
                <a:xfrm>
                  <a:off x="2736" y="3024"/>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4367" name="Rectangle 12"/>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4368" name="Rectangle 13"/>
                <p:cNvSpPr>
                  <a:spLocks noChangeArrowheads="1"/>
                </p:cNvSpPr>
                <p:nvPr/>
              </p:nvSpPr>
              <p:spPr bwMode="auto">
                <a:xfrm>
                  <a:off x="3120" y="2448"/>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4369" name="Oval 14"/>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4370" name="Oval 15"/>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4371" name="Oval 16"/>
                <p:cNvSpPr>
                  <a:spLocks noChangeArrowheads="1"/>
                </p:cNvSpPr>
                <p:nvPr/>
              </p:nvSpPr>
              <p:spPr bwMode="auto">
                <a:xfrm>
                  <a:off x="3264" y="168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4372" name="Oval 17"/>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4373" name="Oval 18"/>
                <p:cNvSpPr>
                  <a:spLocks noChangeArrowheads="1"/>
                </p:cNvSpPr>
                <p:nvPr/>
              </p:nvSpPr>
              <p:spPr bwMode="auto">
                <a:xfrm>
                  <a:off x="3696"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4374" name="Oval 19"/>
                <p:cNvSpPr>
                  <a:spLocks noChangeArrowheads="1"/>
                </p:cNvSpPr>
                <p:nvPr/>
              </p:nvSpPr>
              <p:spPr bwMode="auto">
                <a:xfrm>
                  <a:off x="1872"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grpSp>
          <p:grpSp>
            <p:nvGrpSpPr>
              <p:cNvPr id="14344" name="Group 20"/>
              <p:cNvGrpSpPr>
                <a:grpSpLocks/>
              </p:cNvGrpSpPr>
              <p:nvPr/>
            </p:nvGrpSpPr>
            <p:grpSpPr bwMode="auto">
              <a:xfrm>
                <a:off x="1536" y="1824"/>
                <a:ext cx="2832" cy="1200"/>
                <a:chOff x="1536" y="1824"/>
                <a:chExt cx="2832" cy="1200"/>
              </a:xfrm>
            </p:grpSpPr>
            <p:sp>
              <p:nvSpPr>
                <p:cNvPr id="14345" name="Line 21"/>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14346" name="Line 22"/>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14347" name="Line 23"/>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14348" name="Line 24"/>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14349" name="Line 25"/>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14350" name="Line 26"/>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14351" name="Line 27"/>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14352" name="Line 28"/>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14353" name="Line 29"/>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14354" name="Line 30"/>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14355" name="Line 31"/>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14356" name="Line 32"/>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14357" name="Line 33"/>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14358" name="Line 34"/>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14359" name="Line 35"/>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14360" name="Line 36"/>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14361" name="Line 37"/>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
          <p:nvSpPr>
            <p:cNvPr id="14342" name="Line 38"/>
            <p:cNvSpPr>
              <a:spLocks noChangeShapeType="1"/>
            </p:cNvSpPr>
            <p:nvPr/>
          </p:nvSpPr>
          <p:spPr bwMode="auto">
            <a:xfrm>
              <a:off x="1536" y="2208"/>
              <a:ext cx="0" cy="144"/>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n-US" smtClean="0"/>
              <a:t>Answer</a:t>
            </a:r>
          </a:p>
        </p:txBody>
      </p:sp>
      <p:sp>
        <p:nvSpPr>
          <p:cNvPr id="51203" name="Rectangle 3"/>
          <p:cNvSpPr>
            <a:spLocks noGrp="1" noChangeArrowheads="1"/>
          </p:cNvSpPr>
          <p:nvPr>
            <p:ph type="body" idx="1"/>
          </p:nvPr>
        </p:nvSpPr>
        <p:spPr/>
        <p:txBody>
          <a:bodyPr/>
          <a:lstStyle/>
          <a:p>
            <a:pPr eaLnBrk="1" hangingPunct="1">
              <a:defRPr/>
            </a:pPr>
            <a:r>
              <a:rPr lang="en-US" smtClean="0"/>
              <a:t>Autosomal</a:t>
            </a:r>
          </a:p>
          <a:p>
            <a:pPr eaLnBrk="1" hangingPunct="1">
              <a:defRPr/>
            </a:pPr>
            <a:endParaRPr lang="en-US" smtClean="0"/>
          </a:p>
        </p:txBody>
      </p:sp>
      <p:grpSp>
        <p:nvGrpSpPr>
          <p:cNvPr id="15364" name="Group 4"/>
          <p:cNvGrpSpPr>
            <a:grpSpLocks/>
          </p:cNvGrpSpPr>
          <p:nvPr/>
        </p:nvGrpSpPr>
        <p:grpSpPr bwMode="auto">
          <a:xfrm>
            <a:off x="2209800" y="2590800"/>
            <a:ext cx="4953000" cy="2743200"/>
            <a:chOff x="1392" y="1632"/>
            <a:chExt cx="3120" cy="1728"/>
          </a:xfrm>
        </p:grpSpPr>
        <p:grpSp>
          <p:nvGrpSpPr>
            <p:cNvPr id="15365" name="Group 5"/>
            <p:cNvGrpSpPr>
              <a:grpSpLocks/>
            </p:cNvGrpSpPr>
            <p:nvPr/>
          </p:nvGrpSpPr>
          <p:grpSpPr bwMode="auto">
            <a:xfrm>
              <a:off x="1392" y="1632"/>
              <a:ext cx="3120" cy="1728"/>
              <a:chOff x="1392" y="1632"/>
              <a:chExt cx="3120" cy="1728"/>
            </a:xfrm>
          </p:grpSpPr>
          <p:grpSp>
            <p:nvGrpSpPr>
              <p:cNvPr id="15367" name="Group 6"/>
              <p:cNvGrpSpPr>
                <a:grpSpLocks/>
              </p:cNvGrpSpPr>
              <p:nvPr/>
            </p:nvGrpSpPr>
            <p:grpSpPr bwMode="auto">
              <a:xfrm>
                <a:off x="1392" y="1632"/>
                <a:ext cx="3120" cy="1728"/>
                <a:chOff x="1392" y="1632"/>
                <a:chExt cx="3120" cy="1728"/>
              </a:xfrm>
            </p:grpSpPr>
            <p:sp>
              <p:nvSpPr>
                <p:cNvPr id="15386" name="Rectangle 7"/>
                <p:cNvSpPr>
                  <a:spLocks noChangeArrowheads="1"/>
                </p:cNvSpPr>
                <p:nvPr/>
              </p:nvSpPr>
              <p:spPr bwMode="auto">
                <a:xfrm>
                  <a:off x="1584" y="1632"/>
                  <a:ext cx="288" cy="336"/>
                </a:xfrm>
                <a:prstGeom prst="rect">
                  <a:avLst/>
                </a:prstGeom>
                <a:solidFill>
                  <a:srgbClr val="000000"/>
                </a:solidFill>
                <a:ln w="9525">
                  <a:solidFill>
                    <a:srgbClr val="000000"/>
                  </a:solidFill>
                  <a:miter lim="800000"/>
                  <a:headEnd/>
                  <a:tailEnd/>
                </a:ln>
              </p:spPr>
              <p:txBody>
                <a:bodyPr wrap="none" anchor="ctr"/>
                <a:lstStyle/>
                <a:p>
                  <a:endParaRPr lang="en-US"/>
                </a:p>
              </p:txBody>
            </p:sp>
            <p:sp>
              <p:nvSpPr>
                <p:cNvPr id="15387" name="Rectangle 8"/>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388" name="Rectangle 9"/>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389" name="Rectangle 10"/>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390" name="Rectangle 11"/>
                <p:cNvSpPr>
                  <a:spLocks noChangeArrowheads="1"/>
                </p:cNvSpPr>
                <p:nvPr/>
              </p:nvSpPr>
              <p:spPr bwMode="auto">
                <a:xfrm>
                  <a:off x="2736" y="3024"/>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5391" name="Rectangle 12"/>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5392" name="Rectangle 13"/>
                <p:cNvSpPr>
                  <a:spLocks noChangeArrowheads="1"/>
                </p:cNvSpPr>
                <p:nvPr/>
              </p:nvSpPr>
              <p:spPr bwMode="auto">
                <a:xfrm>
                  <a:off x="3120" y="2448"/>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5393" name="Oval 14"/>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5394" name="Oval 15"/>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5395" name="Oval 16"/>
                <p:cNvSpPr>
                  <a:spLocks noChangeArrowheads="1"/>
                </p:cNvSpPr>
                <p:nvPr/>
              </p:nvSpPr>
              <p:spPr bwMode="auto">
                <a:xfrm>
                  <a:off x="3264" y="168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5396" name="Oval 17"/>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5397" name="Oval 18"/>
                <p:cNvSpPr>
                  <a:spLocks noChangeArrowheads="1"/>
                </p:cNvSpPr>
                <p:nvPr/>
              </p:nvSpPr>
              <p:spPr bwMode="auto">
                <a:xfrm>
                  <a:off x="3696"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5398" name="Oval 19"/>
                <p:cNvSpPr>
                  <a:spLocks noChangeArrowheads="1"/>
                </p:cNvSpPr>
                <p:nvPr/>
              </p:nvSpPr>
              <p:spPr bwMode="auto">
                <a:xfrm>
                  <a:off x="1872"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grpSp>
          <p:grpSp>
            <p:nvGrpSpPr>
              <p:cNvPr id="15368" name="Group 20"/>
              <p:cNvGrpSpPr>
                <a:grpSpLocks/>
              </p:cNvGrpSpPr>
              <p:nvPr/>
            </p:nvGrpSpPr>
            <p:grpSpPr bwMode="auto">
              <a:xfrm>
                <a:off x="1536" y="1824"/>
                <a:ext cx="2832" cy="1200"/>
                <a:chOff x="1536" y="1824"/>
                <a:chExt cx="2832" cy="1200"/>
              </a:xfrm>
            </p:grpSpPr>
            <p:sp>
              <p:nvSpPr>
                <p:cNvPr id="15369" name="Line 21"/>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15370" name="Line 22"/>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15371" name="Line 23"/>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15372" name="Line 24"/>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15373" name="Line 25"/>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15374" name="Line 26"/>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15375" name="Line 27"/>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15376" name="Line 28"/>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15377" name="Line 29"/>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15378" name="Line 30"/>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15379" name="Line 31"/>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15380" name="Line 32"/>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15381" name="Line 33"/>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15382" name="Line 34"/>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15383" name="Line 35"/>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15384" name="Line 36"/>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15385" name="Line 37"/>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
          <p:nvSpPr>
            <p:cNvPr id="15366" name="Line 38"/>
            <p:cNvSpPr>
              <a:spLocks noChangeShapeType="1"/>
            </p:cNvSpPr>
            <p:nvPr/>
          </p:nvSpPr>
          <p:spPr bwMode="auto">
            <a:xfrm>
              <a:off x="1536" y="2208"/>
              <a:ext cx="0" cy="144"/>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Interpreting a Pedigree Chart</a:t>
            </a:r>
          </a:p>
        </p:txBody>
      </p:sp>
      <p:sp>
        <p:nvSpPr>
          <p:cNvPr id="22531" name="Rectangle 3"/>
          <p:cNvSpPr>
            <a:spLocks noGrp="1" noChangeArrowheads="1"/>
          </p:cNvSpPr>
          <p:nvPr>
            <p:ph type="body" idx="1"/>
          </p:nvPr>
        </p:nvSpPr>
        <p:spPr>
          <a:xfrm>
            <a:off x="301625" y="1447800"/>
            <a:ext cx="8540750" cy="5181600"/>
          </a:xfrm>
        </p:spPr>
        <p:txBody>
          <a:bodyPr/>
          <a:lstStyle/>
          <a:p>
            <a:pPr marL="609600" indent="-609600" eaLnBrk="1" hangingPunct="1">
              <a:buFont typeface="Wingdings" pitchFamily="2" charset="2"/>
              <a:buAutoNum type="arabicPeriod" startAt="2"/>
              <a:defRPr/>
            </a:pPr>
            <a:r>
              <a:rPr lang="en-US" smtClean="0"/>
              <a:t>Determine whether the disorder is dominant or recessive.</a:t>
            </a:r>
          </a:p>
          <a:p>
            <a:pPr marL="609600" indent="-609600" eaLnBrk="1" hangingPunct="1">
              <a:buFont typeface="Wingdings" pitchFamily="2" charset="2"/>
              <a:buNone/>
              <a:defRPr/>
            </a:pPr>
            <a:endParaRPr lang="en-US" smtClean="0"/>
          </a:p>
          <a:p>
            <a:pPr marL="990600" lvl="1" indent="-533400" eaLnBrk="1" hangingPunct="1">
              <a:defRPr/>
            </a:pPr>
            <a:r>
              <a:rPr lang="en-US" sz="3200" smtClean="0"/>
              <a:t>If the disorder is dominant, one of the parents must have the disorder.</a:t>
            </a:r>
          </a:p>
          <a:p>
            <a:pPr marL="990600" lvl="1" indent="-533400" eaLnBrk="1" hangingPunct="1">
              <a:buFontTx/>
              <a:buNone/>
              <a:defRPr/>
            </a:pPr>
            <a:endParaRPr lang="en-US" sz="3200" smtClean="0"/>
          </a:p>
          <a:p>
            <a:pPr marL="990600" lvl="1" indent="-533400" eaLnBrk="1" hangingPunct="1">
              <a:defRPr/>
            </a:pPr>
            <a:r>
              <a:rPr lang="en-US" sz="3200" smtClean="0"/>
              <a:t>If the disorder is recessive, neither parent has to have the disorder because they can be heterozygous.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mtClean="0"/>
              <a:t>Example of Pedigree Charts</a:t>
            </a:r>
          </a:p>
        </p:txBody>
      </p:sp>
      <p:sp>
        <p:nvSpPr>
          <p:cNvPr id="26627" name="Rectangle 3"/>
          <p:cNvSpPr>
            <a:spLocks noGrp="1" noChangeArrowheads="1"/>
          </p:cNvSpPr>
          <p:nvPr>
            <p:ph type="body" idx="1"/>
          </p:nvPr>
        </p:nvSpPr>
        <p:spPr/>
        <p:txBody>
          <a:bodyPr/>
          <a:lstStyle/>
          <a:p>
            <a:pPr eaLnBrk="1" hangingPunct="1">
              <a:defRPr/>
            </a:pPr>
            <a:r>
              <a:rPr lang="en-US" smtClean="0"/>
              <a:t>Dominant or Recessive?</a:t>
            </a:r>
          </a:p>
          <a:p>
            <a:pPr eaLnBrk="1" hangingPunct="1">
              <a:defRPr/>
            </a:pPr>
            <a:endParaRPr lang="en-US" smtClean="0"/>
          </a:p>
        </p:txBody>
      </p:sp>
      <p:grpSp>
        <p:nvGrpSpPr>
          <p:cNvPr id="17412" name="Group 4"/>
          <p:cNvGrpSpPr>
            <a:grpSpLocks/>
          </p:cNvGrpSpPr>
          <p:nvPr/>
        </p:nvGrpSpPr>
        <p:grpSpPr bwMode="auto">
          <a:xfrm>
            <a:off x="2209800" y="2590800"/>
            <a:ext cx="4953000" cy="2743200"/>
            <a:chOff x="1392" y="1632"/>
            <a:chExt cx="3120" cy="1728"/>
          </a:xfrm>
        </p:grpSpPr>
        <p:grpSp>
          <p:nvGrpSpPr>
            <p:cNvPr id="17413" name="Group 5"/>
            <p:cNvGrpSpPr>
              <a:grpSpLocks/>
            </p:cNvGrpSpPr>
            <p:nvPr/>
          </p:nvGrpSpPr>
          <p:grpSpPr bwMode="auto">
            <a:xfrm>
              <a:off x="1392" y="1632"/>
              <a:ext cx="3120" cy="1728"/>
              <a:chOff x="1392" y="1632"/>
              <a:chExt cx="3120" cy="1728"/>
            </a:xfrm>
          </p:grpSpPr>
          <p:grpSp>
            <p:nvGrpSpPr>
              <p:cNvPr id="17415" name="Group 6"/>
              <p:cNvGrpSpPr>
                <a:grpSpLocks/>
              </p:cNvGrpSpPr>
              <p:nvPr/>
            </p:nvGrpSpPr>
            <p:grpSpPr bwMode="auto">
              <a:xfrm>
                <a:off x="1392" y="1632"/>
                <a:ext cx="3120" cy="1728"/>
                <a:chOff x="1392" y="1632"/>
                <a:chExt cx="3120" cy="1728"/>
              </a:xfrm>
            </p:grpSpPr>
            <p:sp>
              <p:nvSpPr>
                <p:cNvPr id="17434" name="Rectangle 7"/>
                <p:cNvSpPr>
                  <a:spLocks noChangeArrowheads="1"/>
                </p:cNvSpPr>
                <p:nvPr/>
              </p:nvSpPr>
              <p:spPr bwMode="auto">
                <a:xfrm>
                  <a:off x="1584" y="1632"/>
                  <a:ext cx="288" cy="336"/>
                </a:xfrm>
                <a:prstGeom prst="rect">
                  <a:avLst/>
                </a:prstGeom>
                <a:solidFill>
                  <a:srgbClr val="000000"/>
                </a:solidFill>
                <a:ln w="9525">
                  <a:solidFill>
                    <a:srgbClr val="000000"/>
                  </a:solidFill>
                  <a:miter lim="800000"/>
                  <a:headEnd/>
                  <a:tailEnd/>
                </a:ln>
              </p:spPr>
              <p:txBody>
                <a:bodyPr wrap="none" anchor="ctr"/>
                <a:lstStyle/>
                <a:p>
                  <a:endParaRPr lang="en-US"/>
                </a:p>
              </p:txBody>
            </p:sp>
            <p:sp>
              <p:nvSpPr>
                <p:cNvPr id="17435" name="Rectangle 8"/>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36" name="Rectangle 9"/>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37" name="Rectangle 10"/>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38" name="Rectangle 11"/>
                <p:cNvSpPr>
                  <a:spLocks noChangeArrowheads="1"/>
                </p:cNvSpPr>
                <p:nvPr/>
              </p:nvSpPr>
              <p:spPr bwMode="auto">
                <a:xfrm>
                  <a:off x="2736" y="3024"/>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7439" name="Rectangle 12"/>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7440" name="Rectangle 13"/>
                <p:cNvSpPr>
                  <a:spLocks noChangeArrowheads="1"/>
                </p:cNvSpPr>
                <p:nvPr/>
              </p:nvSpPr>
              <p:spPr bwMode="auto">
                <a:xfrm>
                  <a:off x="3120" y="2448"/>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7441" name="Oval 14"/>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7442" name="Oval 15"/>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7443" name="Oval 16"/>
                <p:cNvSpPr>
                  <a:spLocks noChangeArrowheads="1"/>
                </p:cNvSpPr>
                <p:nvPr/>
              </p:nvSpPr>
              <p:spPr bwMode="auto">
                <a:xfrm>
                  <a:off x="3264" y="168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7444" name="Oval 17"/>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7445" name="Oval 18"/>
                <p:cNvSpPr>
                  <a:spLocks noChangeArrowheads="1"/>
                </p:cNvSpPr>
                <p:nvPr/>
              </p:nvSpPr>
              <p:spPr bwMode="auto">
                <a:xfrm>
                  <a:off x="3696"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7446" name="Oval 19"/>
                <p:cNvSpPr>
                  <a:spLocks noChangeArrowheads="1"/>
                </p:cNvSpPr>
                <p:nvPr/>
              </p:nvSpPr>
              <p:spPr bwMode="auto">
                <a:xfrm>
                  <a:off x="1872"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grpSp>
          <p:grpSp>
            <p:nvGrpSpPr>
              <p:cNvPr id="17416" name="Group 20"/>
              <p:cNvGrpSpPr>
                <a:grpSpLocks/>
              </p:cNvGrpSpPr>
              <p:nvPr/>
            </p:nvGrpSpPr>
            <p:grpSpPr bwMode="auto">
              <a:xfrm>
                <a:off x="1536" y="1824"/>
                <a:ext cx="2832" cy="1200"/>
                <a:chOff x="1536" y="1824"/>
                <a:chExt cx="2832" cy="1200"/>
              </a:xfrm>
            </p:grpSpPr>
            <p:sp>
              <p:nvSpPr>
                <p:cNvPr id="17417" name="Line 21"/>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17418" name="Line 22"/>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17419" name="Line 23"/>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17420" name="Line 24"/>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17421" name="Line 25"/>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17422" name="Line 26"/>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17423" name="Line 27"/>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17424" name="Line 28"/>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17425" name="Line 29"/>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17426" name="Line 30"/>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17427" name="Line 31"/>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17428" name="Line 32"/>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17429" name="Line 33"/>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17430" name="Line 34"/>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17431" name="Line 35"/>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17432" name="Line 36"/>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17433" name="Line 37"/>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
          <p:nvSpPr>
            <p:cNvPr id="17414" name="Line 38"/>
            <p:cNvSpPr>
              <a:spLocks noChangeShapeType="1"/>
            </p:cNvSpPr>
            <p:nvPr/>
          </p:nvSpPr>
          <p:spPr bwMode="auto">
            <a:xfrm>
              <a:off x="1536" y="2208"/>
              <a:ext cx="0" cy="144"/>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smtClean="0"/>
              <a:t>Answer</a:t>
            </a:r>
          </a:p>
        </p:txBody>
      </p:sp>
      <p:sp>
        <p:nvSpPr>
          <p:cNvPr id="27651" name="Rectangle 3"/>
          <p:cNvSpPr>
            <a:spLocks noGrp="1" noChangeArrowheads="1"/>
          </p:cNvSpPr>
          <p:nvPr>
            <p:ph type="body" idx="1"/>
          </p:nvPr>
        </p:nvSpPr>
        <p:spPr/>
        <p:txBody>
          <a:bodyPr/>
          <a:lstStyle/>
          <a:p>
            <a:pPr eaLnBrk="1" hangingPunct="1">
              <a:defRPr/>
            </a:pPr>
            <a:r>
              <a:rPr lang="en-US" smtClean="0"/>
              <a:t>Dominant</a:t>
            </a:r>
          </a:p>
          <a:p>
            <a:pPr eaLnBrk="1" hangingPunct="1">
              <a:defRPr/>
            </a:pPr>
            <a:endParaRPr lang="en-US" smtClean="0"/>
          </a:p>
        </p:txBody>
      </p:sp>
      <p:grpSp>
        <p:nvGrpSpPr>
          <p:cNvPr id="18436" name="Group 4"/>
          <p:cNvGrpSpPr>
            <a:grpSpLocks/>
          </p:cNvGrpSpPr>
          <p:nvPr/>
        </p:nvGrpSpPr>
        <p:grpSpPr bwMode="auto">
          <a:xfrm>
            <a:off x="2209800" y="2590800"/>
            <a:ext cx="4953000" cy="2743200"/>
            <a:chOff x="1392" y="1632"/>
            <a:chExt cx="3120" cy="1728"/>
          </a:xfrm>
        </p:grpSpPr>
        <p:grpSp>
          <p:nvGrpSpPr>
            <p:cNvPr id="18437" name="Group 5"/>
            <p:cNvGrpSpPr>
              <a:grpSpLocks/>
            </p:cNvGrpSpPr>
            <p:nvPr/>
          </p:nvGrpSpPr>
          <p:grpSpPr bwMode="auto">
            <a:xfrm>
              <a:off x="1392" y="1632"/>
              <a:ext cx="3120" cy="1728"/>
              <a:chOff x="1392" y="1632"/>
              <a:chExt cx="3120" cy="1728"/>
            </a:xfrm>
          </p:grpSpPr>
          <p:grpSp>
            <p:nvGrpSpPr>
              <p:cNvPr id="18439" name="Group 6"/>
              <p:cNvGrpSpPr>
                <a:grpSpLocks/>
              </p:cNvGrpSpPr>
              <p:nvPr/>
            </p:nvGrpSpPr>
            <p:grpSpPr bwMode="auto">
              <a:xfrm>
                <a:off x="1392" y="1632"/>
                <a:ext cx="3120" cy="1728"/>
                <a:chOff x="1392" y="1632"/>
                <a:chExt cx="3120" cy="1728"/>
              </a:xfrm>
            </p:grpSpPr>
            <p:sp>
              <p:nvSpPr>
                <p:cNvPr id="18458" name="Rectangle 7"/>
                <p:cNvSpPr>
                  <a:spLocks noChangeArrowheads="1"/>
                </p:cNvSpPr>
                <p:nvPr/>
              </p:nvSpPr>
              <p:spPr bwMode="auto">
                <a:xfrm>
                  <a:off x="1584" y="1632"/>
                  <a:ext cx="288" cy="336"/>
                </a:xfrm>
                <a:prstGeom prst="rect">
                  <a:avLst/>
                </a:prstGeom>
                <a:solidFill>
                  <a:srgbClr val="000000"/>
                </a:solidFill>
                <a:ln w="9525">
                  <a:solidFill>
                    <a:srgbClr val="000000"/>
                  </a:solidFill>
                  <a:miter lim="800000"/>
                  <a:headEnd/>
                  <a:tailEnd/>
                </a:ln>
              </p:spPr>
              <p:txBody>
                <a:bodyPr wrap="none" anchor="ctr"/>
                <a:lstStyle/>
                <a:p>
                  <a:endParaRPr lang="en-US"/>
                </a:p>
              </p:txBody>
            </p:sp>
            <p:sp>
              <p:nvSpPr>
                <p:cNvPr id="18459" name="Rectangle 8"/>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8460" name="Rectangle 9"/>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8461" name="Rectangle 10"/>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8462" name="Rectangle 11"/>
                <p:cNvSpPr>
                  <a:spLocks noChangeArrowheads="1"/>
                </p:cNvSpPr>
                <p:nvPr/>
              </p:nvSpPr>
              <p:spPr bwMode="auto">
                <a:xfrm>
                  <a:off x="2736" y="3024"/>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8463" name="Rectangle 12"/>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8464" name="Rectangle 13"/>
                <p:cNvSpPr>
                  <a:spLocks noChangeArrowheads="1"/>
                </p:cNvSpPr>
                <p:nvPr/>
              </p:nvSpPr>
              <p:spPr bwMode="auto">
                <a:xfrm>
                  <a:off x="3120" y="2448"/>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8465" name="Oval 14"/>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8466" name="Oval 15"/>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8467" name="Oval 16"/>
                <p:cNvSpPr>
                  <a:spLocks noChangeArrowheads="1"/>
                </p:cNvSpPr>
                <p:nvPr/>
              </p:nvSpPr>
              <p:spPr bwMode="auto">
                <a:xfrm>
                  <a:off x="3264" y="168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8468" name="Oval 17"/>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8469" name="Oval 18"/>
                <p:cNvSpPr>
                  <a:spLocks noChangeArrowheads="1"/>
                </p:cNvSpPr>
                <p:nvPr/>
              </p:nvSpPr>
              <p:spPr bwMode="auto">
                <a:xfrm>
                  <a:off x="3696"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8470" name="Oval 19"/>
                <p:cNvSpPr>
                  <a:spLocks noChangeArrowheads="1"/>
                </p:cNvSpPr>
                <p:nvPr/>
              </p:nvSpPr>
              <p:spPr bwMode="auto">
                <a:xfrm>
                  <a:off x="1872"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grpSp>
          <p:grpSp>
            <p:nvGrpSpPr>
              <p:cNvPr id="18440" name="Group 20"/>
              <p:cNvGrpSpPr>
                <a:grpSpLocks/>
              </p:cNvGrpSpPr>
              <p:nvPr/>
            </p:nvGrpSpPr>
            <p:grpSpPr bwMode="auto">
              <a:xfrm>
                <a:off x="1536" y="1824"/>
                <a:ext cx="2832" cy="1200"/>
                <a:chOff x="1536" y="1824"/>
                <a:chExt cx="2832" cy="1200"/>
              </a:xfrm>
            </p:grpSpPr>
            <p:sp>
              <p:nvSpPr>
                <p:cNvPr id="18441" name="Line 21"/>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18442" name="Line 22"/>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18443" name="Line 23"/>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18444" name="Line 24"/>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18445" name="Line 25"/>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18446" name="Line 26"/>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18447" name="Line 27"/>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18448" name="Line 28"/>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18449" name="Line 29"/>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18450" name="Line 30"/>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18451" name="Line 31"/>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18452" name="Line 32"/>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18453" name="Line 33"/>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18454" name="Line 34"/>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18455" name="Line 35"/>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18456" name="Line 36"/>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18457" name="Line 37"/>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
          <p:nvSpPr>
            <p:cNvPr id="18438" name="Line 38"/>
            <p:cNvSpPr>
              <a:spLocks noChangeShapeType="1"/>
            </p:cNvSpPr>
            <p:nvPr/>
          </p:nvSpPr>
          <p:spPr bwMode="auto">
            <a:xfrm>
              <a:off x="1536" y="2208"/>
              <a:ext cx="0" cy="144"/>
            </a:xfrm>
            <a:prstGeom prst="line">
              <a:avLst/>
            </a:prstGeom>
            <a:noFill/>
            <a:ln w="9525">
              <a:solidFill>
                <a:schemeClr val="tx1"/>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n-US" smtClean="0"/>
              <a:t>Example of Pedigree Charts</a:t>
            </a:r>
          </a:p>
        </p:txBody>
      </p:sp>
      <p:sp>
        <p:nvSpPr>
          <p:cNvPr id="61443" name="Rectangle 3"/>
          <p:cNvSpPr>
            <a:spLocks noGrp="1" noChangeArrowheads="1"/>
          </p:cNvSpPr>
          <p:nvPr>
            <p:ph type="body" idx="1"/>
          </p:nvPr>
        </p:nvSpPr>
        <p:spPr/>
        <p:txBody>
          <a:bodyPr/>
          <a:lstStyle/>
          <a:p>
            <a:pPr eaLnBrk="1" hangingPunct="1">
              <a:defRPr/>
            </a:pPr>
            <a:r>
              <a:rPr lang="en-US" smtClean="0"/>
              <a:t>Dominant or Recessive?</a:t>
            </a:r>
          </a:p>
        </p:txBody>
      </p:sp>
      <p:grpSp>
        <p:nvGrpSpPr>
          <p:cNvPr id="19460" name="Group 41"/>
          <p:cNvGrpSpPr>
            <a:grpSpLocks/>
          </p:cNvGrpSpPr>
          <p:nvPr/>
        </p:nvGrpSpPr>
        <p:grpSpPr bwMode="auto">
          <a:xfrm>
            <a:off x="2209800" y="2590800"/>
            <a:ext cx="4953000" cy="2743200"/>
            <a:chOff x="1392" y="1632"/>
            <a:chExt cx="3120" cy="1728"/>
          </a:xfrm>
        </p:grpSpPr>
        <p:grpSp>
          <p:nvGrpSpPr>
            <p:cNvPr id="19462" name="Group 39"/>
            <p:cNvGrpSpPr>
              <a:grpSpLocks/>
            </p:cNvGrpSpPr>
            <p:nvPr/>
          </p:nvGrpSpPr>
          <p:grpSpPr bwMode="auto">
            <a:xfrm>
              <a:off x="1392" y="1632"/>
              <a:ext cx="3120" cy="1728"/>
              <a:chOff x="1392" y="1632"/>
              <a:chExt cx="3120" cy="1728"/>
            </a:xfrm>
          </p:grpSpPr>
          <p:sp>
            <p:nvSpPr>
              <p:cNvPr id="19481" name="Rectangle 7"/>
              <p:cNvSpPr>
                <a:spLocks noChangeArrowheads="1"/>
              </p:cNvSpPr>
              <p:nvPr/>
            </p:nvSpPr>
            <p:spPr bwMode="auto">
              <a:xfrm>
                <a:off x="1584" y="1632"/>
                <a:ext cx="288" cy="336"/>
              </a:xfrm>
              <a:prstGeom prst="rect">
                <a:avLst/>
              </a:prstGeom>
              <a:solidFill>
                <a:schemeClr val="tx1"/>
              </a:solidFill>
              <a:ln w="9525">
                <a:solidFill>
                  <a:schemeClr val="tx1"/>
                </a:solidFill>
                <a:miter lim="800000"/>
                <a:headEnd/>
                <a:tailEnd/>
              </a:ln>
            </p:spPr>
            <p:txBody>
              <a:bodyPr wrap="none" anchor="ctr"/>
              <a:lstStyle/>
              <a:p>
                <a:pPr algn="ctr"/>
                <a:endParaRPr lang="en-US">
                  <a:latin typeface="Arial" charset="0"/>
                </a:endParaRPr>
              </a:p>
            </p:txBody>
          </p:sp>
          <p:sp>
            <p:nvSpPr>
              <p:cNvPr id="19482" name="Rectangle 8"/>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9483" name="Rectangle 9"/>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9484" name="Rectangle 10"/>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9485" name="Rectangle 11"/>
              <p:cNvSpPr>
                <a:spLocks noChangeArrowheads="1"/>
              </p:cNvSpPr>
              <p:nvPr/>
            </p:nvSpPr>
            <p:spPr bwMode="auto">
              <a:xfrm>
                <a:off x="2736" y="3024"/>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9486" name="Rectangle 12"/>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9487" name="Rectangle 13"/>
              <p:cNvSpPr>
                <a:spLocks noChangeArrowheads="1"/>
              </p:cNvSpPr>
              <p:nvPr/>
            </p:nvSpPr>
            <p:spPr bwMode="auto">
              <a:xfrm>
                <a:off x="3120" y="2448"/>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19488" name="Oval 14"/>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9489" name="Oval 15"/>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9490" name="Oval 16"/>
              <p:cNvSpPr>
                <a:spLocks noChangeArrowheads="1"/>
              </p:cNvSpPr>
              <p:nvPr/>
            </p:nvSpPr>
            <p:spPr bwMode="auto">
              <a:xfrm>
                <a:off x="3264" y="168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9491" name="Oval 17"/>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9492" name="Oval 18"/>
              <p:cNvSpPr>
                <a:spLocks noChangeArrowheads="1"/>
              </p:cNvSpPr>
              <p:nvPr/>
            </p:nvSpPr>
            <p:spPr bwMode="auto">
              <a:xfrm>
                <a:off x="3696"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19493" name="Oval 19"/>
              <p:cNvSpPr>
                <a:spLocks noChangeArrowheads="1"/>
              </p:cNvSpPr>
              <p:nvPr/>
            </p:nvSpPr>
            <p:spPr bwMode="auto">
              <a:xfrm>
                <a:off x="1872"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grpSp>
        <p:grpSp>
          <p:nvGrpSpPr>
            <p:cNvPr id="19463" name="Group 40"/>
            <p:cNvGrpSpPr>
              <a:grpSpLocks/>
            </p:cNvGrpSpPr>
            <p:nvPr/>
          </p:nvGrpSpPr>
          <p:grpSpPr bwMode="auto">
            <a:xfrm>
              <a:off x="1536" y="1824"/>
              <a:ext cx="2832" cy="1200"/>
              <a:chOff x="1536" y="1824"/>
              <a:chExt cx="2832" cy="1200"/>
            </a:xfrm>
          </p:grpSpPr>
          <p:sp>
            <p:nvSpPr>
              <p:cNvPr id="19464" name="Line 21"/>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19465" name="Line 22"/>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19466" name="Line 23"/>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19467" name="Line 24"/>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19468" name="Line 25"/>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19469" name="Line 26"/>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19470" name="Line 27"/>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19471" name="Line 28"/>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19472" name="Line 29"/>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19473" name="Line 30"/>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19474" name="Line 31"/>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19475" name="Line 32"/>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19476" name="Line 33"/>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19477" name="Line 34"/>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19478" name="Line 35"/>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19479" name="Line 36"/>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19480" name="Line 37"/>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
        <p:nvSpPr>
          <p:cNvPr id="19461" name="Line 38"/>
          <p:cNvSpPr>
            <a:spLocks noChangeShapeType="1"/>
          </p:cNvSpPr>
          <p:nvPr/>
        </p:nvSpPr>
        <p:spPr bwMode="auto">
          <a:xfrm>
            <a:off x="2438400" y="3505200"/>
            <a:ext cx="0" cy="2286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smtClean="0"/>
              <a:t>Answer</a:t>
            </a:r>
          </a:p>
        </p:txBody>
      </p:sp>
      <p:sp>
        <p:nvSpPr>
          <p:cNvPr id="63491" name="Rectangle 3"/>
          <p:cNvSpPr>
            <a:spLocks noGrp="1" noChangeArrowheads="1"/>
          </p:cNvSpPr>
          <p:nvPr>
            <p:ph type="body" idx="1"/>
          </p:nvPr>
        </p:nvSpPr>
        <p:spPr/>
        <p:txBody>
          <a:bodyPr/>
          <a:lstStyle/>
          <a:p>
            <a:pPr eaLnBrk="1" hangingPunct="1">
              <a:defRPr/>
            </a:pPr>
            <a:r>
              <a:rPr lang="en-US" smtClean="0"/>
              <a:t>Recessive</a:t>
            </a:r>
          </a:p>
        </p:txBody>
      </p:sp>
      <p:grpSp>
        <p:nvGrpSpPr>
          <p:cNvPr id="20484" name="Group 4"/>
          <p:cNvGrpSpPr>
            <a:grpSpLocks/>
          </p:cNvGrpSpPr>
          <p:nvPr/>
        </p:nvGrpSpPr>
        <p:grpSpPr bwMode="auto">
          <a:xfrm>
            <a:off x="2209800" y="2590800"/>
            <a:ext cx="4953000" cy="2743200"/>
            <a:chOff x="1392" y="1632"/>
            <a:chExt cx="3120" cy="1728"/>
          </a:xfrm>
        </p:grpSpPr>
        <p:grpSp>
          <p:nvGrpSpPr>
            <p:cNvPr id="20486" name="Group 5"/>
            <p:cNvGrpSpPr>
              <a:grpSpLocks/>
            </p:cNvGrpSpPr>
            <p:nvPr/>
          </p:nvGrpSpPr>
          <p:grpSpPr bwMode="auto">
            <a:xfrm>
              <a:off x="1392" y="1632"/>
              <a:ext cx="3120" cy="1728"/>
              <a:chOff x="1392" y="1632"/>
              <a:chExt cx="3120" cy="1728"/>
            </a:xfrm>
          </p:grpSpPr>
          <p:sp>
            <p:nvSpPr>
              <p:cNvPr id="20505" name="Rectangle 6"/>
              <p:cNvSpPr>
                <a:spLocks noChangeArrowheads="1"/>
              </p:cNvSpPr>
              <p:nvPr/>
            </p:nvSpPr>
            <p:spPr bwMode="auto">
              <a:xfrm>
                <a:off x="1584" y="1632"/>
                <a:ext cx="288" cy="336"/>
              </a:xfrm>
              <a:prstGeom prst="rect">
                <a:avLst/>
              </a:prstGeom>
              <a:solidFill>
                <a:schemeClr val="tx1"/>
              </a:solidFill>
              <a:ln w="9525">
                <a:solidFill>
                  <a:schemeClr val="tx1"/>
                </a:solidFill>
                <a:miter lim="800000"/>
                <a:headEnd/>
                <a:tailEnd/>
              </a:ln>
            </p:spPr>
            <p:txBody>
              <a:bodyPr wrap="none" anchor="ctr"/>
              <a:lstStyle/>
              <a:p>
                <a:pPr algn="ctr"/>
                <a:endParaRPr lang="en-US">
                  <a:latin typeface="Arial" charset="0"/>
                </a:endParaRPr>
              </a:p>
            </p:txBody>
          </p:sp>
          <p:sp>
            <p:nvSpPr>
              <p:cNvPr id="20506" name="Rectangle 7"/>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507" name="Rectangle 8"/>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508" name="Rectangle 9"/>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509" name="Rectangle 10"/>
              <p:cNvSpPr>
                <a:spLocks noChangeArrowheads="1"/>
              </p:cNvSpPr>
              <p:nvPr/>
            </p:nvSpPr>
            <p:spPr bwMode="auto">
              <a:xfrm>
                <a:off x="2736" y="3024"/>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20510" name="Rectangle 11"/>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20511" name="Rectangle 12"/>
              <p:cNvSpPr>
                <a:spLocks noChangeArrowheads="1"/>
              </p:cNvSpPr>
              <p:nvPr/>
            </p:nvSpPr>
            <p:spPr bwMode="auto">
              <a:xfrm>
                <a:off x="3120" y="2448"/>
                <a:ext cx="288" cy="336"/>
              </a:xfrm>
              <a:prstGeom prst="rect">
                <a:avLst/>
              </a:prstGeom>
              <a:solidFill>
                <a:srgbClr val="000000"/>
              </a:solidFill>
              <a:ln w="9525">
                <a:solidFill>
                  <a:schemeClr val="tx1"/>
                </a:solidFill>
                <a:miter lim="800000"/>
                <a:headEnd/>
                <a:tailEnd/>
              </a:ln>
            </p:spPr>
            <p:txBody>
              <a:bodyPr wrap="none" anchor="ctr"/>
              <a:lstStyle/>
              <a:p>
                <a:endParaRPr lang="en-US"/>
              </a:p>
            </p:txBody>
          </p:sp>
          <p:sp>
            <p:nvSpPr>
              <p:cNvPr id="20512" name="Oval 13"/>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20513" name="Oval 14"/>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20514" name="Oval 15"/>
              <p:cNvSpPr>
                <a:spLocks noChangeArrowheads="1"/>
              </p:cNvSpPr>
              <p:nvPr/>
            </p:nvSpPr>
            <p:spPr bwMode="auto">
              <a:xfrm>
                <a:off x="3264" y="168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20515" name="Oval 16"/>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20516" name="Oval 17"/>
              <p:cNvSpPr>
                <a:spLocks noChangeArrowheads="1"/>
              </p:cNvSpPr>
              <p:nvPr/>
            </p:nvSpPr>
            <p:spPr bwMode="auto">
              <a:xfrm>
                <a:off x="3696"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sp>
            <p:nvSpPr>
              <p:cNvPr id="20517" name="Oval 18"/>
              <p:cNvSpPr>
                <a:spLocks noChangeArrowheads="1"/>
              </p:cNvSpPr>
              <p:nvPr/>
            </p:nvSpPr>
            <p:spPr bwMode="auto">
              <a:xfrm>
                <a:off x="1872" y="2400"/>
                <a:ext cx="336" cy="336"/>
              </a:xfrm>
              <a:prstGeom prst="ellipse">
                <a:avLst/>
              </a:prstGeom>
              <a:solidFill>
                <a:srgbClr val="000000"/>
              </a:solidFill>
              <a:ln w="9525">
                <a:solidFill>
                  <a:schemeClr val="tx1"/>
                </a:solidFill>
                <a:round/>
                <a:headEnd/>
                <a:tailEnd/>
              </a:ln>
            </p:spPr>
            <p:txBody>
              <a:bodyPr wrap="none" anchor="ctr"/>
              <a:lstStyle/>
              <a:p>
                <a:endParaRPr lang="en-US"/>
              </a:p>
            </p:txBody>
          </p:sp>
        </p:grpSp>
        <p:grpSp>
          <p:nvGrpSpPr>
            <p:cNvPr id="20487" name="Group 19"/>
            <p:cNvGrpSpPr>
              <a:grpSpLocks/>
            </p:cNvGrpSpPr>
            <p:nvPr/>
          </p:nvGrpSpPr>
          <p:grpSpPr bwMode="auto">
            <a:xfrm>
              <a:off x="1536" y="1824"/>
              <a:ext cx="2832" cy="1200"/>
              <a:chOff x="1536" y="1824"/>
              <a:chExt cx="2832" cy="1200"/>
            </a:xfrm>
          </p:grpSpPr>
          <p:sp>
            <p:nvSpPr>
              <p:cNvPr id="20488" name="Line 20"/>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20489" name="Line 21"/>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20490" name="Line 22"/>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20491" name="Line 23"/>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20492" name="Line 24"/>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20493" name="Line 25"/>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20494" name="Line 26"/>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20495" name="Line 27"/>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20496" name="Line 28"/>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20497" name="Line 29"/>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20498" name="Line 30"/>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20499" name="Line 31"/>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20500" name="Line 32"/>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20501" name="Line 33"/>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20502" name="Line 34"/>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20503" name="Line 35"/>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20504" name="Line 36"/>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
        <p:nvSpPr>
          <p:cNvPr id="20485" name="Line 37"/>
          <p:cNvSpPr>
            <a:spLocks noChangeShapeType="1"/>
          </p:cNvSpPr>
          <p:nvPr/>
        </p:nvSpPr>
        <p:spPr bwMode="auto">
          <a:xfrm>
            <a:off x="2438400" y="3505200"/>
            <a:ext cx="0" cy="3048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en-US" smtClean="0"/>
              <a:t>Summary</a:t>
            </a:r>
          </a:p>
        </p:txBody>
      </p:sp>
      <p:sp>
        <p:nvSpPr>
          <p:cNvPr id="54275" name="Rectangle 3"/>
          <p:cNvSpPr>
            <a:spLocks noGrp="1" noChangeArrowheads="1"/>
          </p:cNvSpPr>
          <p:nvPr>
            <p:ph type="body" idx="1"/>
          </p:nvPr>
        </p:nvSpPr>
        <p:spPr/>
        <p:txBody>
          <a:bodyPr/>
          <a:lstStyle/>
          <a:p>
            <a:pPr eaLnBrk="1" hangingPunct="1">
              <a:defRPr/>
            </a:pPr>
            <a:r>
              <a:rPr lang="en-US" smtClean="0"/>
              <a:t>Pedigrees are family trees that explain your genetic history.</a:t>
            </a:r>
          </a:p>
          <a:p>
            <a:pPr eaLnBrk="1" hangingPunct="1">
              <a:defRPr/>
            </a:pPr>
            <a:r>
              <a:rPr lang="en-US" smtClean="0"/>
              <a:t>Pedigrees are used to find out the probability of a child having a disorder in a particular family.</a:t>
            </a:r>
          </a:p>
          <a:p>
            <a:pPr eaLnBrk="1" hangingPunct="1">
              <a:defRPr/>
            </a:pPr>
            <a:r>
              <a:rPr lang="en-US" smtClean="0"/>
              <a:t>To begin to interpret a pedigree, determine if the disease or condition is autosomal or X-linked and dominant or recessive.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pPr>
              <a:defRPr/>
            </a:pPr>
            <a:r>
              <a:rPr lang="en-US" sz="3000" dirty="0" smtClean="0"/>
              <a:t>Write these notes on the bottom half of </a:t>
            </a:r>
            <a:r>
              <a:rPr lang="en-US" sz="3000" smtClean="0"/>
              <a:t>page 63…</a:t>
            </a:r>
            <a:endParaRPr lang="en-US" sz="3000" dirty="0"/>
          </a:p>
        </p:txBody>
      </p:sp>
      <p:sp>
        <p:nvSpPr>
          <p:cNvPr id="3" name="Content Placeholder 2"/>
          <p:cNvSpPr>
            <a:spLocks noGrp="1"/>
          </p:cNvSpPr>
          <p:nvPr>
            <p:ph idx="1"/>
          </p:nvPr>
        </p:nvSpPr>
        <p:spPr>
          <a:xfrm>
            <a:off x="0" y="762000"/>
            <a:ext cx="9144000" cy="5715000"/>
          </a:xfrm>
        </p:spPr>
        <p:txBody>
          <a:bodyPr/>
          <a:lstStyle/>
          <a:p>
            <a:pPr>
              <a:buFont typeface="Wingdings" pitchFamily="2" charset="2"/>
              <a:buNone/>
              <a:defRPr/>
            </a:pPr>
            <a:r>
              <a:rPr lang="en-US" sz="2600" b="1" i="1" dirty="0" smtClean="0"/>
              <a:t>To understand a pedigree, you first have to figure out whether the trait being studied is:</a:t>
            </a:r>
          </a:p>
          <a:p>
            <a:pPr>
              <a:defRPr/>
            </a:pPr>
            <a:r>
              <a:rPr lang="en-US" sz="2600" dirty="0" smtClean="0"/>
              <a:t>Sex-linked: (x-linked) Found on 23</a:t>
            </a:r>
            <a:r>
              <a:rPr lang="en-US" sz="2600" baseline="30000" dirty="0" smtClean="0"/>
              <a:t>rd</a:t>
            </a:r>
            <a:r>
              <a:rPr lang="en-US" sz="2600" dirty="0" smtClean="0"/>
              <a:t> pair.</a:t>
            </a:r>
          </a:p>
          <a:p>
            <a:pPr lvl="1">
              <a:defRPr/>
            </a:pPr>
            <a:r>
              <a:rPr lang="en-US" sz="2200" dirty="0" smtClean="0"/>
              <a:t>Most males are affected</a:t>
            </a:r>
          </a:p>
          <a:p>
            <a:pPr lvl="1">
              <a:defRPr/>
            </a:pPr>
            <a:r>
              <a:rPr lang="en-US" sz="2200" dirty="0" smtClean="0"/>
              <a:t>Very few females are affected</a:t>
            </a:r>
          </a:p>
          <a:p>
            <a:pPr>
              <a:defRPr/>
            </a:pPr>
            <a:r>
              <a:rPr lang="en-US" sz="2600" dirty="0" err="1" smtClean="0"/>
              <a:t>Autosomal</a:t>
            </a:r>
            <a:r>
              <a:rPr lang="en-US" sz="2600" dirty="0" smtClean="0"/>
              <a:t>: NOT sex-linked. Found on pairs 1-22.</a:t>
            </a:r>
          </a:p>
          <a:p>
            <a:pPr lvl="1">
              <a:defRPr/>
            </a:pPr>
            <a:r>
              <a:rPr lang="en-US" sz="2200" dirty="0" smtClean="0"/>
              <a:t>Men and women have equal chance of being affected</a:t>
            </a:r>
          </a:p>
          <a:p>
            <a:pPr>
              <a:defRPr/>
            </a:pPr>
            <a:r>
              <a:rPr lang="en-US" sz="2600" dirty="0" smtClean="0"/>
              <a:t>Dominant:</a:t>
            </a:r>
          </a:p>
          <a:p>
            <a:pPr lvl="1">
              <a:defRPr/>
            </a:pPr>
            <a:r>
              <a:rPr lang="en-US" sz="2200" dirty="0" smtClean="0"/>
              <a:t>Need one or more dominant allele (D_)</a:t>
            </a:r>
          </a:p>
          <a:p>
            <a:pPr lvl="1">
              <a:defRPr/>
            </a:pPr>
            <a:r>
              <a:rPr lang="en-US" sz="2200" dirty="0" smtClean="0"/>
              <a:t>1 parent MUST have the disorder</a:t>
            </a:r>
          </a:p>
          <a:p>
            <a:pPr>
              <a:defRPr/>
            </a:pPr>
            <a:r>
              <a:rPr lang="en-US" sz="2600" dirty="0" smtClean="0"/>
              <a:t>Recessive:</a:t>
            </a:r>
          </a:p>
          <a:p>
            <a:pPr lvl="1">
              <a:defRPr/>
            </a:pPr>
            <a:r>
              <a:rPr lang="en-US" sz="2200" dirty="0" smtClean="0"/>
              <a:t>Need two copies of recessive allele to have disorder</a:t>
            </a:r>
          </a:p>
          <a:p>
            <a:pPr lvl="1">
              <a:defRPr/>
            </a:pPr>
            <a:r>
              <a:rPr lang="en-US" sz="2200" dirty="0" smtClean="0"/>
              <a:t>Neither parent has to have disorder because they can be heterozygous (carrier)</a:t>
            </a:r>
            <a:endParaRPr lang="en-US" sz="2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n-US" smtClean="0"/>
              <a:t>Pedigree Chart -Cystic Fibrosis</a:t>
            </a:r>
          </a:p>
        </p:txBody>
      </p:sp>
      <p:pic>
        <p:nvPicPr>
          <p:cNvPr id="22531" name="Picture 3"/>
          <p:cNvPicPr>
            <a:picLocks noChangeAspect="1" noChangeArrowheads="1"/>
          </p:cNvPicPr>
          <p:nvPr/>
        </p:nvPicPr>
        <p:blipFill>
          <a:blip r:embed="rId2" cstate="print"/>
          <a:srcRect/>
          <a:stretch>
            <a:fillRect/>
          </a:stretch>
        </p:blipFill>
        <p:spPr bwMode="auto">
          <a:xfrm>
            <a:off x="228600" y="1524000"/>
            <a:ext cx="8534400" cy="5037138"/>
          </a:xfrm>
          <a:prstGeom prst="rect">
            <a:avLst/>
          </a:prstGeom>
          <a:noFill/>
          <a:ln w="12700" cap="sq">
            <a:noFill/>
            <a:miter lim="800000"/>
            <a:headEnd type="none" w="sm" len="sm"/>
            <a:tailEnd type="none" w="sm" len="sm"/>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p:txBody>
          <a:bodyPr/>
          <a:lstStyle/>
          <a:p>
            <a:pPr eaLnBrk="1" hangingPunct="1">
              <a:defRPr/>
            </a:pPr>
            <a:r>
              <a:rPr lang="en-US" sz="7600" smtClean="0"/>
              <a:t>Human Genetics</a:t>
            </a:r>
          </a:p>
        </p:txBody>
      </p:sp>
    </p:spTree>
  </p:cSld>
  <p:clrMapOvr>
    <a:masterClrMapping/>
  </p:clrMapOvr>
  <p:transition spd="slow">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n-US" sz="8800" smtClean="0"/>
              <a:t>Karyotype</a:t>
            </a:r>
          </a:p>
        </p:txBody>
      </p:sp>
      <p:pic>
        <p:nvPicPr>
          <p:cNvPr id="24579" name="Picture 3"/>
          <p:cNvPicPr>
            <a:picLocks noGrp="1" noChangeAspect="1" noChangeArrowheads="1"/>
          </p:cNvPicPr>
          <p:nvPr>
            <p:ph type="clipArt" sz="half" idx="1"/>
          </p:nvPr>
        </p:nvPicPr>
        <p:blipFill>
          <a:blip r:embed="rId3" cstate="print"/>
          <a:srcRect/>
          <a:stretch>
            <a:fillRect/>
          </a:stretch>
        </p:blipFill>
        <p:spPr>
          <a:xfrm>
            <a:off x="-152400" y="1717675"/>
            <a:ext cx="9372600" cy="5216525"/>
          </a:xfrm>
        </p:spPr>
      </p:pic>
      <p:pic>
        <p:nvPicPr>
          <p:cNvPr id="69636" name="Picture 4" descr="WB01626_"/>
          <p:cNvPicPr>
            <a:picLocks noChangeAspect="1" noChangeArrowheads="1"/>
          </p:cNvPicPr>
          <p:nvPr/>
        </p:nvPicPr>
        <p:blipFill>
          <a:blip r:embed="rId4" cstate="print"/>
          <a:srcRect/>
          <a:stretch>
            <a:fillRect/>
          </a:stretch>
        </p:blipFill>
        <p:spPr bwMode="auto">
          <a:xfrm>
            <a:off x="3581400" y="5943600"/>
            <a:ext cx="3048000" cy="990600"/>
          </a:xfrm>
          <a:prstGeom prst="rect">
            <a:avLst/>
          </a:prstGeom>
          <a:noFill/>
          <a:ln w="9525">
            <a:noFill/>
            <a:miter lim="800000"/>
            <a:headEnd/>
            <a:tailEnd/>
          </a:ln>
        </p:spPr>
      </p:pic>
      <p:sp>
        <p:nvSpPr>
          <p:cNvPr id="69637" name="Rectangle 5"/>
          <p:cNvSpPr>
            <a:spLocks noGrp="1" noChangeArrowheads="1"/>
          </p:cNvSpPr>
          <p:nvPr>
            <p:ph type="body" sz="half" idx="2"/>
          </p:nvPr>
        </p:nvSpPr>
        <p:spPr>
          <a:xfrm>
            <a:off x="4271963" y="1676400"/>
            <a:ext cx="4033837" cy="4525963"/>
          </a:xfrm>
        </p:spPr>
        <p:txBody>
          <a:bodyPr/>
          <a:lstStyle/>
          <a:p>
            <a:pPr eaLnBrk="1" hangingPunct="1">
              <a:defRPr/>
            </a:pPr>
            <a:endParaRPr lang="en-US" sz="280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box(out)">
                                      <p:cBhvr>
                                        <p:cTn id="7" dur="500"/>
                                        <p:tgtEl>
                                          <p:spTgt spid="69636"/>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914400" y="0"/>
            <a:ext cx="7772400" cy="1143000"/>
          </a:xfrm>
        </p:spPr>
        <p:txBody>
          <a:bodyPr/>
          <a:lstStyle/>
          <a:p>
            <a:pPr eaLnBrk="1" hangingPunct="1">
              <a:defRPr/>
            </a:pPr>
            <a:r>
              <a:rPr lang="en-US" sz="4800" b="1" smtClean="0"/>
              <a:t>Chromosome Number</a:t>
            </a:r>
            <a:endParaRPr lang="en-US" sz="4800" smtClean="0"/>
          </a:p>
        </p:txBody>
      </p:sp>
      <p:sp>
        <p:nvSpPr>
          <p:cNvPr id="70659" name="Rectangle 3"/>
          <p:cNvSpPr>
            <a:spLocks noGrp="1" noChangeArrowheads="1"/>
          </p:cNvSpPr>
          <p:nvPr>
            <p:ph type="body" sz="half" idx="1"/>
          </p:nvPr>
        </p:nvSpPr>
        <p:spPr>
          <a:xfrm>
            <a:off x="228600" y="1447800"/>
            <a:ext cx="3962400" cy="4572000"/>
          </a:xfrm>
        </p:spPr>
        <p:txBody>
          <a:bodyPr/>
          <a:lstStyle/>
          <a:p>
            <a:pPr eaLnBrk="1" hangingPunct="1">
              <a:defRPr/>
            </a:pPr>
            <a:r>
              <a:rPr lang="en-US" sz="2800" smtClean="0"/>
              <a:t>Different # for different species</a:t>
            </a:r>
          </a:p>
          <a:p>
            <a:pPr eaLnBrk="1" hangingPunct="1">
              <a:defRPr/>
            </a:pPr>
            <a:r>
              <a:rPr lang="en-US" sz="2800" b="1" smtClean="0"/>
              <a:t>Full set</a:t>
            </a:r>
            <a:r>
              <a:rPr lang="en-US" sz="2800" smtClean="0"/>
              <a:t> = 2N=</a:t>
            </a:r>
            <a:r>
              <a:rPr lang="en-US" sz="2800" b="1" smtClean="0"/>
              <a:t>Diploid</a:t>
            </a:r>
            <a:endParaRPr lang="en-US" sz="2800" smtClean="0"/>
          </a:p>
          <a:p>
            <a:pPr eaLnBrk="1" hangingPunct="1">
              <a:defRPr/>
            </a:pPr>
            <a:r>
              <a:rPr lang="en-US" sz="2800" b="1" smtClean="0"/>
              <a:t>N=</a:t>
            </a:r>
            <a:endParaRPr lang="en-US" sz="2800" smtClean="0"/>
          </a:p>
          <a:p>
            <a:pPr eaLnBrk="1" hangingPunct="1">
              <a:defRPr/>
            </a:pPr>
            <a:r>
              <a:rPr lang="en-US" sz="2800" b="1" smtClean="0"/>
              <a:t># pairs</a:t>
            </a:r>
            <a:r>
              <a:rPr lang="en-US" sz="2800" smtClean="0"/>
              <a:t> </a:t>
            </a:r>
          </a:p>
          <a:p>
            <a:pPr eaLnBrk="1" hangingPunct="1">
              <a:defRPr/>
            </a:pPr>
            <a:r>
              <a:rPr lang="en-US" sz="2800" smtClean="0"/>
              <a:t>1 pair from mother</a:t>
            </a:r>
          </a:p>
          <a:p>
            <a:pPr eaLnBrk="1" hangingPunct="1">
              <a:defRPr/>
            </a:pPr>
            <a:r>
              <a:rPr lang="en-US" sz="2800" smtClean="0"/>
              <a:t>1 pair from father</a:t>
            </a:r>
          </a:p>
          <a:p>
            <a:pPr eaLnBrk="1" hangingPunct="1">
              <a:defRPr/>
            </a:pPr>
            <a:r>
              <a:rPr lang="en-US" sz="2800" smtClean="0"/>
              <a:t>Humans= </a:t>
            </a:r>
            <a:r>
              <a:rPr lang="en-US" sz="2800" b="1" smtClean="0"/>
              <a:t>23 pairs</a:t>
            </a:r>
            <a:r>
              <a:rPr lang="en-US" sz="2800" smtClean="0"/>
              <a:t> or</a:t>
            </a:r>
          </a:p>
          <a:p>
            <a:pPr eaLnBrk="1" hangingPunct="1">
              <a:defRPr/>
            </a:pPr>
            <a:r>
              <a:rPr lang="en-US" sz="2800" smtClean="0"/>
              <a:t>46 total</a:t>
            </a:r>
          </a:p>
        </p:txBody>
      </p:sp>
      <p:pic>
        <p:nvPicPr>
          <p:cNvPr id="25604" name="Picture 4"/>
          <p:cNvPicPr>
            <a:picLocks noGrp="1" noChangeAspect="1" noChangeArrowheads="1"/>
          </p:cNvPicPr>
          <p:nvPr>
            <p:ph type="clipArt" sz="half" idx="2"/>
          </p:nvPr>
        </p:nvPicPr>
        <p:blipFill>
          <a:blip r:embed="rId3" cstate="print"/>
          <a:srcRect/>
          <a:stretch>
            <a:fillRect/>
          </a:stretch>
        </p:blipFill>
        <p:spPr>
          <a:xfrm>
            <a:off x="4275138" y="1066800"/>
            <a:ext cx="4868862" cy="5257800"/>
          </a:xfrm>
        </p:spPr>
      </p:pic>
      <p:sp>
        <p:nvSpPr>
          <p:cNvPr id="70661" name="Text Box 5"/>
          <p:cNvSpPr txBox="1">
            <a:spLocks noChangeArrowheads="1"/>
          </p:cNvSpPr>
          <p:nvPr/>
        </p:nvSpPr>
        <p:spPr bwMode="auto">
          <a:xfrm>
            <a:off x="304800" y="1363663"/>
            <a:ext cx="3810000" cy="2530475"/>
          </a:xfrm>
          <a:prstGeom prst="rect">
            <a:avLst/>
          </a:prstGeom>
          <a:solidFill>
            <a:schemeClr val="accent1"/>
          </a:solidFill>
          <a:ln w="9525">
            <a:noFill/>
            <a:miter lim="800000"/>
            <a:headEnd/>
            <a:tailEnd/>
          </a:ln>
        </p:spPr>
        <p:txBody>
          <a:bodyPr>
            <a:spAutoFit/>
          </a:bodyPr>
          <a:lstStyle/>
          <a:p>
            <a:pPr>
              <a:spcBef>
                <a:spcPct val="50000"/>
              </a:spcBef>
            </a:pPr>
            <a:r>
              <a:rPr lang="en-US" sz="4000" b="1">
                <a:latin typeface="Times New Roman" pitchFamily="18" charset="0"/>
              </a:rPr>
              <a:t>Homologous Chromosomes are the sets of each pair</a:t>
            </a:r>
          </a:p>
        </p:txBody>
      </p:sp>
      <p:pic>
        <p:nvPicPr>
          <p:cNvPr id="70662" name="Picture 6" descr="WB01626_"/>
          <p:cNvPicPr>
            <a:picLocks noChangeAspect="1" noChangeArrowheads="1"/>
          </p:cNvPicPr>
          <p:nvPr/>
        </p:nvPicPr>
        <p:blipFill>
          <a:blip r:embed="rId4" cstate="print"/>
          <a:srcRect/>
          <a:stretch>
            <a:fillRect/>
          </a:stretch>
        </p:blipFill>
        <p:spPr bwMode="auto">
          <a:xfrm>
            <a:off x="3581400" y="2971800"/>
            <a:ext cx="1066800" cy="730250"/>
          </a:xfrm>
          <a:prstGeom prst="rect">
            <a:avLst/>
          </a:prstGeom>
          <a:noFill/>
          <a:ln w="9525">
            <a:noFill/>
            <a:miter lim="800000"/>
            <a:headEnd/>
            <a:tailEnd/>
          </a:ln>
        </p:spPr>
      </p:pic>
      <p:pic>
        <p:nvPicPr>
          <p:cNvPr id="70663" name="Picture 7" descr="WB01626_"/>
          <p:cNvPicPr>
            <a:picLocks noChangeAspect="1" noChangeArrowheads="1"/>
          </p:cNvPicPr>
          <p:nvPr/>
        </p:nvPicPr>
        <p:blipFill>
          <a:blip r:embed="rId4" cstate="print"/>
          <a:srcRect/>
          <a:stretch>
            <a:fillRect/>
          </a:stretch>
        </p:blipFill>
        <p:spPr bwMode="auto">
          <a:xfrm>
            <a:off x="3505200" y="1447800"/>
            <a:ext cx="1066800" cy="730250"/>
          </a:xfrm>
          <a:prstGeom prst="rect">
            <a:avLst/>
          </a:prstGeom>
          <a:noFill/>
          <a:ln w="9525">
            <a:noFill/>
            <a:miter lim="800000"/>
            <a:headEnd/>
            <a:tailEnd/>
          </a:ln>
        </p:spPr>
      </p:pic>
      <p:pic>
        <p:nvPicPr>
          <p:cNvPr id="70664" name="Picture 8" descr="WB01626_"/>
          <p:cNvPicPr>
            <a:picLocks noChangeAspect="1" noChangeArrowheads="1"/>
          </p:cNvPicPr>
          <p:nvPr/>
        </p:nvPicPr>
        <p:blipFill>
          <a:blip r:embed="rId4" cstate="print"/>
          <a:srcRect/>
          <a:stretch>
            <a:fillRect/>
          </a:stretch>
        </p:blipFill>
        <p:spPr bwMode="auto">
          <a:xfrm>
            <a:off x="3581400" y="4419600"/>
            <a:ext cx="1066800" cy="730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Effect transition="in" filter="box(out)">
                                      <p:cBhvr>
                                        <p:cTn id="7" dur="500"/>
                                        <p:tgtEl>
                                          <p:spTgt spid="7065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0659">
                                            <p:txEl>
                                              <p:pRg st="1" end="1"/>
                                            </p:txEl>
                                          </p:spTgt>
                                        </p:tgtEl>
                                        <p:attrNameLst>
                                          <p:attrName>style.visibility</p:attrName>
                                        </p:attrNameLst>
                                      </p:cBhvr>
                                      <p:to>
                                        <p:strVal val="visible"/>
                                      </p:to>
                                    </p:set>
                                    <p:animEffect transition="in" filter="box(out)">
                                      <p:cBhvr>
                                        <p:cTn id="12" dur="500"/>
                                        <p:tgtEl>
                                          <p:spTgt spid="7065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Effect transition="in" filter="box(out)">
                                      <p:cBhvr>
                                        <p:cTn id="17" dur="500"/>
                                        <p:tgtEl>
                                          <p:spTgt spid="7065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0659">
                                            <p:txEl>
                                              <p:pRg st="3" end="3"/>
                                            </p:txEl>
                                          </p:spTgt>
                                        </p:tgtEl>
                                        <p:attrNameLst>
                                          <p:attrName>style.visibility</p:attrName>
                                        </p:attrNameLst>
                                      </p:cBhvr>
                                      <p:to>
                                        <p:strVal val="visible"/>
                                      </p:to>
                                    </p:set>
                                    <p:animEffect transition="in" filter="box(out)">
                                      <p:cBhvr>
                                        <p:cTn id="22" dur="500"/>
                                        <p:tgtEl>
                                          <p:spTgt spid="70659">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70659">
                                            <p:txEl>
                                              <p:pRg st="4" end="4"/>
                                            </p:txEl>
                                          </p:spTgt>
                                        </p:tgtEl>
                                        <p:attrNameLst>
                                          <p:attrName>style.visibility</p:attrName>
                                        </p:attrNameLst>
                                      </p:cBhvr>
                                      <p:to>
                                        <p:strVal val="visible"/>
                                      </p:to>
                                    </p:set>
                                    <p:animEffect transition="in" filter="box(out)">
                                      <p:cBhvr>
                                        <p:cTn id="27" dur="500"/>
                                        <p:tgtEl>
                                          <p:spTgt spid="70659">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70659">
                                            <p:txEl>
                                              <p:pRg st="5" end="5"/>
                                            </p:txEl>
                                          </p:spTgt>
                                        </p:tgtEl>
                                        <p:attrNameLst>
                                          <p:attrName>style.visibility</p:attrName>
                                        </p:attrNameLst>
                                      </p:cBhvr>
                                      <p:to>
                                        <p:strVal val="visible"/>
                                      </p:to>
                                    </p:set>
                                    <p:animEffect transition="in" filter="box(out)">
                                      <p:cBhvr>
                                        <p:cTn id="32" dur="500"/>
                                        <p:tgtEl>
                                          <p:spTgt spid="70659">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70659">
                                            <p:txEl>
                                              <p:pRg st="6" end="6"/>
                                            </p:txEl>
                                          </p:spTgt>
                                        </p:tgtEl>
                                        <p:attrNameLst>
                                          <p:attrName>style.visibility</p:attrName>
                                        </p:attrNameLst>
                                      </p:cBhvr>
                                      <p:to>
                                        <p:strVal val="visible"/>
                                      </p:to>
                                    </p:set>
                                    <p:animEffect transition="in" filter="box(out)">
                                      <p:cBhvr>
                                        <p:cTn id="37" dur="500"/>
                                        <p:tgtEl>
                                          <p:spTgt spid="70659">
                                            <p:txEl>
                                              <p:pRg st="6" end="6"/>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70659">
                                            <p:txEl>
                                              <p:pRg st="7" end="7"/>
                                            </p:txEl>
                                          </p:spTgt>
                                        </p:tgtEl>
                                        <p:attrNameLst>
                                          <p:attrName>style.visibility</p:attrName>
                                        </p:attrNameLst>
                                      </p:cBhvr>
                                      <p:to>
                                        <p:strVal val="visible"/>
                                      </p:to>
                                    </p:set>
                                    <p:animEffect transition="in" filter="box(out)">
                                      <p:cBhvr>
                                        <p:cTn id="42" dur="500"/>
                                        <p:tgtEl>
                                          <p:spTgt spid="70659">
                                            <p:txEl>
                                              <p:pRg st="7" end="7"/>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70661"/>
                                        </p:tgtEl>
                                        <p:attrNameLst>
                                          <p:attrName>style.visibility</p:attrName>
                                        </p:attrNameLst>
                                      </p:cBhvr>
                                      <p:to>
                                        <p:strVal val="visible"/>
                                      </p:to>
                                    </p:set>
                                    <p:animEffect transition="in" filter="box(out)">
                                      <p:cBhvr>
                                        <p:cTn id="47" dur="500"/>
                                        <p:tgtEl>
                                          <p:spTgt spid="70661"/>
                                        </p:tgtEl>
                                      </p:cBhvr>
                                    </p:animEffect>
                                  </p:childTnLst>
                                  <p:subTnLst>
                                    <p:audio>
                                      <p:cMediaNode>
                                        <p:cTn display="0" masterRel="sameClick">
                                          <p:stCondLst>
                                            <p:cond evt="begin" delay="0">
                                              <p:tn val="45"/>
                                            </p:cond>
                                          </p:stCondLst>
                                          <p:endCondLst>
                                            <p:cond evt="onStopAudio" delay="0">
                                              <p:tgtEl>
                                                <p:sldTgt/>
                                              </p:tgtEl>
                                            </p:cond>
                                          </p:endCondLst>
                                        </p:cTn>
                                        <p:tgtEl>
                                          <p:sndTgt r:embed="rId2" name="CAMERA.WAV"/>
                                        </p:tgtEl>
                                      </p:cMediaNode>
                                    </p:audio>
                                  </p:subTnLst>
                                </p:cTn>
                              </p:par>
                            </p:childTnLst>
                          </p:cTn>
                        </p:par>
                      </p:childTnLst>
                    </p:cTn>
                  </p:par>
                  <p:par>
                    <p:cTn id="48" fill="hold">
                      <p:stCondLst>
                        <p:cond delay="indefinite"/>
                      </p:stCondLst>
                      <p:childTnLst>
                        <p:par>
                          <p:cTn id="49" fill="hold">
                            <p:stCondLst>
                              <p:cond delay="0"/>
                            </p:stCondLst>
                            <p:childTnLst>
                              <p:par>
                                <p:cTn id="50" presetID="4" presetClass="entr" presetSubtype="32" fill="hold" nodeType="clickEffect">
                                  <p:stCondLst>
                                    <p:cond delay="0"/>
                                  </p:stCondLst>
                                  <p:childTnLst>
                                    <p:set>
                                      <p:cBhvr>
                                        <p:cTn id="51" dur="1" fill="hold">
                                          <p:stCondLst>
                                            <p:cond delay="0"/>
                                          </p:stCondLst>
                                        </p:cTn>
                                        <p:tgtEl>
                                          <p:spTgt spid="70663"/>
                                        </p:tgtEl>
                                        <p:attrNameLst>
                                          <p:attrName>style.visibility</p:attrName>
                                        </p:attrNameLst>
                                      </p:cBhvr>
                                      <p:to>
                                        <p:strVal val="visible"/>
                                      </p:to>
                                    </p:set>
                                    <p:animEffect transition="in" filter="box(out)">
                                      <p:cBhvr>
                                        <p:cTn id="52" dur="500"/>
                                        <p:tgtEl>
                                          <p:spTgt spid="70663"/>
                                        </p:tgtEl>
                                      </p:cBhvr>
                                    </p:animEffect>
                                  </p:childTnLst>
                                  <p:subTnLst>
                                    <p:audio>
                                      <p:cMediaNode>
                                        <p:cTn display="0" masterRel="sameClick">
                                          <p:stCondLst>
                                            <p:cond evt="begin" delay="0">
                                              <p:tn val="50"/>
                                            </p:cond>
                                          </p:stCondLst>
                                          <p:endCondLst>
                                            <p:cond evt="onStopAudio" delay="0">
                                              <p:tgtEl>
                                                <p:sldTgt/>
                                              </p:tgtEl>
                                            </p:cond>
                                          </p:endCondLst>
                                        </p:cTn>
                                        <p:tgtEl>
                                          <p:sndTgt r:embed="rId2" name="CAMERA.WAV"/>
                                        </p:tgtEl>
                                      </p:cMediaNode>
                                    </p:audio>
                                  </p:subTnLst>
                                </p:cTn>
                              </p:par>
                            </p:childTnLst>
                          </p:cTn>
                        </p:par>
                      </p:childTnLst>
                    </p:cTn>
                  </p:par>
                  <p:par>
                    <p:cTn id="53" fill="hold">
                      <p:stCondLst>
                        <p:cond delay="indefinite"/>
                      </p:stCondLst>
                      <p:childTnLst>
                        <p:par>
                          <p:cTn id="54" fill="hold">
                            <p:stCondLst>
                              <p:cond delay="0"/>
                            </p:stCondLst>
                            <p:childTnLst>
                              <p:par>
                                <p:cTn id="55" presetID="4" presetClass="entr" presetSubtype="32" fill="hold" nodeType="clickEffect">
                                  <p:stCondLst>
                                    <p:cond delay="0"/>
                                  </p:stCondLst>
                                  <p:childTnLst>
                                    <p:set>
                                      <p:cBhvr>
                                        <p:cTn id="56" dur="1" fill="hold">
                                          <p:stCondLst>
                                            <p:cond delay="0"/>
                                          </p:stCondLst>
                                        </p:cTn>
                                        <p:tgtEl>
                                          <p:spTgt spid="70662"/>
                                        </p:tgtEl>
                                        <p:attrNameLst>
                                          <p:attrName>style.visibility</p:attrName>
                                        </p:attrNameLst>
                                      </p:cBhvr>
                                      <p:to>
                                        <p:strVal val="visible"/>
                                      </p:to>
                                    </p:set>
                                    <p:animEffect transition="in" filter="box(out)">
                                      <p:cBhvr>
                                        <p:cTn id="57" dur="500"/>
                                        <p:tgtEl>
                                          <p:spTgt spid="70662"/>
                                        </p:tgtEl>
                                      </p:cBhvr>
                                    </p:animEffect>
                                  </p:childTnLst>
                                  <p:subTnLst>
                                    <p:audio>
                                      <p:cMediaNode>
                                        <p:cTn display="0" masterRel="sameClick">
                                          <p:stCondLst>
                                            <p:cond evt="begin" delay="0">
                                              <p:tn val="55"/>
                                            </p:cond>
                                          </p:stCondLst>
                                          <p:endCondLst>
                                            <p:cond evt="onStopAudio" delay="0">
                                              <p:tgtEl>
                                                <p:sldTgt/>
                                              </p:tgtEl>
                                            </p:cond>
                                          </p:endCondLst>
                                        </p:cTn>
                                        <p:tgtEl>
                                          <p:sndTgt r:embed="rId2" name="CAMERA.WAV"/>
                                        </p:tgtEl>
                                      </p:cMediaNode>
                                    </p:audio>
                                  </p:subTnLst>
                                </p:cTn>
                              </p:par>
                            </p:childTnLst>
                          </p:cTn>
                        </p:par>
                      </p:childTnLst>
                    </p:cTn>
                  </p:par>
                  <p:par>
                    <p:cTn id="58" fill="hold">
                      <p:stCondLst>
                        <p:cond delay="indefinite"/>
                      </p:stCondLst>
                      <p:childTnLst>
                        <p:par>
                          <p:cTn id="59" fill="hold">
                            <p:stCondLst>
                              <p:cond delay="0"/>
                            </p:stCondLst>
                            <p:childTnLst>
                              <p:par>
                                <p:cTn id="60" presetID="4" presetClass="entr" presetSubtype="32" fill="hold" nodeType="clickEffect">
                                  <p:stCondLst>
                                    <p:cond delay="0"/>
                                  </p:stCondLst>
                                  <p:childTnLst>
                                    <p:set>
                                      <p:cBhvr>
                                        <p:cTn id="61" dur="1" fill="hold">
                                          <p:stCondLst>
                                            <p:cond delay="0"/>
                                          </p:stCondLst>
                                        </p:cTn>
                                        <p:tgtEl>
                                          <p:spTgt spid="70664"/>
                                        </p:tgtEl>
                                        <p:attrNameLst>
                                          <p:attrName>style.visibility</p:attrName>
                                        </p:attrNameLst>
                                      </p:cBhvr>
                                      <p:to>
                                        <p:strVal val="visible"/>
                                      </p:to>
                                    </p:set>
                                    <p:animEffect transition="in" filter="box(out)">
                                      <p:cBhvr>
                                        <p:cTn id="62" dur="500"/>
                                        <p:tgtEl>
                                          <p:spTgt spid="70664"/>
                                        </p:tgtEl>
                                      </p:cBhvr>
                                    </p:animEffect>
                                  </p:childTnLst>
                                  <p:subTnLst>
                                    <p:audio>
                                      <p:cMediaNode>
                                        <p:cTn display="0" masterRel="sameClick">
                                          <p:stCondLst>
                                            <p:cond evt="begin" delay="0">
                                              <p:tn val="6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autoUpdateAnimBg="0"/>
      <p:bldP spid="70661"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277813"/>
            <a:ext cx="8229600" cy="531812"/>
          </a:xfrm>
        </p:spPr>
        <p:txBody>
          <a:bodyPr/>
          <a:lstStyle/>
          <a:p>
            <a:pPr eaLnBrk="1" hangingPunct="1">
              <a:defRPr/>
            </a:pPr>
            <a:r>
              <a:rPr lang="en-US" smtClean="0"/>
              <a:t>Autosomes &amp; Sex Chromosomes</a:t>
            </a:r>
          </a:p>
        </p:txBody>
      </p:sp>
      <p:pic>
        <p:nvPicPr>
          <p:cNvPr id="26627" name="Picture 3"/>
          <p:cNvPicPr>
            <a:picLocks noChangeAspect="1" noChangeArrowheads="1"/>
          </p:cNvPicPr>
          <p:nvPr/>
        </p:nvPicPr>
        <p:blipFill>
          <a:blip r:embed="rId3" cstate="print"/>
          <a:srcRect/>
          <a:stretch>
            <a:fillRect/>
          </a:stretch>
        </p:blipFill>
        <p:spPr bwMode="auto">
          <a:xfrm>
            <a:off x="0" y="1295400"/>
            <a:ext cx="9144000" cy="5943600"/>
          </a:xfrm>
          <a:prstGeom prst="rect">
            <a:avLst/>
          </a:prstGeom>
          <a:noFill/>
          <a:ln w="9525">
            <a:noFill/>
            <a:miter lim="800000"/>
            <a:headEnd/>
            <a:tailEnd/>
          </a:ln>
        </p:spPr>
      </p:pic>
      <p:sp>
        <p:nvSpPr>
          <p:cNvPr id="71684" name="Text Box 4"/>
          <p:cNvSpPr txBox="1">
            <a:spLocks noChangeArrowheads="1"/>
          </p:cNvSpPr>
          <p:nvPr/>
        </p:nvSpPr>
        <p:spPr bwMode="auto">
          <a:xfrm>
            <a:off x="327025" y="1752600"/>
            <a:ext cx="5083175" cy="2287588"/>
          </a:xfrm>
          <a:prstGeom prst="rect">
            <a:avLst/>
          </a:prstGeom>
          <a:solidFill>
            <a:srgbClr val="3399FF"/>
          </a:solidFill>
          <a:ln w="9525">
            <a:noFill/>
            <a:miter lim="800000"/>
            <a:headEnd/>
            <a:tailEnd/>
          </a:ln>
        </p:spPr>
        <p:txBody>
          <a:bodyPr>
            <a:spAutoFit/>
          </a:bodyPr>
          <a:lstStyle/>
          <a:p>
            <a:pPr>
              <a:spcBef>
                <a:spcPct val="50000"/>
              </a:spcBef>
            </a:pPr>
            <a:r>
              <a:rPr lang="en-US" sz="4800" b="1">
                <a:latin typeface="Times New Roman" pitchFamily="18" charset="0"/>
              </a:rPr>
              <a:t>Autosomes = # 1-22 for all traits except sex</a:t>
            </a:r>
          </a:p>
        </p:txBody>
      </p:sp>
      <p:sp>
        <p:nvSpPr>
          <p:cNvPr id="71685" name="Text Box 5"/>
          <p:cNvSpPr txBox="1">
            <a:spLocks noChangeArrowheads="1"/>
          </p:cNvSpPr>
          <p:nvPr/>
        </p:nvSpPr>
        <p:spPr bwMode="auto">
          <a:xfrm>
            <a:off x="457200" y="4191000"/>
            <a:ext cx="6096000" cy="2101850"/>
          </a:xfrm>
          <a:prstGeom prst="rect">
            <a:avLst/>
          </a:prstGeom>
          <a:solidFill>
            <a:schemeClr val="hlink"/>
          </a:solidFill>
          <a:ln w="9525">
            <a:noFill/>
            <a:miter lim="800000"/>
            <a:headEnd/>
            <a:tailEnd/>
          </a:ln>
        </p:spPr>
        <p:txBody>
          <a:bodyPr>
            <a:spAutoFit/>
          </a:bodyPr>
          <a:lstStyle/>
          <a:p>
            <a:r>
              <a:rPr lang="en-US" sz="4400">
                <a:latin typeface="Times New Roman" pitchFamily="18" charset="0"/>
              </a:rPr>
              <a:t>Sex chromosomes= </a:t>
            </a:r>
          </a:p>
          <a:p>
            <a:r>
              <a:rPr lang="en-US" sz="4400">
                <a:latin typeface="Times New Roman" pitchFamily="18" charset="0"/>
              </a:rPr>
              <a:t>Pair # 23  XX(female) or</a:t>
            </a:r>
          </a:p>
          <a:p>
            <a:r>
              <a:rPr lang="en-US" sz="4400">
                <a:latin typeface="Times New Roman" pitchFamily="18" charset="0"/>
              </a:rPr>
              <a:t>XY(male)</a:t>
            </a:r>
          </a:p>
        </p:txBody>
      </p:sp>
      <p:pic>
        <p:nvPicPr>
          <p:cNvPr id="71686" name="Picture 6" descr="WB01626_"/>
          <p:cNvPicPr>
            <a:picLocks noChangeAspect="1" noChangeArrowheads="1"/>
          </p:cNvPicPr>
          <p:nvPr/>
        </p:nvPicPr>
        <p:blipFill>
          <a:blip r:embed="rId4" cstate="print"/>
          <a:srcRect/>
          <a:stretch>
            <a:fillRect/>
          </a:stretch>
        </p:blipFill>
        <p:spPr bwMode="auto">
          <a:xfrm>
            <a:off x="5029200" y="1768475"/>
            <a:ext cx="2133600" cy="1460500"/>
          </a:xfrm>
          <a:prstGeom prst="rect">
            <a:avLst/>
          </a:prstGeom>
          <a:noFill/>
          <a:ln w="9525">
            <a:noFill/>
            <a:miter lim="800000"/>
            <a:headEnd/>
            <a:tailEnd/>
          </a:ln>
        </p:spPr>
      </p:pic>
      <p:pic>
        <p:nvPicPr>
          <p:cNvPr id="71687" name="Picture 7" descr="WB01626_"/>
          <p:cNvPicPr>
            <a:picLocks noChangeAspect="1" noChangeArrowheads="1"/>
          </p:cNvPicPr>
          <p:nvPr/>
        </p:nvPicPr>
        <p:blipFill>
          <a:blip r:embed="rId4" cstate="print"/>
          <a:srcRect/>
          <a:stretch>
            <a:fillRect/>
          </a:stretch>
        </p:blipFill>
        <p:spPr bwMode="auto">
          <a:xfrm>
            <a:off x="3581400" y="5638800"/>
            <a:ext cx="2971800" cy="1600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box(out)">
                                      <p:cBhvr>
                                        <p:cTn id="7" dur="500"/>
                                        <p:tgtEl>
                                          <p:spTgt spid="7168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71686"/>
                                        </p:tgtEl>
                                        <p:attrNameLst>
                                          <p:attrName>style.visibility</p:attrName>
                                        </p:attrNameLst>
                                      </p:cBhvr>
                                      <p:to>
                                        <p:strVal val="visible"/>
                                      </p:to>
                                    </p:set>
                                    <p:animEffect transition="in" filter="box(out)">
                                      <p:cBhvr>
                                        <p:cTn id="12" dur="500"/>
                                        <p:tgtEl>
                                          <p:spTgt spid="71686"/>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71687"/>
                                        </p:tgtEl>
                                        <p:attrNameLst>
                                          <p:attrName>style.visibility</p:attrName>
                                        </p:attrNameLst>
                                      </p:cBhvr>
                                      <p:to>
                                        <p:strVal val="visible"/>
                                      </p:to>
                                    </p:set>
                                    <p:animEffect transition="in" filter="box(out)">
                                      <p:cBhvr>
                                        <p:cTn id="17" dur="500"/>
                                        <p:tgtEl>
                                          <p:spTgt spid="71687"/>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1685"/>
                                        </p:tgtEl>
                                        <p:attrNameLst>
                                          <p:attrName>style.visibility</p:attrName>
                                        </p:attrNameLst>
                                      </p:cBhvr>
                                      <p:to>
                                        <p:strVal val="visible"/>
                                      </p:to>
                                    </p:set>
                                    <p:animEffect transition="in" filter="box(out)">
                                      <p:cBhvr>
                                        <p:cTn id="22" dur="500"/>
                                        <p:tgtEl>
                                          <p:spTgt spid="71685"/>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autoUpdateAnimBg="0"/>
      <p:bldP spid="71685"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en-US" smtClean="0"/>
              <a:t>Down Syndrome= 3 of #21</a:t>
            </a:r>
          </a:p>
        </p:txBody>
      </p:sp>
      <p:pic>
        <p:nvPicPr>
          <p:cNvPr id="27651" name="Picture 3"/>
          <p:cNvPicPr>
            <a:picLocks noChangeAspect="1" noChangeArrowheads="1"/>
          </p:cNvPicPr>
          <p:nvPr/>
        </p:nvPicPr>
        <p:blipFill>
          <a:blip r:embed="rId3" cstate="print"/>
          <a:srcRect/>
          <a:stretch>
            <a:fillRect/>
          </a:stretch>
        </p:blipFill>
        <p:spPr bwMode="auto">
          <a:xfrm>
            <a:off x="228600" y="1276350"/>
            <a:ext cx="8274050" cy="5581650"/>
          </a:xfrm>
          <a:prstGeom prst="rect">
            <a:avLst/>
          </a:prstGeom>
          <a:noFill/>
          <a:ln w="12700" cap="sq">
            <a:noFill/>
            <a:miter lim="800000"/>
            <a:headEnd type="none" w="sm" len="sm"/>
            <a:tailEnd type="none" w="sm" len="sm"/>
          </a:ln>
        </p:spPr>
      </p:pic>
      <p:pic>
        <p:nvPicPr>
          <p:cNvPr id="72708" name="Picture 4" descr="WB01626_"/>
          <p:cNvPicPr>
            <a:picLocks noChangeAspect="1" noChangeArrowheads="1"/>
          </p:cNvPicPr>
          <p:nvPr/>
        </p:nvPicPr>
        <p:blipFill>
          <a:blip r:embed="rId4" cstate="print"/>
          <a:srcRect/>
          <a:stretch>
            <a:fillRect/>
          </a:stretch>
        </p:blipFill>
        <p:spPr bwMode="auto">
          <a:xfrm>
            <a:off x="914400" y="5562600"/>
            <a:ext cx="3048000" cy="9906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box(out)">
                                      <p:cBhvr>
                                        <p:cTn id="7" dur="500"/>
                                        <p:tgtEl>
                                          <p:spTgt spid="72708"/>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defRPr/>
            </a:pPr>
            <a:r>
              <a:rPr lang="en-US" sz="6000" smtClean="0"/>
              <a:t>Klinefelter’s = XXY</a:t>
            </a:r>
          </a:p>
        </p:txBody>
      </p:sp>
      <p:pic>
        <p:nvPicPr>
          <p:cNvPr id="28675" name="Picture 3"/>
          <p:cNvPicPr>
            <a:picLocks noChangeAspect="1" noChangeArrowheads="1"/>
          </p:cNvPicPr>
          <p:nvPr/>
        </p:nvPicPr>
        <p:blipFill>
          <a:blip r:embed="rId3" cstate="print"/>
          <a:srcRect/>
          <a:stretch>
            <a:fillRect/>
          </a:stretch>
        </p:blipFill>
        <p:spPr bwMode="auto">
          <a:xfrm>
            <a:off x="304800" y="1524000"/>
            <a:ext cx="8305800" cy="4906963"/>
          </a:xfrm>
          <a:prstGeom prst="rect">
            <a:avLst/>
          </a:prstGeom>
          <a:noFill/>
          <a:ln w="12700" cap="sq">
            <a:noFill/>
            <a:miter lim="800000"/>
            <a:headEnd type="none" w="sm" len="sm"/>
            <a:tailEnd type="none" w="sm" len="sm"/>
          </a:ln>
        </p:spPr>
      </p:pic>
      <p:pic>
        <p:nvPicPr>
          <p:cNvPr id="73732" name="Picture 4" descr="WB01626_"/>
          <p:cNvPicPr>
            <a:picLocks noChangeAspect="1" noChangeArrowheads="1"/>
          </p:cNvPicPr>
          <p:nvPr/>
        </p:nvPicPr>
        <p:blipFill>
          <a:blip r:embed="rId4" cstate="print"/>
          <a:srcRect/>
          <a:stretch>
            <a:fillRect/>
          </a:stretch>
        </p:blipFill>
        <p:spPr bwMode="auto">
          <a:xfrm>
            <a:off x="4572000" y="5486400"/>
            <a:ext cx="3048000" cy="9906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73732"/>
                                        </p:tgtEl>
                                        <p:attrNameLst>
                                          <p:attrName>style.visibility</p:attrName>
                                        </p:attrNameLst>
                                      </p:cBhvr>
                                      <p:to>
                                        <p:strVal val="visible"/>
                                      </p:to>
                                    </p:set>
                                    <p:animEffect transition="in" filter="box(out)">
                                      <p:cBhvr>
                                        <p:cTn id="7" dur="500"/>
                                        <p:tgtEl>
                                          <p:spTgt spid="7373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sz="7200" smtClean="0"/>
              <a:t>Multiple Alleles</a:t>
            </a:r>
          </a:p>
        </p:txBody>
      </p:sp>
      <p:sp>
        <p:nvSpPr>
          <p:cNvPr id="74755" name="Rectangle 3"/>
          <p:cNvSpPr>
            <a:spLocks noGrp="1" noChangeArrowheads="1"/>
          </p:cNvSpPr>
          <p:nvPr>
            <p:ph type="body" sz="half" idx="1"/>
          </p:nvPr>
        </p:nvSpPr>
        <p:spPr>
          <a:xfrm>
            <a:off x="76200" y="1600200"/>
            <a:ext cx="4114800" cy="4987925"/>
          </a:xfrm>
        </p:spPr>
        <p:txBody>
          <a:bodyPr/>
          <a:lstStyle/>
          <a:p>
            <a:pPr eaLnBrk="1" hangingPunct="1">
              <a:defRPr/>
            </a:pPr>
            <a:r>
              <a:rPr lang="en-US" sz="4400" b="1" smtClean="0"/>
              <a:t>More than one type of allele for a trait</a:t>
            </a:r>
          </a:p>
          <a:p>
            <a:pPr eaLnBrk="1" hangingPunct="1">
              <a:defRPr/>
            </a:pPr>
            <a:r>
              <a:rPr lang="en-US" sz="4400" b="1" smtClean="0"/>
              <a:t>Example:</a:t>
            </a:r>
          </a:p>
          <a:p>
            <a:pPr eaLnBrk="1" hangingPunct="1">
              <a:buFont typeface="Wingdings" pitchFamily="2" charset="2"/>
              <a:buNone/>
              <a:defRPr/>
            </a:pPr>
            <a:r>
              <a:rPr lang="en-US" sz="4400" b="1" smtClean="0"/>
              <a:t>Blood Type</a:t>
            </a:r>
          </a:p>
        </p:txBody>
      </p:sp>
      <p:sp>
        <p:nvSpPr>
          <p:cNvPr id="74756" name="Rectangle 4"/>
          <p:cNvSpPr>
            <a:spLocks noGrp="1" noChangeArrowheads="1"/>
          </p:cNvSpPr>
          <p:nvPr>
            <p:ph type="body" sz="half" idx="2"/>
          </p:nvPr>
        </p:nvSpPr>
        <p:spPr>
          <a:xfrm>
            <a:off x="3962400" y="1600200"/>
            <a:ext cx="4876800" cy="5216525"/>
          </a:xfrm>
        </p:spPr>
        <p:txBody>
          <a:bodyPr/>
          <a:lstStyle/>
          <a:p>
            <a:pPr eaLnBrk="1" hangingPunct="1">
              <a:defRPr/>
            </a:pPr>
            <a:r>
              <a:rPr lang="en-US" sz="4400" b="1" smtClean="0"/>
              <a:t>TYPES:</a:t>
            </a:r>
          </a:p>
          <a:p>
            <a:pPr eaLnBrk="1" hangingPunct="1">
              <a:buFont typeface="Wingdings" pitchFamily="2" charset="2"/>
              <a:buNone/>
              <a:defRPr/>
            </a:pPr>
            <a:r>
              <a:rPr lang="en-US" sz="4400" b="1" smtClean="0"/>
              <a:t>	A     </a:t>
            </a:r>
            <a:r>
              <a:rPr lang="en-US" sz="4400" b="1" smtClean="0">
                <a:solidFill>
                  <a:srgbClr val="FF0000"/>
                </a:solidFill>
              </a:rPr>
              <a:t>I</a:t>
            </a:r>
            <a:r>
              <a:rPr lang="en-US" sz="4400" b="1" baseline="30000" smtClean="0">
                <a:solidFill>
                  <a:srgbClr val="FF0000"/>
                </a:solidFill>
              </a:rPr>
              <a:t>A</a:t>
            </a:r>
            <a:r>
              <a:rPr lang="en-US" sz="4400" b="1" smtClean="0">
                <a:solidFill>
                  <a:srgbClr val="FF0000"/>
                </a:solidFill>
              </a:rPr>
              <a:t>I</a:t>
            </a:r>
            <a:r>
              <a:rPr lang="en-US" sz="4400" b="1" baseline="30000" smtClean="0">
                <a:solidFill>
                  <a:srgbClr val="FF0000"/>
                </a:solidFill>
              </a:rPr>
              <a:t>A</a:t>
            </a:r>
            <a:r>
              <a:rPr lang="en-US" sz="4400" b="1" smtClean="0">
                <a:solidFill>
                  <a:srgbClr val="FF0000"/>
                </a:solidFill>
              </a:rPr>
              <a:t>, I</a:t>
            </a:r>
            <a:r>
              <a:rPr lang="en-US" sz="4400" b="1" baseline="30000" smtClean="0">
                <a:solidFill>
                  <a:srgbClr val="FF0000"/>
                </a:solidFill>
              </a:rPr>
              <a:t>A</a:t>
            </a:r>
            <a:r>
              <a:rPr lang="en-US" sz="4400" b="1" smtClean="0">
                <a:solidFill>
                  <a:srgbClr val="FF0000"/>
                </a:solidFill>
              </a:rPr>
              <a:t>i</a:t>
            </a:r>
          </a:p>
          <a:p>
            <a:pPr eaLnBrk="1" hangingPunct="1">
              <a:buFont typeface="Wingdings" pitchFamily="2" charset="2"/>
              <a:buNone/>
              <a:defRPr/>
            </a:pPr>
            <a:r>
              <a:rPr lang="en-US" sz="4400" b="1" smtClean="0"/>
              <a:t>	B     </a:t>
            </a:r>
            <a:r>
              <a:rPr lang="en-US" sz="4400" b="1" smtClean="0">
                <a:solidFill>
                  <a:srgbClr val="FF0000"/>
                </a:solidFill>
              </a:rPr>
              <a:t>I</a:t>
            </a:r>
            <a:r>
              <a:rPr lang="en-US" sz="4400" b="1" baseline="30000" smtClean="0">
                <a:solidFill>
                  <a:srgbClr val="FF0000"/>
                </a:solidFill>
              </a:rPr>
              <a:t>B</a:t>
            </a:r>
            <a:r>
              <a:rPr lang="en-US" sz="4400" b="1" smtClean="0">
                <a:solidFill>
                  <a:srgbClr val="FF0000"/>
                </a:solidFill>
              </a:rPr>
              <a:t>I</a:t>
            </a:r>
            <a:r>
              <a:rPr lang="en-US" sz="4400" b="1" baseline="30000" smtClean="0">
                <a:solidFill>
                  <a:srgbClr val="FF0000"/>
                </a:solidFill>
              </a:rPr>
              <a:t>B </a:t>
            </a:r>
            <a:r>
              <a:rPr lang="en-US" sz="4400" b="1" smtClean="0">
                <a:solidFill>
                  <a:srgbClr val="FF0000"/>
                </a:solidFill>
              </a:rPr>
              <a:t>, I</a:t>
            </a:r>
            <a:r>
              <a:rPr lang="en-US" sz="4400" b="1" baseline="30000" smtClean="0">
                <a:solidFill>
                  <a:srgbClr val="FF0000"/>
                </a:solidFill>
              </a:rPr>
              <a:t>B</a:t>
            </a:r>
            <a:r>
              <a:rPr lang="en-US" sz="4400" b="1" smtClean="0">
                <a:solidFill>
                  <a:srgbClr val="FF0000"/>
                </a:solidFill>
              </a:rPr>
              <a:t>i</a:t>
            </a:r>
          </a:p>
          <a:p>
            <a:pPr eaLnBrk="1" hangingPunct="1">
              <a:buFont typeface="Wingdings" pitchFamily="2" charset="2"/>
              <a:buNone/>
              <a:defRPr/>
            </a:pPr>
            <a:r>
              <a:rPr lang="en-US" sz="4400" b="1" smtClean="0"/>
              <a:t>	AB   </a:t>
            </a:r>
            <a:r>
              <a:rPr lang="en-US" sz="4400" b="1" smtClean="0">
                <a:solidFill>
                  <a:srgbClr val="FF0000"/>
                </a:solidFill>
              </a:rPr>
              <a:t>I</a:t>
            </a:r>
            <a:r>
              <a:rPr lang="en-US" sz="4400" b="1" baseline="30000" smtClean="0">
                <a:solidFill>
                  <a:srgbClr val="FF0000"/>
                </a:solidFill>
              </a:rPr>
              <a:t>A</a:t>
            </a:r>
            <a:r>
              <a:rPr lang="en-US" sz="4400" b="1" smtClean="0">
                <a:solidFill>
                  <a:srgbClr val="FF0000"/>
                </a:solidFill>
              </a:rPr>
              <a:t>I</a:t>
            </a:r>
            <a:r>
              <a:rPr lang="en-US" sz="4400" b="1" baseline="30000" smtClean="0">
                <a:solidFill>
                  <a:srgbClr val="FF0000"/>
                </a:solidFill>
              </a:rPr>
              <a:t>B</a:t>
            </a:r>
          </a:p>
          <a:p>
            <a:pPr eaLnBrk="1" hangingPunct="1">
              <a:buFont typeface="Wingdings" pitchFamily="2" charset="2"/>
              <a:buNone/>
              <a:defRPr/>
            </a:pPr>
            <a:r>
              <a:rPr lang="en-US" sz="4400" b="1" smtClean="0"/>
              <a:t>	O      </a:t>
            </a:r>
            <a:r>
              <a:rPr lang="en-US" sz="4400" b="1" smtClean="0">
                <a:solidFill>
                  <a:srgbClr val="FF0000"/>
                </a:solidFill>
              </a:rPr>
              <a:t>ii</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box(out)">
                                      <p:cBhvr>
                                        <p:cTn id="7" dur="500"/>
                                        <p:tgtEl>
                                          <p:spTgt spid="7475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box(out)">
                                      <p:cBhvr>
                                        <p:cTn id="12" dur="500"/>
                                        <p:tgtEl>
                                          <p:spTgt spid="7475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box(out)">
                                      <p:cBhvr>
                                        <p:cTn id="17" dur="500"/>
                                        <p:tgtEl>
                                          <p:spTgt spid="7475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4756">
                                            <p:txEl>
                                              <p:pRg st="0" end="0"/>
                                            </p:txEl>
                                          </p:spTgt>
                                        </p:tgtEl>
                                        <p:attrNameLst>
                                          <p:attrName>style.visibility</p:attrName>
                                        </p:attrNameLst>
                                      </p:cBhvr>
                                      <p:to>
                                        <p:strVal val="visible"/>
                                      </p:to>
                                    </p:set>
                                    <p:animEffect transition="in" filter="box(out)">
                                      <p:cBhvr>
                                        <p:cTn id="22" dur="500"/>
                                        <p:tgtEl>
                                          <p:spTgt spid="74756">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74756">
                                            <p:txEl>
                                              <p:pRg st="1" end="1"/>
                                            </p:txEl>
                                          </p:spTgt>
                                        </p:tgtEl>
                                        <p:attrNameLst>
                                          <p:attrName>style.visibility</p:attrName>
                                        </p:attrNameLst>
                                      </p:cBhvr>
                                      <p:to>
                                        <p:strVal val="visible"/>
                                      </p:to>
                                    </p:set>
                                    <p:animEffect transition="in" filter="box(out)">
                                      <p:cBhvr>
                                        <p:cTn id="27" dur="500"/>
                                        <p:tgtEl>
                                          <p:spTgt spid="74756">
                                            <p:txEl>
                                              <p:pRg st="1" end="1"/>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74756">
                                            <p:txEl>
                                              <p:pRg st="2" end="2"/>
                                            </p:txEl>
                                          </p:spTgt>
                                        </p:tgtEl>
                                        <p:attrNameLst>
                                          <p:attrName>style.visibility</p:attrName>
                                        </p:attrNameLst>
                                      </p:cBhvr>
                                      <p:to>
                                        <p:strVal val="visible"/>
                                      </p:to>
                                    </p:set>
                                    <p:animEffect transition="in" filter="box(out)">
                                      <p:cBhvr>
                                        <p:cTn id="32" dur="500"/>
                                        <p:tgtEl>
                                          <p:spTgt spid="74756">
                                            <p:txEl>
                                              <p:pRg st="2" end="2"/>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74756">
                                            <p:txEl>
                                              <p:pRg st="3" end="3"/>
                                            </p:txEl>
                                          </p:spTgt>
                                        </p:tgtEl>
                                        <p:attrNameLst>
                                          <p:attrName>style.visibility</p:attrName>
                                        </p:attrNameLst>
                                      </p:cBhvr>
                                      <p:to>
                                        <p:strVal val="visible"/>
                                      </p:to>
                                    </p:set>
                                    <p:animEffect transition="in" filter="box(out)">
                                      <p:cBhvr>
                                        <p:cTn id="37" dur="500"/>
                                        <p:tgtEl>
                                          <p:spTgt spid="74756">
                                            <p:txEl>
                                              <p:pRg st="3" end="3"/>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74756">
                                            <p:txEl>
                                              <p:pRg st="4" end="4"/>
                                            </p:txEl>
                                          </p:spTgt>
                                        </p:tgtEl>
                                        <p:attrNameLst>
                                          <p:attrName>style.visibility</p:attrName>
                                        </p:attrNameLst>
                                      </p:cBhvr>
                                      <p:to>
                                        <p:strVal val="visible"/>
                                      </p:to>
                                    </p:set>
                                    <p:animEffect transition="in" filter="box(out)">
                                      <p:cBhvr>
                                        <p:cTn id="42" dur="500"/>
                                        <p:tgtEl>
                                          <p:spTgt spid="74756">
                                            <p:txEl>
                                              <p:pRg st="4" end="4"/>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P spid="74756"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defRPr/>
            </a:pPr>
            <a:r>
              <a:rPr lang="en-US" sz="8800" smtClean="0"/>
              <a:t>Mutation</a:t>
            </a:r>
          </a:p>
        </p:txBody>
      </p:sp>
      <p:sp>
        <p:nvSpPr>
          <p:cNvPr id="75779" name="Rectangle 3"/>
          <p:cNvSpPr>
            <a:spLocks noGrp="1" noChangeArrowheads="1"/>
          </p:cNvSpPr>
          <p:nvPr>
            <p:ph type="body" sz="half" idx="1"/>
          </p:nvPr>
        </p:nvSpPr>
        <p:spPr>
          <a:xfrm>
            <a:off x="762000" y="1641475"/>
            <a:ext cx="4191000" cy="4911725"/>
          </a:xfrm>
        </p:spPr>
        <p:txBody>
          <a:bodyPr/>
          <a:lstStyle/>
          <a:p>
            <a:pPr marL="533400" indent="-533400" eaLnBrk="1" hangingPunct="1">
              <a:defRPr/>
            </a:pPr>
            <a:r>
              <a:rPr lang="en-US" b="1" u="sng" smtClean="0"/>
              <a:t>Change</a:t>
            </a:r>
            <a:r>
              <a:rPr lang="en-US" b="1" smtClean="0"/>
              <a:t> in DNA code</a:t>
            </a:r>
          </a:p>
          <a:p>
            <a:pPr marL="533400" indent="-533400" eaLnBrk="1" hangingPunct="1">
              <a:defRPr/>
            </a:pPr>
            <a:r>
              <a:rPr lang="en-US" b="1" u="sng" smtClean="0"/>
              <a:t>Caused by:</a:t>
            </a:r>
          </a:p>
          <a:p>
            <a:pPr marL="533400" indent="-533400" eaLnBrk="1" hangingPunct="1">
              <a:buFont typeface="Wingdings" pitchFamily="2" charset="2"/>
              <a:buAutoNum type="arabicPeriod"/>
              <a:defRPr/>
            </a:pPr>
            <a:r>
              <a:rPr lang="en-US" b="1" smtClean="0"/>
              <a:t>Chemical damage</a:t>
            </a:r>
          </a:p>
          <a:p>
            <a:pPr marL="533400" indent="-533400" eaLnBrk="1" hangingPunct="1">
              <a:buFont typeface="Wingdings" pitchFamily="2" charset="2"/>
              <a:buAutoNum type="arabicPeriod"/>
              <a:defRPr/>
            </a:pPr>
            <a:r>
              <a:rPr lang="en-US" b="1" smtClean="0"/>
              <a:t>Errors in Replication</a:t>
            </a:r>
          </a:p>
          <a:p>
            <a:pPr marL="533400" indent="-533400" eaLnBrk="1" hangingPunct="1">
              <a:buFont typeface="Wingdings" pitchFamily="2" charset="2"/>
              <a:buAutoNum type="arabicPeriod"/>
              <a:defRPr/>
            </a:pPr>
            <a:r>
              <a:rPr lang="en-US" b="1" smtClean="0"/>
              <a:t>X-ray damage</a:t>
            </a:r>
          </a:p>
          <a:p>
            <a:pPr marL="533400" indent="-533400" eaLnBrk="1" hangingPunct="1">
              <a:buFont typeface="Wingdings" pitchFamily="2" charset="2"/>
              <a:buAutoNum type="arabicPeriod"/>
              <a:defRPr/>
            </a:pPr>
            <a:r>
              <a:rPr lang="en-US" b="1" smtClean="0"/>
              <a:t>UV damage</a:t>
            </a:r>
          </a:p>
          <a:p>
            <a:pPr marL="533400" indent="-533400" eaLnBrk="1" hangingPunct="1">
              <a:buFont typeface="Wingdings" pitchFamily="2" charset="2"/>
              <a:buAutoNum type="arabicPeriod"/>
              <a:defRPr/>
            </a:pPr>
            <a:endParaRPr lang="en-US" b="1" smtClean="0"/>
          </a:p>
        </p:txBody>
      </p:sp>
      <p:sp>
        <p:nvSpPr>
          <p:cNvPr id="75780" name="WordArt 4"/>
          <p:cNvSpPr>
            <a:spLocks noChangeArrowheads="1" noChangeShapeType="1" noTextEdit="1"/>
          </p:cNvSpPr>
          <p:nvPr/>
        </p:nvSpPr>
        <p:spPr bwMode="auto">
          <a:xfrm rot="5400000">
            <a:off x="4440237" y="2001838"/>
            <a:ext cx="4835525" cy="4114800"/>
          </a:xfrm>
          <a:prstGeom prst="rect">
            <a:avLst/>
          </a:prstGeom>
        </p:spPr>
        <p:txBody>
          <a:bodyPr vert="wordArtVert" wrap="none" fromWordArt="1">
            <a:prstTxWarp prst="textWave4">
              <a:avLst>
                <a:gd name="adj1" fmla="val 13005"/>
                <a:gd name="adj2" fmla="val 0"/>
              </a:avLst>
            </a:prstTxWarp>
          </a:bodyPr>
          <a:lstStyle/>
          <a:p>
            <a:pPr algn="ctr" fontAlgn="auto"/>
            <a:r>
              <a:rPr lang="en-US" sz="3600" kern="10">
                <a:ln w="9525">
                  <a:noFill/>
                  <a:round/>
                  <a:headEnd/>
                  <a:tailEnd/>
                </a:ln>
                <a:gradFill rotWithShape="1">
                  <a:gsLst>
                    <a:gs pos="0">
                      <a:srgbClr val="00FF00"/>
                    </a:gs>
                    <a:gs pos="100000">
                      <a:srgbClr val="00CCFF"/>
                    </a:gs>
                  </a:gsLst>
                  <a:lin ang="0" scaled="1"/>
                </a:gradFill>
                <a:effectLst>
                  <a:outerShdw dist="99190" dir="7788334" algn="ctr" rotWithShape="0">
                    <a:srgbClr val="000080"/>
                  </a:outerShdw>
                </a:effectLst>
                <a:latin typeface="Arial Black"/>
              </a:rPr>
              <a:t>X</a:t>
            </a:r>
          </a:p>
        </p:txBody>
      </p:sp>
      <p:sp>
        <p:nvSpPr>
          <p:cNvPr id="75781" name="Text Box 5"/>
          <p:cNvSpPr txBox="1">
            <a:spLocks noChangeArrowheads="1"/>
          </p:cNvSpPr>
          <p:nvPr/>
        </p:nvSpPr>
        <p:spPr bwMode="auto">
          <a:xfrm>
            <a:off x="7162800" y="1600200"/>
            <a:ext cx="539750" cy="2838450"/>
          </a:xfrm>
          <a:prstGeom prst="rect">
            <a:avLst/>
          </a:prstGeom>
          <a:noFill/>
          <a:ln w="12700" cap="sq">
            <a:noFill/>
            <a:miter lim="800000"/>
            <a:headEnd type="none" w="sm" len="sm"/>
            <a:tailEnd type="none" w="sm" len="sm"/>
          </a:ln>
        </p:spPr>
        <p:txBody>
          <a:bodyPr>
            <a:spAutoFit/>
          </a:bodyPr>
          <a:lstStyle/>
          <a:p>
            <a:pPr eaLnBrk="1" hangingPunct="1"/>
            <a:r>
              <a:rPr lang="en-US" sz="3600" b="1">
                <a:latin typeface="Times New Roman" pitchFamily="18" charset="0"/>
              </a:rPr>
              <a:t>A</a:t>
            </a:r>
          </a:p>
          <a:p>
            <a:pPr eaLnBrk="1" hangingPunct="1"/>
            <a:r>
              <a:rPr lang="en-US" sz="3600" b="1">
                <a:latin typeface="Times New Roman" pitchFamily="18" charset="0"/>
              </a:rPr>
              <a:t>T</a:t>
            </a:r>
          </a:p>
          <a:p>
            <a:pPr eaLnBrk="1" hangingPunct="1"/>
            <a:r>
              <a:rPr lang="en-US" sz="3600" b="1">
                <a:latin typeface="Times New Roman" pitchFamily="18" charset="0"/>
              </a:rPr>
              <a:t>G</a:t>
            </a:r>
            <a:br>
              <a:rPr lang="en-US" sz="3600" b="1">
                <a:latin typeface="Times New Roman" pitchFamily="18" charset="0"/>
              </a:rPr>
            </a:br>
            <a:r>
              <a:rPr lang="en-US" sz="3600" b="1">
                <a:latin typeface="Times New Roman" pitchFamily="18" charset="0"/>
              </a:rPr>
              <a:t>C</a:t>
            </a:r>
            <a:br>
              <a:rPr lang="en-US" sz="3600" b="1">
                <a:latin typeface="Times New Roman" pitchFamily="18" charset="0"/>
              </a:rPr>
            </a:br>
            <a:endParaRPr lang="en-US" sz="3600" b="1">
              <a:latin typeface="Times New Roman" pitchFamily="18" charset="0"/>
            </a:endParaRPr>
          </a:p>
        </p:txBody>
      </p:sp>
      <p:sp>
        <p:nvSpPr>
          <p:cNvPr id="75782" name="Text Box 6"/>
          <p:cNvSpPr txBox="1">
            <a:spLocks noChangeArrowheads="1"/>
          </p:cNvSpPr>
          <p:nvPr/>
        </p:nvSpPr>
        <p:spPr bwMode="auto">
          <a:xfrm>
            <a:off x="8001000" y="1276350"/>
            <a:ext cx="1506538" cy="3016250"/>
          </a:xfrm>
          <a:prstGeom prst="rect">
            <a:avLst/>
          </a:prstGeom>
          <a:noFill/>
          <a:ln w="12700" cap="sq">
            <a:noFill/>
            <a:miter lim="800000"/>
            <a:headEnd type="none" w="sm" len="sm"/>
            <a:tailEnd type="none" w="sm" len="sm"/>
          </a:ln>
        </p:spPr>
        <p:txBody>
          <a:bodyPr>
            <a:spAutoFit/>
          </a:bodyPr>
          <a:lstStyle/>
          <a:p>
            <a:pPr eaLnBrk="1" hangingPunct="1"/>
            <a:r>
              <a:rPr lang="en-US" sz="6000" b="1">
                <a:latin typeface="Times New Roman" pitchFamily="18" charset="0"/>
              </a:rPr>
              <a:t>   </a:t>
            </a:r>
            <a:r>
              <a:rPr lang="en-US" sz="4400" b="1">
                <a:latin typeface="Times New Roman" pitchFamily="18" charset="0"/>
              </a:rPr>
              <a:t>A</a:t>
            </a:r>
          </a:p>
          <a:p>
            <a:pPr eaLnBrk="1" hangingPunct="1"/>
            <a:r>
              <a:rPr lang="en-US" sz="4400" b="1">
                <a:latin typeface="Times New Roman" pitchFamily="18" charset="0"/>
              </a:rPr>
              <a:t>to A</a:t>
            </a:r>
          </a:p>
          <a:p>
            <a:pPr eaLnBrk="1" hangingPunct="1"/>
            <a:r>
              <a:rPr lang="en-US" sz="4400" b="1">
                <a:latin typeface="Times New Roman" pitchFamily="18" charset="0"/>
              </a:rPr>
              <a:t>    G</a:t>
            </a:r>
          </a:p>
          <a:p>
            <a:pPr eaLnBrk="1" hangingPunct="1"/>
            <a:r>
              <a:rPr lang="en-US" sz="4400" b="1">
                <a:latin typeface="Times New Roman" pitchFamily="18" charset="0"/>
              </a:rPr>
              <a:t>    C</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Effect transition="in" filter="box(out)">
                                      <p:cBhvr>
                                        <p:cTn id="7" dur="500"/>
                                        <p:tgtEl>
                                          <p:spTgt spid="75780"/>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5779">
                                            <p:txEl>
                                              <p:pRg st="0" end="0"/>
                                            </p:txEl>
                                          </p:spTgt>
                                        </p:tgtEl>
                                        <p:attrNameLst>
                                          <p:attrName>style.visibility</p:attrName>
                                        </p:attrNameLst>
                                      </p:cBhvr>
                                      <p:to>
                                        <p:strVal val="visible"/>
                                      </p:to>
                                    </p:set>
                                    <p:animEffect transition="in" filter="box(out)">
                                      <p:cBhvr>
                                        <p:cTn id="12" dur="500"/>
                                        <p:tgtEl>
                                          <p:spTgt spid="75779">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5779">
                                            <p:txEl>
                                              <p:pRg st="1" end="1"/>
                                            </p:txEl>
                                          </p:spTgt>
                                        </p:tgtEl>
                                        <p:attrNameLst>
                                          <p:attrName>style.visibility</p:attrName>
                                        </p:attrNameLst>
                                      </p:cBhvr>
                                      <p:to>
                                        <p:strVal val="visible"/>
                                      </p:to>
                                    </p:set>
                                    <p:animEffect transition="in" filter="box(out)">
                                      <p:cBhvr>
                                        <p:cTn id="17" dur="500"/>
                                        <p:tgtEl>
                                          <p:spTgt spid="75779">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5779">
                                            <p:txEl>
                                              <p:pRg st="2" end="2"/>
                                            </p:txEl>
                                          </p:spTgt>
                                        </p:tgtEl>
                                        <p:attrNameLst>
                                          <p:attrName>style.visibility</p:attrName>
                                        </p:attrNameLst>
                                      </p:cBhvr>
                                      <p:to>
                                        <p:strVal val="visible"/>
                                      </p:to>
                                    </p:set>
                                    <p:animEffect transition="in" filter="box(out)">
                                      <p:cBhvr>
                                        <p:cTn id="22" dur="500"/>
                                        <p:tgtEl>
                                          <p:spTgt spid="75779">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75779">
                                            <p:txEl>
                                              <p:pRg st="3" end="3"/>
                                            </p:txEl>
                                          </p:spTgt>
                                        </p:tgtEl>
                                        <p:attrNameLst>
                                          <p:attrName>style.visibility</p:attrName>
                                        </p:attrNameLst>
                                      </p:cBhvr>
                                      <p:to>
                                        <p:strVal val="visible"/>
                                      </p:to>
                                    </p:set>
                                    <p:animEffect transition="in" filter="box(out)">
                                      <p:cBhvr>
                                        <p:cTn id="27" dur="500"/>
                                        <p:tgtEl>
                                          <p:spTgt spid="75779">
                                            <p:txEl>
                                              <p:pRg st="3" end="3"/>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75779">
                                            <p:txEl>
                                              <p:pRg st="4" end="4"/>
                                            </p:txEl>
                                          </p:spTgt>
                                        </p:tgtEl>
                                        <p:attrNameLst>
                                          <p:attrName>style.visibility</p:attrName>
                                        </p:attrNameLst>
                                      </p:cBhvr>
                                      <p:to>
                                        <p:strVal val="visible"/>
                                      </p:to>
                                    </p:set>
                                    <p:animEffect transition="in" filter="box(out)">
                                      <p:cBhvr>
                                        <p:cTn id="32" dur="500"/>
                                        <p:tgtEl>
                                          <p:spTgt spid="75779">
                                            <p:txEl>
                                              <p:pRg st="4" end="4"/>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75779">
                                            <p:txEl>
                                              <p:pRg st="5" end="5"/>
                                            </p:txEl>
                                          </p:spTgt>
                                        </p:tgtEl>
                                        <p:attrNameLst>
                                          <p:attrName>style.visibility</p:attrName>
                                        </p:attrNameLst>
                                      </p:cBhvr>
                                      <p:to>
                                        <p:strVal val="visible"/>
                                      </p:to>
                                    </p:set>
                                    <p:animEffect transition="in" filter="box(out)">
                                      <p:cBhvr>
                                        <p:cTn id="37" dur="500"/>
                                        <p:tgtEl>
                                          <p:spTgt spid="75779">
                                            <p:txEl>
                                              <p:pRg st="5" end="5"/>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75781">
                                            <p:txEl>
                                              <p:pRg st="0" end="0"/>
                                            </p:txEl>
                                          </p:spTgt>
                                        </p:tgtEl>
                                        <p:attrNameLst>
                                          <p:attrName>style.visibility</p:attrName>
                                        </p:attrNameLst>
                                      </p:cBhvr>
                                      <p:to>
                                        <p:strVal val="visible"/>
                                      </p:to>
                                    </p:set>
                                    <p:animEffect transition="in" filter="box(out)">
                                      <p:cBhvr>
                                        <p:cTn id="42" dur="500"/>
                                        <p:tgtEl>
                                          <p:spTgt spid="75781">
                                            <p:txEl>
                                              <p:pRg st="0" end="0"/>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75781">
                                            <p:txEl>
                                              <p:pRg st="1" end="1"/>
                                            </p:txEl>
                                          </p:spTgt>
                                        </p:tgtEl>
                                        <p:attrNameLst>
                                          <p:attrName>style.visibility</p:attrName>
                                        </p:attrNameLst>
                                      </p:cBhvr>
                                      <p:to>
                                        <p:strVal val="visible"/>
                                      </p:to>
                                    </p:set>
                                    <p:animEffect transition="in" filter="box(out)">
                                      <p:cBhvr>
                                        <p:cTn id="47" dur="500"/>
                                        <p:tgtEl>
                                          <p:spTgt spid="75781">
                                            <p:txEl>
                                              <p:pRg st="1" end="1"/>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2" name="camera.wav"/>
                                        </p:tgtEl>
                                      </p:cMediaNode>
                                    </p:audio>
                                  </p:subTnLst>
                                </p:cTn>
                              </p:par>
                            </p:childTnLst>
                          </p:cTn>
                        </p:par>
                      </p:childTnLst>
                    </p:cTn>
                  </p:par>
                  <p:par>
                    <p:cTn id="48" fill="hold">
                      <p:stCondLst>
                        <p:cond delay="indefinite"/>
                      </p:stCondLst>
                      <p:childTnLst>
                        <p:par>
                          <p:cTn id="49" fill="hold">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75781">
                                            <p:txEl>
                                              <p:pRg st="2" end="2"/>
                                            </p:txEl>
                                          </p:spTgt>
                                        </p:tgtEl>
                                        <p:attrNameLst>
                                          <p:attrName>style.visibility</p:attrName>
                                        </p:attrNameLst>
                                      </p:cBhvr>
                                      <p:to>
                                        <p:strVal val="visible"/>
                                      </p:to>
                                    </p:set>
                                    <p:animEffect transition="in" filter="box(out)">
                                      <p:cBhvr>
                                        <p:cTn id="52" dur="500"/>
                                        <p:tgtEl>
                                          <p:spTgt spid="75781">
                                            <p:txEl>
                                              <p:pRg st="2" end="2"/>
                                            </p:txEl>
                                          </p:spTgt>
                                        </p:tgtEl>
                                      </p:cBhvr>
                                    </p:animEffect>
                                  </p:childTnLst>
                                  <p:subTnLst>
                                    <p:audio>
                                      <p:cMediaNode>
                                        <p:cTn display="0" masterRel="sameClick">
                                          <p:stCondLst>
                                            <p:cond evt="begin" delay="0">
                                              <p:tn val="50"/>
                                            </p:cond>
                                          </p:stCondLst>
                                          <p:endCondLst>
                                            <p:cond evt="onStopAudio" delay="0">
                                              <p:tgtEl>
                                                <p:sldTgt/>
                                              </p:tgtEl>
                                            </p:cond>
                                          </p:endCondLst>
                                        </p:cTn>
                                        <p:tgtEl>
                                          <p:sndTgt r:embed="rId2" name="camera.wav"/>
                                        </p:tgtEl>
                                      </p:cMediaNode>
                                    </p:audio>
                                  </p:subTnLst>
                                </p:cTn>
                              </p:par>
                            </p:childTnLst>
                          </p:cTn>
                        </p:par>
                      </p:childTnLst>
                    </p:cTn>
                  </p:par>
                  <p:par>
                    <p:cTn id="53" fill="hold">
                      <p:stCondLst>
                        <p:cond delay="indefinite"/>
                      </p:stCondLst>
                      <p:childTnLst>
                        <p:par>
                          <p:cTn id="54" fill="hold">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75782">
                                            <p:txEl>
                                              <p:pRg st="0" end="0"/>
                                            </p:txEl>
                                          </p:spTgt>
                                        </p:tgtEl>
                                        <p:attrNameLst>
                                          <p:attrName>style.visibility</p:attrName>
                                        </p:attrNameLst>
                                      </p:cBhvr>
                                      <p:to>
                                        <p:strVal val="visible"/>
                                      </p:to>
                                    </p:set>
                                    <p:animEffect transition="in" filter="box(out)">
                                      <p:cBhvr>
                                        <p:cTn id="57" dur="500"/>
                                        <p:tgtEl>
                                          <p:spTgt spid="75782">
                                            <p:txEl>
                                              <p:pRg st="0" end="0"/>
                                            </p:txEl>
                                          </p:spTgt>
                                        </p:tgtEl>
                                      </p:cBhvr>
                                    </p:animEffect>
                                  </p:childTnLst>
                                  <p:subTnLst>
                                    <p:audio>
                                      <p:cMediaNode>
                                        <p:cTn display="0" masterRel="sameClick">
                                          <p:stCondLst>
                                            <p:cond evt="begin" delay="0">
                                              <p:tn val="55"/>
                                            </p:cond>
                                          </p:stCondLst>
                                          <p:endCondLst>
                                            <p:cond evt="onStopAudio" delay="0">
                                              <p:tgtEl>
                                                <p:sldTgt/>
                                              </p:tgtEl>
                                            </p:cond>
                                          </p:endCondLst>
                                        </p:cTn>
                                        <p:tgtEl>
                                          <p:sndTgt r:embed="rId2" name="camera.wav"/>
                                        </p:tgtEl>
                                      </p:cMediaNode>
                                    </p:audio>
                                  </p:subTnLst>
                                </p:cTn>
                              </p:par>
                            </p:childTnLst>
                          </p:cTn>
                        </p:par>
                      </p:childTnLst>
                    </p:cTn>
                  </p:par>
                  <p:par>
                    <p:cTn id="58" fill="hold">
                      <p:stCondLst>
                        <p:cond delay="indefinite"/>
                      </p:stCondLst>
                      <p:childTnLst>
                        <p:par>
                          <p:cTn id="59" fill="hold">
                            <p:stCondLst>
                              <p:cond delay="0"/>
                            </p:stCondLst>
                            <p:childTnLst>
                              <p:par>
                                <p:cTn id="60" presetID="4" presetClass="entr" presetSubtype="32" fill="hold" grpId="0" nodeType="clickEffect">
                                  <p:stCondLst>
                                    <p:cond delay="0"/>
                                  </p:stCondLst>
                                  <p:childTnLst>
                                    <p:set>
                                      <p:cBhvr>
                                        <p:cTn id="61" dur="1" fill="hold">
                                          <p:stCondLst>
                                            <p:cond delay="0"/>
                                          </p:stCondLst>
                                        </p:cTn>
                                        <p:tgtEl>
                                          <p:spTgt spid="75782">
                                            <p:txEl>
                                              <p:pRg st="1" end="1"/>
                                            </p:txEl>
                                          </p:spTgt>
                                        </p:tgtEl>
                                        <p:attrNameLst>
                                          <p:attrName>style.visibility</p:attrName>
                                        </p:attrNameLst>
                                      </p:cBhvr>
                                      <p:to>
                                        <p:strVal val="visible"/>
                                      </p:to>
                                    </p:set>
                                    <p:animEffect transition="in" filter="box(out)">
                                      <p:cBhvr>
                                        <p:cTn id="62" dur="500"/>
                                        <p:tgtEl>
                                          <p:spTgt spid="75782">
                                            <p:txEl>
                                              <p:pRg st="1" end="1"/>
                                            </p:txEl>
                                          </p:spTgt>
                                        </p:tgtEl>
                                      </p:cBhvr>
                                    </p:animEffect>
                                  </p:childTnLst>
                                  <p:subTnLst>
                                    <p:audio>
                                      <p:cMediaNode>
                                        <p:cTn display="0" masterRel="sameClick">
                                          <p:stCondLst>
                                            <p:cond evt="begin" delay="0">
                                              <p:tn val="60"/>
                                            </p:cond>
                                          </p:stCondLst>
                                          <p:endCondLst>
                                            <p:cond evt="onStopAudio" delay="0">
                                              <p:tgtEl>
                                                <p:sldTgt/>
                                              </p:tgtEl>
                                            </p:cond>
                                          </p:endCondLst>
                                        </p:cTn>
                                        <p:tgtEl>
                                          <p:sndTgt r:embed="rId2" name="camera.wav"/>
                                        </p:tgtEl>
                                      </p:cMediaNode>
                                    </p:audio>
                                  </p:subTnLst>
                                </p:cTn>
                              </p:par>
                            </p:childTnLst>
                          </p:cTn>
                        </p:par>
                      </p:childTnLst>
                    </p:cTn>
                  </p:par>
                  <p:par>
                    <p:cTn id="63" fill="hold">
                      <p:stCondLst>
                        <p:cond delay="indefinite"/>
                      </p:stCondLst>
                      <p:childTnLst>
                        <p:par>
                          <p:cTn id="64" fill="hold">
                            <p:stCondLst>
                              <p:cond delay="0"/>
                            </p:stCondLst>
                            <p:childTnLst>
                              <p:par>
                                <p:cTn id="65" presetID="4" presetClass="entr" presetSubtype="32" fill="hold" grpId="0" nodeType="clickEffect">
                                  <p:stCondLst>
                                    <p:cond delay="0"/>
                                  </p:stCondLst>
                                  <p:childTnLst>
                                    <p:set>
                                      <p:cBhvr>
                                        <p:cTn id="66" dur="1" fill="hold">
                                          <p:stCondLst>
                                            <p:cond delay="0"/>
                                          </p:stCondLst>
                                        </p:cTn>
                                        <p:tgtEl>
                                          <p:spTgt spid="75782">
                                            <p:txEl>
                                              <p:pRg st="2" end="2"/>
                                            </p:txEl>
                                          </p:spTgt>
                                        </p:tgtEl>
                                        <p:attrNameLst>
                                          <p:attrName>style.visibility</p:attrName>
                                        </p:attrNameLst>
                                      </p:cBhvr>
                                      <p:to>
                                        <p:strVal val="visible"/>
                                      </p:to>
                                    </p:set>
                                    <p:animEffect transition="in" filter="box(out)">
                                      <p:cBhvr>
                                        <p:cTn id="67" dur="500"/>
                                        <p:tgtEl>
                                          <p:spTgt spid="75782">
                                            <p:txEl>
                                              <p:pRg st="2" end="2"/>
                                            </p:txEl>
                                          </p:spTgt>
                                        </p:tgtEl>
                                      </p:cBhvr>
                                    </p:animEffect>
                                  </p:childTnLst>
                                  <p:subTnLst>
                                    <p:audio>
                                      <p:cMediaNode>
                                        <p:cTn display="0" masterRel="sameClick">
                                          <p:stCondLst>
                                            <p:cond evt="begin" delay="0">
                                              <p:tn val="65"/>
                                            </p:cond>
                                          </p:stCondLst>
                                          <p:endCondLst>
                                            <p:cond evt="onStopAudio" delay="0">
                                              <p:tgtEl>
                                                <p:sldTgt/>
                                              </p:tgtEl>
                                            </p:cond>
                                          </p:endCondLst>
                                        </p:cTn>
                                        <p:tgtEl>
                                          <p:sndTgt r:embed="rId2" name="camera.wav"/>
                                        </p:tgtEl>
                                      </p:cMediaNode>
                                    </p:audio>
                                  </p:subTnLst>
                                </p:cTn>
                              </p:par>
                            </p:childTnLst>
                          </p:cTn>
                        </p:par>
                      </p:childTnLst>
                    </p:cTn>
                  </p:par>
                  <p:par>
                    <p:cTn id="68" fill="hold">
                      <p:stCondLst>
                        <p:cond delay="indefinite"/>
                      </p:stCondLst>
                      <p:childTnLst>
                        <p:par>
                          <p:cTn id="69" fill="hold">
                            <p:stCondLst>
                              <p:cond delay="0"/>
                            </p:stCondLst>
                            <p:childTnLst>
                              <p:par>
                                <p:cTn id="70" presetID="4" presetClass="entr" presetSubtype="32" fill="hold" grpId="0" nodeType="clickEffect">
                                  <p:stCondLst>
                                    <p:cond delay="0"/>
                                  </p:stCondLst>
                                  <p:childTnLst>
                                    <p:set>
                                      <p:cBhvr>
                                        <p:cTn id="71" dur="1" fill="hold">
                                          <p:stCondLst>
                                            <p:cond delay="0"/>
                                          </p:stCondLst>
                                        </p:cTn>
                                        <p:tgtEl>
                                          <p:spTgt spid="75782">
                                            <p:txEl>
                                              <p:pRg st="3" end="3"/>
                                            </p:txEl>
                                          </p:spTgt>
                                        </p:tgtEl>
                                        <p:attrNameLst>
                                          <p:attrName>style.visibility</p:attrName>
                                        </p:attrNameLst>
                                      </p:cBhvr>
                                      <p:to>
                                        <p:strVal val="visible"/>
                                      </p:to>
                                    </p:set>
                                    <p:animEffect transition="in" filter="box(out)">
                                      <p:cBhvr>
                                        <p:cTn id="72" dur="500"/>
                                        <p:tgtEl>
                                          <p:spTgt spid="75782">
                                            <p:txEl>
                                              <p:pRg st="3" end="3"/>
                                            </p:txEl>
                                          </p:spTgt>
                                        </p:tgtEl>
                                      </p:cBhvr>
                                    </p:animEffect>
                                  </p:childTnLst>
                                  <p:subTnLst>
                                    <p:audio>
                                      <p:cMediaNode>
                                        <p:cTn display="0" masterRel="sameClick">
                                          <p:stCondLst>
                                            <p:cond evt="begin" delay="0">
                                              <p:tn val="7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P spid="75780" grpId="0" animBg="1"/>
      <p:bldP spid="75781" grpId="0" build="p" autoUpdateAnimBg="0"/>
      <p:bldP spid="75782"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defRPr/>
            </a:pPr>
            <a:r>
              <a:rPr lang="en-US" sz="8000" smtClean="0"/>
              <a:t>Mutation</a:t>
            </a:r>
          </a:p>
        </p:txBody>
      </p:sp>
      <p:sp>
        <p:nvSpPr>
          <p:cNvPr id="76803" name="Rectangle 3"/>
          <p:cNvSpPr>
            <a:spLocks noGrp="1" noChangeArrowheads="1"/>
          </p:cNvSpPr>
          <p:nvPr>
            <p:ph type="body" sz="half" idx="1"/>
          </p:nvPr>
        </p:nvSpPr>
        <p:spPr>
          <a:xfrm>
            <a:off x="304800" y="1828800"/>
            <a:ext cx="4953000" cy="5029200"/>
          </a:xfrm>
        </p:spPr>
        <p:txBody>
          <a:bodyPr/>
          <a:lstStyle/>
          <a:p>
            <a:pPr eaLnBrk="1" hangingPunct="1">
              <a:lnSpc>
                <a:spcPct val="90000"/>
              </a:lnSpc>
              <a:defRPr/>
            </a:pPr>
            <a:r>
              <a:rPr lang="en-US" sz="4000" b="1" smtClean="0"/>
              <a:t>Changes in the DNA code </a:t>
            </a:r>
          </a:p>
          <a:p>
            <a:pPr eaLnBrk="1" hangingPunct="1">
              <a:lnSpc>
                <a:spcPct val="90000"/>
              </a:lnSpc>
              <a:defRPr/>
            </a:pPr>
            <a:r>
              <a:rPr lang="en-US" sz="4000" b="1" smtClean="0"/>
              <a:t>= Changes in the final proteins made</a:t>
            </a:r>
          </a:p>
          <a:p>
            <a:pPr eaLnBrk="1" hangingPunct="1">
              <a:lnSpc>
                <a:spcPct val="90000"/>
              </a:lnSpc>
              <a:defRPr/>
            </a:pPr>
            <a:r>
              <a:rPr lang="en-US" sz="4000" b="1" smtClean="0"/>
              <a:t>=Changes in the organism</a:t>
            </a:r>
          </a:p>
          <a:p>
            <a:pPr eaLnBrk="1" hangingPunct="1">
              <a:lnSpc>
                <a:spcPct val="90000"/>
              </a:lnSpc>
              <a:buFont typeface="Wingdings" pitchFamily="2" charset="2"/>
              <a:buNone/>
              <a:defRPr/>
            </a:pPr>
            <a:endParaRPr lang="en-US" sz="4000" b="1" smtClean="0"/>
          </a:p>
        </p:txBody>
      </p:sp>
      <p:pic>
        <p:nvPicPr>
          <p:cNvPr id="31748" name="Picture 4" descr="Blueprnt"/>
          <p:cNvPicPr>
            <a:picLocks noGrp="1" noChangeAspect="1" noChangeArrowheads="1"/>
          </p:cNvPicPr>
          <p:nvPr>
            <p:ph type="clipArt" sz="half" idx="2"/>
          </p:nvPr>
        </p:nvPicPr>
        <p:blipFill>
          <a:blip r:embed="rId3" cstate="print"/>
          <a:srcRect/>
          <a:stretch>
            <a:fillRect/>
          </a:stretch>
        </p:blipFill>
        <p:spPr>
          <a:xfrm>
            <a:off x="5105400" y="1676400"/>
            <a:ext cx="3810000" cy="4241800"/>
          </a:xfr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box(out)">
                                      <p:cBhvr>
                                        <p:cTn id="7" dur="500"/>
                                        <p:tgtEl>
                                          <p:spTgt spid="7680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6803">
                                            <p:txEl>
                                              <p:pRg st="1" end="1"/>
                                            </p:txEl>
                                          </p:spTgt>
                                        </p:tgtEl>
                                        <p:attrNameLst>
                                          <p:attrName>style.visibility</p:attrName>
                                        </p:attrNameLst>
                                      </p:cBhvr>
                                      <p:to>
                                        <p:strVal val="visible"/>
                                      </p:to>
                                    </p:set>
                                    <p:animEffect transition="in" filter="box(out)">
                                      <p:cBhvr>
                                        <p:cTn id="12" dur="500"/>
                                        <p:tgtEl>
                                          <p:spTgt spid="7680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6803">
                                            <p:txEl>
                                              <p:pRg st="2" end="2"/>
                                            </p:txEl>
                                          </p:spTgt>
                                        </p:tgtEl>
                                        <p:attrNameLst>
                                          <p:attrName>style.visibility</p:attrName>
                                        </p:attrNameLst>
                                      </p:cBhvr>
                                      <p:to>
                                        <p:strVal val="visible"/>
                                      </p:to>
                                    </p:set>
                                    <p:animEffect transition="in" filter="box(out)">
                                      <p:cBhvr>
                                        <p:cTn id="17" dur="500"/>
                                        <p:tgtEl>
                                          <p:spTgt spid="7680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762000" y="0"/>
            <a:ext cx="8229600" cy="1143000"/>
          </a:xfrm>
        </p:spPr>
        <p:txBody>
          <a:bodyPr/>
          <a:lstStyle/>
          <a:p>
            <a:pPr eaLnBrk="1" hangingPunct="1">
              <a:defRPr/>
            </a:pPr>
            <a:r>
              <a:rPr lang="en-US" smtClean="0"/>
              <a:t>Pedigree Charts</a:t>
            </a:r>
          </a:p>
        </p:txBody>
      </p:sp>
      <p:pic>
        <p:nvPicPr>
          <p:cNvPr id="5123" name="Picture 4" descr="pedigree"/>
          <p:cNvPicPr>
            <a:picLocks noChangeAspect="1" noChangeArrowheads="1"/>
          </p:cNvPicPr>
          <p:nvPr/>
        </p:nvPicPr>
        <p:blipFill>
          <a:blip r:embed="rId2" cstate="print"/>
          <a:srcRect/>
          <a:stretch>
            <a:fillRect/>
          </a:stretch>
        </p:blipFill>
        <p:spPr bwMode="auto">
          <a:xfrm>
            <a:off x="1676400" y="2133600"/>
            <a:ext cx="5562600" cy="3417888"/>
          </a:xfrm>
          <a:prstGeom prst="rect">
            <a:avLst/>
          </a:prstGeom>
          <a:noFill/>
          <a:ln w="9525">
            <a:noFill/>
            <a:miter lim="800000"/>
            <a:headEnd/>
            <a:tailEnd/>
          </a:ln>
        </p:spPr>
      </p:pic>
      <p:sp>
        <p:nvSpPr>
          <p:cNvPr id="5124" name="Text Box 5"/>
          <p:cNvSpPr txBox="1">
            <a:spLocks noChangeArrowheads="1"/>
          </p:cNvSpPr>
          <p:nvPr/>
        </p:nvSpPr>
        <p:spPr bwMode="auto">
          <a:xfrm>
            <a:off x="5791200" y="2057400"/>
            <a:ext cx="838200" cy="457200"/>
          </a:xfrm>
          <a:prstGeom prst="rect">
            <a:avLst/>
          </a:prstGeom>
          <a:noFill/>
          <a:ln w="9525">
            <a:noFill/>
            <a:miter lim="800000"/>
            <a:headEnd/>
            <a:tailEnd/>
          </a:ln>
        </p:spPr>
        <p:txBody>
          <a:bodyPr>
            <a:spAutoFit/>
          </a:bodyPr>
          <a:lstStyle/>
          <a:p>
            <a:pPr eaLnBrk="1" hangingPunct="1">
              <a:spcBef>
                <a:spcPct val="50000"/>
              </a:spcBef>
            </a:pPr>
            <a:r>
              <a:rPr lang="en-US" sz="2400">
                <a:latin typeface="Arial Narrow" pitchFamily="34" charset="0"/>
              </a:rPr>
              <a:t>I</a:t>
            </a:r>
          </a:p>
        </p:txBody>
      </p:sp>
      <p:sp>
        <p:nvSpPr>
          <p:cNvPr id="5125" name="Text Box 6"/>
          <p:cNvSpPr txBox="1">
            <a:spLocks noChangeArrowheads="1"/>
          </p:cNvSpPr>
          <p:nvPr/>
        </p:nvSpPr>
        <p:spPr bwMode="auto">
          <a:xfrm>
            <a:off x="7315200" y="2971800"/>
            <a:ext cx="838200" cy="457200"/>
          </a:xfrm>
          <a:prstGeom prst="rect">
            <a:avLst/>
          </a:prstGeom>
          <a:noFill/>
          <a:ln w="9525">
            <a:noFill/>
            <a:miter lim="800000"/>
            <a:headEnd/>
            <a:tailEnd/>
          </a:ln>
        </p:spPr>
        <p:txBody>
          <a:bodyPr>
            <a:spAutoFit/>
          </a:bodyPr>
          <a:lstStyle/>
          <a:p>
            <a:pPr eaLnBrk="1" hangingPunct="1">
              <a:spcBef>
                <a:spcPct val="50000"/>
              </a:spcBef>
            </a:pPr>
            <a:r>
              <a:rPr lang="en-US" sz="2400">
                <a:latin typeface="Arial Narrow" pitchFamily="34" charset="0"/>
              </a:rPr>
              <a:t>II</a:t>
            </a:r>
          </a:p>
        </p:txBody>
      </p:sp>
      <p:sp>
        <p:nvSpPr>
          <p:cNvPr id="5126" name="Text Box 7"/>
          <p:cNvSpPr txBox="1">
            <a:spLocks noChangeArrowheads="1"/>
          </p:cNvSpPr>
          <p:nvPr/>
        </p:nvSpPr>
        <p:spPr bwMode="auto">
          <a:xfrm>
            <a:off x="7543800" y="3962400"/>
            <a:ext cx="838200" cy="457200"/>
          </a:xfrm>
          <a:prstGeom prst="rect">
            <a:avLst/>
          </a:prstGeom>
          <a:noFill/>
          <a:ln w="9525">
            <a:noFill/>
            <a:miter lim="800000"/>
            <a:headEnd/>
            <a:tailEnd/>
          </a:ln>
        </p:spPr>
        <p:txBody>
          <a:bodyPr>
            <a:spAutoFit/>
          </a:bodyPr>
          <a:lstStyle/>
          <a:p>
            <a:pPr eaLnBrk="1" hangingPunct="1">
              <a:spcBef>
                <a:spcPct val="50000"/>
              </a:spcBef>
            </a:pPr>
            <a:r>
              <a:rPr lang="en-US" sz="2400">
                <a:latin typeface="Arial Narrow" pitchFamily="34" charset="0"/>
              </a:rPr>
              <a:t>III</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p:txBody>
          <a:bodyPr/>
          <a:lstStyle/>
          <a:p>
            <a:pPr eaLnBrk="1" hangingPunct="1">
              <a:defRPr/>
            </a:pPr>
            <a:r>
              <a:rPr lang="en-US" sz="7600" smtClean="0"/>
              <a:t>Genetic Technology</a:t>
            </a:r>
          </a:p>
        </p:txBody>
      </p:sp>
      <p:sp>
        <p:nvSpPr>
          <p:cNvPr id="77827" name="Rectangle 3"/>
          <p:cNvSpPr>
            <a:spLocks noGrp="1" noChangeArrowheads="1"/>
          </p:cNvSpPr>
          <p:nvPr>
            <p:ph type="subTitle" idx="1"/>
          </p:nvPr>
        </p:nvSpPr>
        <p:spPr>
          <a:xfrm>
            <a:off x="609600" y="3733800"/>
            <a:ext cx="8534400" cy="2743200"/>
          </a:xfrm>
        </p:spPr>
        <p:txBody>
          <a:bodyPr/>
          <a:lstStyle/>
          <a:p>
            <a:pPr algn="l" eaLnBrk="1" hangingPunct="1">
              <a:buFont typeface="Wingdings" pitchFamily="2" charset="2"/>
              <a:buChar char="u"/>
              <a:defRPr/>
            </a:pPr>
            <a:r>
              <a:rPr lang="en-US" sz="4800" smtClean="0"/>
              <a:t>Recombinant DNA &amp;</a:t>
            </a:r>
          </a:p>
          <a:p>
            <a:pPr algn="l" eaLnBrk="1" hangingPunct="1">
              <a:buFont typeface="Wingdings" pitchFamily="2" charset="2"/>
              <a:buChar char="u"/>
              <a:defRPr/>
            </a:pPr>
            <a:r>
              <a:rPr lang="en-US" sz="4800" smtClean="0"/>
              <a:t>Bacterial Transformation</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box(out)">
                                      <p:cBhvr>
                                        <p:cTn id="7" dur="500"/>
                                        <p:tgtEl>
                                          <p:spTgt spid="7782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box(out)">
                                      <p:cBhvr>
                                        <p:cTn id="12" dur="500"/>
                                        <p:tgtEl>
                                          <p:spTgt spid="7782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US" smtClean="0"/>
              <a:t>1. Transgenic tobacco plant?</a:t>
            </a:r>
          </a:p>
        </p:txBody>
      </p:sp>
      <p:sp>
        <p:nvSpPr>
          <p:cNvPr id="78851" name="Rectangle 3"/>
          <p:cNvSpPr>
            <a:spLocks noGrp="1" noChangeArrowheads="1"/>
          </p:cNvSpPr>
          <p:nvPr>
            <p:ph type="body" sz="half" idx="2"/>
          </p:nvPr>
        </p:nvSpPr>
        <p:spPr>
          <a:xfrm>
            <a:off x="5029200" y="1676400"/>
            <a:ext cx="3810000" cy="4876800"/>
          </a:xfrm>
        </p:spPr>
        <p:txBody>
          <a:bodyPr/>
          <a:lstStyle/>
          <a:p>
            <a:pPr eaLnBrk="1" hangingPunct="1">
              <a:defRPr/>
            </a:pPr>
            <a:r>
              <a:rPr lang="en-US" sz="3600" b="1" smtClean="0"/>
              <a:t>Genetically engineered</a:t>
            </a:r>
          </a:p>
          <a:p>
            <a:pPr eaLnBrk="1" hangingPunct="1">
              <a:defRPr/>
            </a:pPr>
            <a:r>
              <a:rPr lang="en-US" sz="3600" b="1" smtClean="0"/>
              <a:t>Inserting fire fly genes into the plant</a:t>
            </a:r>
          </a:p>
          <a:p>
            <a:pPr eaLnBrk="1" hangingPunct="1">
              <a:defRPr/>
            </a:pPr>
            <a:r>
              <a:rPr lang="en-US" sz="3600" b="1" smtClean="0"/>
              <a:t>Using “cut &amp; paste” enzymes</a:t>
            </a:r>
          </a:p>
        </p:txBody>
      </p:sp>
      <p:pic>
        <p:nvPicPr>
          <p:cNvPr id="33796" name="Picture 4" descr="gnti_logo"/>
          <p:cNvPicPr>
            <a:picLocks noChangeAspect="1" noChangeArrowheads="1"/>
          </p:cNvPicPr>
          <p:nvPr/>
        </p:nvPicPr>
        <p:blipFill>
          <a:blip r:embed="rId3" cstate="print"/>
          <a:srcRect/>
          <a:stretch>
            <a:fillRect/>
          </a:stretch>
        </p:blipFill>
        <p:spPr bwMode="auto">
          <a:xfrm>
            <a:off x="1219200" y="1676400"/>
            <a:ext cx="3571875" cy="476250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box(out)">
                                      <p:cBhvr>
                                        <p:cTn id="7" dur="500"/>
                                        <p:tgtEl>
                                          <p:spTgt spid="7885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box(out)">
                                      <p:cBhvr>
                                        <p:cTn id="12" dur="500"/>
                                        <p:tgtEl>
                                          <p:spTgt spid="7885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box(out)">
                                      <p:cBhvr>
                                        <p:cTn id="17" dur="500"/>
                                        <p:tgtEl>
                                          <p:spTgt spid="7885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n-US" smtClean="0"/>
              <a:t>2. Genetic Engineering:</a:t>
            </a:r>
          </a:p>
        </p:txBody>
      </p:sp>
      <p:sp>
        <p:nvSpPr>
          <p:cNvPr id="79875" name="Rectangle 3"/>
          <p:cNvSpPr>
            <a:spLocks noGrp="1" noChangeArrowheads="1"/>
          </p:cNvSpPr>
          <p:nvPr>
            <p:ph type="body" idx="1"/>
          </p:nvPr>
        </p:nvSpPr>
        <p:spPr>
          <a:xfrm>
            <a:off x="1066800" y="1676400"/>
            <a:ext cx="7772400" cy="5181600"/>
          </a:xfrm>
        </p:spPr>
        <p:txBody>
          <a:bodyPr/>
          <a:lstStyle/>
          <a:p>
            <a:pPr eaLnBrk="1" hangingPunct="1">
              <a:lnSpc>
                <a:spcPct val="90000"/>
              </a:lnSpc>
              <a:defRPr/>
            </a:pPr>
            <a:r>
              <a:rPr lang="en-US" sz="4000" smtClean="0"/>
              <a:t>Altering the genetic makeup of an organism</a:t>
            </a:r>
          </a:p>
          <a:p>
            <a:pPr eaLnBrk="1" hangingPunct="1">
              <a:lnSpc>
                <a:spcPct val="90000"/>
              </a:lnSpc>
              <a:defRPr/>
            </a:pPr>
            <a:r>
              <a:rPr lang="en-US" sz="4000" smtClean="0"/>
              <a:t>By Cutting DNA from one organism and inserting fragments into a host</a:t>
            </a:r>
          </a:p>
          <a:p>
            <a:pPr eaLnBrk="1" hangingPunct="1">
              <a:lnSpc>
                <a:spcPct val="90000"/>
              </a:lnSpc>
              <a:defRPr/>
            </a:pPr>
            <a:r>
              <a:rPr lang="en-US" sz="4000" b="1" u="sng" smtClean="0"/>
              <a:t>Recombinant DNA</a:t>
            </a:r>
          </a:p>
          <a:p>
            <a:pPr eaLnBrk="1" hangingPunct="1">
              <a:lnSpc>
                <a:spcPct val="90000"/>
              </a:lnSpc>
              <a:defRPr/>
            </a:pPr>
            <a:r>
              <a:rPr lang="en-US" sz="4000" smtClean="0"/>
              <a:t>Alters the allele frequency of a population by artificial means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box(out)">
                                      <p:cBhvr>
                                        <p:cTn id="7" dur="500"/>
                                        <p:tgtEl>
                                          <p:spTgt spid="7987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box(out)">
                                      <p:cBhvr>
                                        <p:cTn id="12" dur="500"/>
                                        <p:tgtEl>
                                          <p:spTgt spid="79875">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box(out)">
                                      <p:cBhvr>
                                        <p:cTn id="17" dur="500"/>
                                        <p:tgtEl>
                                          <p:spTgt spid="79875">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9875">
                                            <p:txEl>
                                              <p:pRg st="3" end="3"/>
                                            </p:txEl>
                                          </p:spTgt>
                                        </p:tgtEl>
                                        <p:attrNameLst>
                                          <p:attrName>style.visibility</p:attrName>
                                        </p:attrNameLst>
                                      </p:cBhvr>
                                      <p:to>
                                        <p:strVal val="visible"/>
                                      </p:to>
                                    </p:set>
                                    <p:animEffect transition="in" filter="box(out)">
                                      <p:cBhvr>
                                        <p:cTn id="22" dur="500"/>
                                        <p:tgtEl>
                                          <p:spTgt spid="79875">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defRPr/>
            </a:pPr>
            <a:r>
              <a:rPr lang="en-US" smtClean="0"/>
              <a:t>Recombinant DNA:</a:t>
            </a:r>
          </a:p>
        </p:txBody>
      </p:sp>
      <p:sp>
        <p:nvSpPr>
          <p:cNvPr id="80899" name="Rectangle 3"/>
          <p:cNvSpPr>
            <a:spLocks noGrp="1" noChangeArrowheads="1"/>
          </p:cNvSpPr>
          <p:nvPr>
            <p:ph type="body" idx="1"/>
          </p:nvPr>
        </p:nvSpPr>
        <p:spPr>
          <a:xfrm>
            <a:off x="1066800" y="1676400"/>
            <a:ext cx="7772400" cy="5181600"/>
          </a:xfrm>
        </p:spPr>
        <p:txBody>
          <a:bodyPr/>
          <a:lstStyle/>
          <a:p>
            <a:pPr eaLnBrk="1" hangingPunct="1">
              <a:defRPr/>
            </a:pPr>
            <a:endParaRPr lang="en-US" sz="2800" smtClean="0"/>
          </a:p>
          <a:p>
            <a:pPr eaLnBrk="1" hangingPunct="1">
              <a:defRPr/>
            </a:pPr>
            <a:r>
              <a:rPr lang="en-US" sz="4000" b="1" smtClean="0"/>
              <a:t>“Recombine”</a:t>
            </a:r>
          </a:p>
          <a:p>
            <a:pPr eaLnBrk="1" hangingPunct="1">
              <a:defRPr/>
            </a:pPr>
            <a:r>
              <a:rPr lang="en-US" sz="4000" b="1" smtClean="0"/>
              <a:t>Connecting or reconnecting DNA fragments</a:t>
            </a:r>
          </a:p>
          <a:p>
            <a:pPr eaLnBrk="1" hangingPunct="1">
              <a:defRPr/>
            </a:pPr>
            <a:r>
              <a:rPr lang="en-US" sz="4000" b="1" smtClean="0"/>
              <a:t>DNA of two different organisms</a:t>
            </a:r>
          </a:p>
          <a:p>
            <a:pPr eaLnBrk="1" hangingPunct="1">
              <a:defRPr/>
            </a:pPr>
            <a:r>
              <a:rPr lang="en-US" sz="2800" smtClean="0"/>
              <a:t>Example: lab of inserting human DNA into bacteria</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0899">
                                            <p:txEl>
                                              <p:pRg st="1" end="1"/>
                                            </p:txEl>
                                          </p:spTgt>
                                        </p:tgtEl>
                                        <p:attrNameLst>
                                          <p:attrName>style.visibility</p:attrName>
                                        </p:attrNameLst>
                                      </p:cBhvr>
                                      <p:to>
                                        <p:strVal val="visible"/>
                                      </p:to>
                                    </p:set>
                                    <p:animEffect transition="in" filter="box(out)">
                                      <p:cBhvr>
                                        <p:cTn id="7" dur="500"/>
                                        <p:tgtEl>
                                          <p:spTgt spid="80899">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0899">
                                            <p:txEl>
                                              <p:pRg st="2" end="2"/>
                                            </p:txEl>
                                          </p:spTgt>
                                        </p:tgtEl>
                                        <p:attrNameLst>
                                          <p:attrName>style.visibility</p:attrName>
                                        </p:attrNameLst>
                                      </p:cBhvr>
                                      <p:to>
                                        <p:strVal val="visible"/>
                                      </p:to>
                                    </p:set>
                                    <p:animEffect transition="in" filter="box(out)">
                                      <p:cBhvr>
                                        <p:cTn id="12" dur="500"/>
                                        <p:tgtEl>
                                          <p:spTgt spid="80899">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0899">
                                            <p:txEl>
                                              <p:pRg st="3" end="3"/>
                                            </p:txEl>
                                          </p:spTgt>
                                        </p:tgtEl>
                                        <p:attrNameLst>
                                          <p:attrName>style.visibility</p:attrName>
                                        </p:attrNameLst>
                                      </p:cBhvr>
                                      <p:to>
                                        <p:strVal val="visible"/>
                                      </p:to>
                                    </p:set>
                                    <p:animEffect transition="in" filter="box(out)">
                                      <p:cBhvr>
                                        <p:cTn id="17" dur="500"/>
                                        <p:tgtEl>
                                          <p:spTgt spid="80899">
                                            <p:txEl>
                                              <p:pRg st="3" end="3"/>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0899">
                                            <p:txEl>
                                              <p:pRg st="4" end="4"/>
                                            </p:txEl>
                                          </p:spTgt>
                                        </p:tgtEl>
                                        <p:attrNameLst>
                                          <p:attrName>style.visibility</p:attrName>
                                        </p:attrNameLst>
                                      </p:cBhvr>
                                      <p:to>
                                        <p:strVal val="visible"/>
                                      </p:to>
                                    </p:set>
                                    <p:animEffect transition="in" filter="box(out)">
                                      <p:cBhvr>
                                        <p:cTn id="22" dur="500"/>
                                        <p:tgtEl>
                                          <p:spTgt spid="80899">
                                            <p:txEl>
                                              <p:pRg st="4" end="4"/>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066800" y="0"/>
            <a:ext cx="7772400" cy="762000"/>
          </a:xfrm>
        </p:spPr>
        <p:txBody>
          <a:bodyPr/>
          <a:lstStyle/>
          <a:p>
            <a:pPr eaLnBrk="1" hangingPunct="1">
              <a:defRPr/>
            </a:pPr>
            <a:r>
              <a:rPr lang="en-US" smtClean="0">
                <a:solidFill>
                  <a:srgbClr val="800000"/>
                </a:solidFill>
              </a:rPr>
              <a:t>Genetic Engineering of Insulin</a:t>
            </a:r>
          </a:p>
        </p:txBody>
      </p:sp>
      <p:pic>
        <p:nvPicPr>
          <p:cNvPr id="36867" name="Picture 3"/>
          <p:cNvPicPr>
            <a:picLocks noChangeAspect="1" noChangeArrowheads="1"/>
          </p:cNvPicPr>
          <p:nvPr/>
        </p:nvPicPr>
        <p:blipFill>
          <a:blip r:embed="rId3" cstate="print"/>
          <a:srcRect/>
          <a:stretch>
            <a:fillRect/>
          </a:stretch>
        </p:blipFill>
        <p:spPr bwMode="auto">
          <a:xfrm>
            <a:off x="0" y="762000"/>
            <a:ext cx="9144000" cy="6096000"/>
          </a:xfrm>
          <a:prstGeom prst="rect">
            <a:avLst/>
          </a:prstGeom>
          <a:noFill/>
          <a:ln w="9525">
            <a:noFill/>
            <a:miter lim="800000"/>
            <a:headEnd/>
            <a:tailEnd/>
          </a:ln>
        </p:spPr>
      </p:pic>
      <p:sp>
        <p:nvSpPr>
          <p:cNvPr id="81924" name="Text Box 4"/>
          <p:cNvSpPr txBox="1">
            <a:spLocks noChangeArrowheads="1"/>
          </p:cNvSpPr>
          <p:nvPr/>
        </p:nvSpPr>
        <p:spPr bwMode="auto">
          <a:xfrm>
            <a:off x="1676400" y="838200"/>
            <a:ext cx="3721100" cy="641350"/>
          </a:xfrm>
          <a:prstGeom prst="rect">
            <a:avLst/>
          </a:prstGeom>
          <a:solidFill>
            <a:schemeClr val="accent1"/>
          </a:solidFill>
          <a:ln w="9525">
            <a:noFill/>
            <a:miter lim="800000"/>
            <a:headEnd/>
            <a:tailEnd/>
          </a:ln>
        </p:spPr>
        <p:txBody>
          <a:bodyPr wrap="none">
            <a:spAutoFit/>
          </a:bodyPr>
          <a:lstStyle/>
          <a:p>
            <a:pPr eaLnBrk="1" hangingPunct="1"/>
            <a:r>
              <a:rPr lang="en-US" sz="3600" b="1">
                <a:latin typeface="Arial Narrow" pitchFamily="34" charset="0"/>
              </a:rPr>
              <a:t>Human DNA cut out</a:t>
            </a:r>
          </a:p>
        </p:txBody>
      </p:sp>
      <p:sp>
        <p:nvSpPr>
          <p:cNvPr id="81925" name="Rectangle 5"/>
          <p:cNvSpPr>
            <a:spLocks noChangeArrowheads="1"/>
          </p:cNvSpPr>
          <p:nvPr/>
        </p:nvSpPr>
        <p:spPr bwMode="auto">
          <a:xfrm>
            <a:off x="3352800" y="1828800"/>
            <a:ext cx="3721100" cy="1190625"/>
          </a:xfrm>
          <a:prstGeom prst="rect">
            <a:avLst/>
          </a:prstGeom>
          <a:solidFill>
            <a:schemeClr val="accent1"/>
          </a:solidFill>
          <a:ln w="9525">
            <a:noFill/>
            <a:miter lim="800000"/>
            <a:headEnd/>
            <a:tailEnd/>
          </a:ln>
        </p:spPr>
        <p:txBody>
          <a:bodyPr>
            <a:spAutoFit/>
          </a:bodyPr>
          <a:lstStyle/>
          <a:p>
            <a:pPr eaLnBrk="1" hangingPunct="1"/>
            <a:r>
              <a:rPr lang="en-US" sz="3600" b="1">
                <a:latin typeface="Arial Narrow" pitchFamily="34" charset="0"/>
              </a:rPr>
              <a:t>Human DNA put into bacteria DNA</a:t>
            </a:r>
          </a:p>
        </p:txBody>
      </p:sp>
      <p:sp>
        <p:nvSpPr>
          <p:cNvPr id="81926" name="Text Box 6"/>
          <p:cNvSpPr txBox="1">
            <a:spLocks noChangeArrowheads="1"/>
          </p:cNvSpPr>
          <p:nvPr/>
        </p:nvSpPr>
        <p:spPr bwMode="auto">
          <a:xfrm>
            <a:off x="1676400" y="5638800"/>
            <a:ext cx="4991100" cy="641350"/>
          </a:xfrm>
          <a:prstGeom prst="rect">
            <a:avLst/>
          </a:prstGeom>
          <a:solidFill>
            <a:schemeClr val="accent1"/>
          </a:solidFill>
          <a:ln w="9525">
            <a:noFill/>
            <a:miter lim="800000"/>
            <a:headEnd/>
            <a:tailEnd/>
          </a:ln>
        </p:spPr>
        <p:txBody>
          <a:bodyPr wrap="none">
            <a:spAutoFit/>
          </a:bodyPr>
          <a:lstStyle/>
          <a:p>
            <a:pPr eaLnBrk="1" hangingPunct="1"/>
            <a:r>
              <a:rPr lang="en-US" sz="3600" b="1">
                <a:latin typeface="Arial Narrow" pitchFamily="34" charset="0"/>
              </a:rPr>
              <a:t>Bacteria DNA is opened up</a:t>
            </a:r>
          </a:p>
        </p:txBody>
      </p:sp>
      <p:sp>
        <p:nvSpPr>
          <p:cNvPr id="81927" name="Text Box 7"/>
          <p:cNvSpPr txBox="1">
            <a:spLocks noChangeArrowheads="1"/>
          </p:cNvSpPr>
          <p:nvPr/>
        </p:nvSpPr>
        <p:spPr bwMode="auto">
          <a:xfrm>
            <a:off x="6985000" y="5484813"/>
            <a:ext cx="2159000" cy="1373187"/>
          </a:xfrm>
          <a:prstGeom prst="rect">
            <a:avLst/>
          </a:prstGeom>
          <a:solidFill>
            <a:srgbClr val="FF00FF"/>
          </a:solidFill>
          <a:ln w="9525">
            <a:noFill/>
            <a:miter lim="800000"/>
            <a:headEnd/>
            <a:tailEnd/>
          </a:ln>
        </p:spPr>
        <p:txBody>
          <a:bodyPr wrap="none">
            <a:spAutoFit/>
          </a:bodyPr>
          <a:lstStyle/>
          <a:p>
            <a:pPr eaLnBrk="1" hangingPunct="1"/>
            <a:r>
              <a:rPr lang="en-US" sz="2800" b="1">
                <a:latin typeface="Arial Narrow" pitchFamily="34" charset="0"/>
              </a:rPr>
              <a:t>Many Bacteria</a:t>
            </a:r>
          </a:p>
          <a:p>
            <a:pPr eaLnBrk="1" hangingPunct="1"/>
            <a:r>
              <a:rPr lang="en-US" sz="2800" b="1">
                <a:latin typeface="Arial Narrow" pitchFamily="34" charset="0"/>
              </a:rPr>
              <a:t>Grow human</a:t>
            </a:r>
          </a:p>
          <a:p>
            <a:pPr eaLnBrk="1" hangingPunct="1"/>
            <a:r>
              <a:rPr lang="en-US" sz="2800" b="1">
                <a:latin typeface="Arial Narrow" pitchFamily="34" charset="0"/>
              </a:rPr>
              <a:t>insulin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1924">
                                            <p:txEl>
                                              <p:pRg st="0" end="0"/>
                                            </p:txEl>
                                          </p:spTgt>
                                        </p:tgtEl>
                                        <p:attrNameLst>
                                          <p:attrName>style.visibility</p:attrName>
                                        </p:attrNameLst>
                                      </p:cBhvr>
                                      <p:to>
                                        <p:strVal val="visible"/>
                                      </p:to>
                                    </p:set>
                                    <p:animEffect transition="in" filter="box(out)">
                                      <p:cBhvr>
                                        <p:cTn id="7" dur="500"/>
                                        <p:tgtEl>
                                          <p:spTgt spid="81924">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1926"/>
                                        </p:tgtEl>
                                        <p:attrNameLst>
                                          <p:attrName>style.visibility</p:attrName>
                                        </p:attrNameLst>
                                      </p:cBhvr>
                                      <p:to>
                                        <p:strVal val="visible"/>
                                      </p:to>
                                    </p:set>
                                    <p:animEffect transition="in" filter="box(out)">
                                      <p:cBhvr>
                                        <p:cTn id="12" dur="500"/>
                                        <p:tgtEl>
                                          <p:spTgt spid="81926"/>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1925"/>
                                        </p:tgtEl>
                                        <p:attrNameLst>
                                          <p:attrName>style.visibility</p:attrName>
                                        </p:attrNameLst>
                                      </p:cBhvr>
                                      <p:to>
                                        <p:strVal val="visible"/>
                                      </p:to>
                                    </p:set>
                                    <p:animEffect transition="in" filter="box(out)">
                                      <p:cBhvr>
                                        <p:cTn id="17" dur="500"/>
                                        <p:tgtEl>
                                          <p:spTgt spid="81925"/>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1927"/>
                                        </p:tgtEl>
                                        <p:attrNameLst>
                                          <p:attrName>style.visibility</p:attrName>
                                        </p:attrNameLst>
                                      </p:cBhvr>
                                      <p:to>
                                        <p:strVal val="visible"/>
                                      </p:to>
                                    </p:set>
                                    <p:animEffect transition="in" filter="box(out)">
                                      <p:cBhvr>
                                        <p:cTn id="22" dur="500"/>
                                        <p:tgtEl>
                                          <p:spTgt spid="81927"/>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build="p" autoUpdateAnimBg="0"/>
      <p:bldP spid="81925" grpId="0" animBg="1" autoUpdateAnimBg="0"/>
      <p:bldP spid="81926" grpId="0" animBg="1" autoUpdateAnimBg="0"/>
      <p:bldP spid="81927"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066800" y="228600"/>
            <a:ext cx="7772400" cy="685800"/>
          </a:xfrm>
        </p:spPr>
        <p:txBody>
          <a:bodyPr/>
          <a:lstStyle/>
          <a:p>
            <a:pPr eaLnBrk="1" hangingPunct="1">
              <a:defRPr/>
            </a:pPr>
            <a:r>
              <a:rPr lang="en-US" smtClean="0"/>
              <a:t>4. Transgenic Organism:</a:t>
            </a:r>
          </a:p>
        </p:txBody>
      </p:sp>
      <p:sp>
        <p:nvSpPr>
          <p:cNvPr id="82947" name="Rectangle 3"/>
          <p:cNvSpPr>
            <a:spLocks noGrp="1" noChangeArrowheads="1"/>
          </p:cNvSpPr>
          <p:nvPr>
            <p:ph type="body" sz="half" idx="1"/>
          </p:nvPr>
        </p:nvSpPr>
        <p:spPr>
          <a:xfrm>
            <a:off x="1219200" y="1066800"/>
            <a:ext cx="7239000" cy="5486400"/>
          </a:xfrm>
        </p:spPr>
        <p:txBody>
          <a:bodyPr/>
          <a:lstStyle/>
          <a:p>
            <a:pPr eaLnBrk="1" hangingPunct="1">
              <a:lnSpc>
                <a:spcPct val="90000"/>
              </a:lnSpc>
              <a:defRPr/>
            </a:pPr>
            <a:r>
              <a:rPr lang="en-US" sz="3600" b="1" smtClean="0"/>
              <a:t>“trans” = across</a:t>
            </a:r>
          </a:p>
          <a:p>
            <a:pPr eaLnBrk="1" hangingPunct="1">
              <a:lnSpc>
                <a:spcPct val="90000"/>
              </a:lnSpc>
              <a:defRPr/>
            </a:pPr>
            <a:r>
              <a:rPr lang="en-US" sz="3600" b="1" smtClean="0"/>
              <a:t>“genic” = race</a:t>
            </a:r>
          </a:p>
          <a:p>
            <a:pPr eaLnBrk="1" hangingPunct="1">
              <a:lnSpc>
                <a:spcPct val="90000"/>
              </a:lnSpc>
              <a:defRPr/>
            </a:pPr>
            <a:r>
              <a:rPr lang="en-US" sz="3600" b="1" u="sng" smtClean="0"/>
              <a:t>Contains genes from another organism</a:t>
            </a:r>
          </a:p>
          <a:p>
            <a:pPr eaLnBrk="1" hangingPunct="1">
              <a:lnSpc>
                <a:spcPct val="90000"/>
              </a:lnSpc>
              <a:defRPr/>
            </a:pPr>
            <a:r>
              <a:rPr lang="en-US" sz="3600" b="1" smtClean="0"/>
              <a:t>Bacteria</a:t>
            </a:r>
          </a:p>
          <a:p>
            <a:pPr eaLnBrk="1" hangingPunct="1">
              <a:lnSpc>
                <a:spcPct val="90000"/>
              </a:lnSpc>
              <a:defRPr/>
            </a:pPr>
            <a:r>
              <a:rPr lang="en-US" sz="3600" b="1" smtClean="0"/>
              <a:t>Virus</a:t>
            </a:r>
          </a:p>
          <a:p>
            <a:pPr eaLnBrk="1" hangingPunct="1">
              <a:lnSpc>
                <a:spcPct val="90000"/>
              </a:lnSpc>
              <a:defRPr/>
            </a:pPr>
            <a:r>
              <a:rPr lang="en-US" sz="3600" b="1" smtClean="0"/>
              <a:t>Human</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Effect transition="in" filter="box(out)">
                                      <p:cBhvr>
                                        <p:cTn id="7" dur="500"/>
                                        <p:tgtEl>
                                          <p:spTgt spid="8294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2947">
                                            <p:txEl>
                                              <p:pRg st="1" end="1"/>
                                            </p:txEl>
                                          </p:spTgt>
                                        </p:tgtEl>
                                        <p:attrNameLst>
                                          <p:attrName>style.visibility</p:attrName>
                                        </p:attrNameLst>
                                      </p:cBhvr>
                                      <p:to>
                                        <p:strVal val="visible"/>
                                      </p:to>
                                    </p:set>
                                    <p:animEffect transition="in" filter="box(out)">
                                      <p:cBhvr>
                                        <p:cTn id="12" dur="500"/>
                                        <p:tgtEl>
                                          <p:spTgt spid="8294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2947">
                                            <p:txEl>
                                              <p:pRg st="2" end="2"/>
                                            </p:txEl>
                                          </p:spTgt>
                                        </p:tgtEl>
                                        <p:attrNameLst>
                                          <p:attrName>style.visibility</p:attrName>
                                        </p:attrNameLst>
                                      </p:cBhvr>
                                      <p:to>
                                        <p:strVal val="visible"/>
                                      </p:to>
                                    </p:set>
                                    <p:animEffect transition="in" filter="box(out)">
                                      <p:cBhvr>
                                        <p:cTn id="17" dur="500"/>
                                        <p:tgtEl>
                                          <p:spTgt spid="8294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2947">
                                            <p:txEl>
                                              <p:pRg st="3" end="3"/>
                                            </p:txEl>
                                          </p:spTgt>
                                        </p:tgtEl>
                                        <p:attrNameLst>
                                          <p:attrName>style.visibility</p:attrName>
                                        </p:attrNameLst>
                                      </p:cBhvr>
                                      <p:to>
                                        <p:strVal val="visible"/>
                                      </p:to>
                                    </p:set>
                                    <p:animEffect transition="in" filter="box(out)">
                                      <p:cBhvr>
                                        <p:cTn id="22" dur="500"/>
                                        <p:tgtEl>
                                          <p:spTgt spid="8294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82947">
                                            <p:txEl>
                                              <p:pRg st="4" end="4"/>
                                            </p:txEl>
                                          </p:spTgt>
                                        </p:tgtEl>
                                        <p:attrNameLst>
                                          <p:attrName>style.visibility</p:attrName>
                                        </p:attrNameLst>
                                      </p:cBhvr>
                                      <p:to>
                                        <p:strVal val="visible"/>
                                      </p:to>
                                    </p:set>
                                    <p:animEffect transition="in" filter="box(out)">
                                      <p:cBhvr>
                                        <p:cTn id="27" dur="500"/>
                                        <p:tgtEl>
                                          <p:spTgt spid="82947">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82947">
                                            <p:txEl>
                                              <p:pRg st="5" end="5"/>
                                            </p:txEl>
                                          </p:spTgt>
                                        </p:tgtEl>
                                        <p:attrNameLst>
                                          <p:attrName>style.visibility</p:attrName>
                                        </p:attrNameLst>
                                      </p:cBhvr>
                                      <p:to>
                                        <p:strVal val="visible"/>
                                      </p:to>
                                    </p:set>
                                    <p:animEffect transition="in" filter="box(out)">
                                      <p:cBhvr>
                                        <p:cTn id="32" dur="500"/>
                                        <p:tgtEl>
                                          <p:spTgt spid="82947">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r>
              <a:rPr lang="en-US" smtClean="0"/>
              <a:t>5. Tobacco Recombinant DNA Process:</a:t>
            </a:r>
          </a:p>
        </p:txBody>
      </p:sp>
      <p:sp>
        <p:nvSpPr>
          <p:cNvPr id="83971" name="Rectangle 3"/>
          <p:cNvSpPr>
            <a:spLocks noGrp="1" noChangeArrowheads="1"/>
          </p:cNvSpPr>
          <p:nvPr>
            <p:ph type="body" idx="1"/>
          </p:nvPr>
        </p:nvSpPr>
        <p:spPr>
          <a:xfrm>
            <a:off x="1066800" y="1676400"/>
            <a:ext cx="7772400" cy="4876800"/>
          </a:xfrm>
        </p:spPr>
        <p:txBody>
          <a:bodyPr/>
          <a:lstStyle/>
          <a:p>
            <a:pPr marL="609600" indent="-609600" eaLnBrk="1" hangingPunct="1">
              <a:buClr>
                <a:schemeClr val="tx1"/>
              </a:buClr>
              <a:buFont typeface="Wingdings" pitchFamily="2" charset="2"/>
              <a:buAutoNum type="alphaLcPeriod"/>
              <a:defRPr/>
            </a:pPr>
            <a:r>
              <a:rPr lang="en-US" sz="4000" smtClean="0"/>
              <a:t>Isolated DNA to be inserted into host</a:t>
            </a:r>
          </a:p>
          <a:p>
            <a:pPr marL="609600" indent="-609600" eaLnBrk="1" hangingPunct="1">
              <a:buClr>
                <a:schemeClr val="tx1"/>
              </a:buClr>
              <a:buFont typeface="Wingdings" pitchFamily="2" charset="2"/>
              <a:buAutoNum type="alphaLcPeriod"/>
              <a:defRPr/>
            </a:pPr>
            <a:r>
              <a:rPr lang="en-US" sz="4000" smtClean="0"/>
              <a:t>Attach DNA fragment to a vehicle (vector)</a:t>
            </a:r>
          </a:p>
          <a:p>
            <a:pPr marL="609600" indent="-609600" eaLnBrk="1" hangingPunct="1">
              <a:buClr>
                <a:schemeClr val="tx1"/>
              </a:buClr>
              <a:buFont typeface="Wingdings" pitchFamily="2" charset="2"/>
              <a:buAutoNum type="alphaLcPeriod"/>
              <a:defRPr/>
            </a:pPr>
            <a:r>
              <a:rPr lang="en-US" sz="4000" smtClean="0"/>
              <a:t>Transfer the vector to the host=</a:t>
            </a:r>
          </a:p>
          <a:p>
            <a:pPr marL="609600" indent="-609600" eaLnBrk="1" hangingPunct="1">
              <a:buFont typeface="Wingdings" pitchFamily="2" charset="2"/>
              <a:buNone/>
              <a:defRPr/>
            </a:pPr>
            <a:r>
              <a:rPr lang="en-US" sz="4000" smtClean="0"/>
              <a:t>	Transgenic organisms</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box(out)">
                                      <p:cBhvr>
                                        <p:cTn id="7" dur="500"/>
                                        <p:tgtEl>
                                          <p:spTgt spid="8397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3971">
                                            <p:txEl>
                                              <p:pRg st="1" end="1"/>
                                            </p:txEl>
                                          </p:spTgt>
                                        </p:tgtEl>
                                        <p:attrNameLst>
                                          <p:attrName>style.visibility</p:attrName>
                                        </p:attrNameLst>
                                      </p:cBhvr>
                                      <p:to>
                                        <p:strVal val="visible"/>
                                      </p:to>
                                    </p:set>
                                    <p:animEffect transition="in" filter="box(out)">
                                      <p:cBhvr>
                                        <p:cTn id="12" dur="500"/>
                                        <p:tgtEl>
                                          <p:spTgt spid="8397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3971">
                                            <p:txEl>
                                              <p:pRg st="2" end="2"/>
                                            </p:txEl>
                                          </p:spTgt>
                                        </p:tgtEl>
                                        <p:attrNameLst>
                                          <p:attrName>style.visibility</p:attrName>
                                        </p:attrNameLst>
                                      </p:cBhvr>
                                      <p:to>
                                        <p:strVal val="visible"/>
                                      </p:to>
                                    </p:set>
                                    <p:animEffect transition="in" filter="box(out)">
                                      <p:cBhvr>
                                        <p:cTn id="17" dur="500"/>
                                        <p:tgtEl>
                                          <p:spTgt spid="8397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3971">
                                            <p:txEl>
                                              <p:pRg st="3" end="3"/>
                                            </p:txEl>
                                          </p:spTgt>
                                        </p:tgtEl>
                                        <p:attrNameLst>
                                          <p:attrName>style.visibility</p:attrName>
                                        </p:attrNameLst>
                                      </p:cBhvr>
                                      <p:to>
                                        <p:strVal val="visible"/>
                                      </p:to>
                                    </p:set>
                                    <p:animEffect transition="in" filter="box(out)">
                                      <p:cBhvr>
                                        <p:cTn id="22" dur="500"/>
                                        <p:tgtEl>
                                          <p:spTgt spid="83971">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1295400" y="228600"/>
            <a:ext cx="7646988" cy="762000"/>
          </a:xfrm>
        </p:spPr>
        <p:txBody>
          <a:bodyPr/>
          <a:lstStyle/>
          <a:p>
            <a:pPr eaLnBrk="1" hangingPunct="1">
              <a:defRPr/>
            </a:pPr>
            <a:r>
              <a:rPr lang="en-US" smtClean="0">
                <a:solidFill>
                  <a:srgbClr val="800000"/>
                </a:solidFill>
              </a:rPr>
              <a:t>Restriction Enzymes:</a:t>
            </a:r>
          </a:p>
        </p:txBody>
      </p:sp>
      <p:pic>
        <p:nvPicPr>
          <p:cNvPr id="39939" name="Picture 3"/>
          <p:cNvPicPr>
            <a:picLocks noChangeAspect="1" noChangeArrowheads="1"/>
          </p:cNvPicPr>
          <p:nvPr/>
        </p:nvPicPr>
        <p:blipFill>
          <a:blip r:embed="rId3" cstate="print"/>
          <a:srcRect/>
          <a:stretch>
            <a:fillRect/>
          </a:stretch>
        </p:blipFill>
        <p:spPr bwMode="auto">
          <a:xfrm>
            <a:off x="0" y="1066800"/>
            <a:ext cx="9144000" cy="5791200"/>
          </a:xfrm>
          <a:prstGeom prst="rect">
            <a:avLst/>
          </a:prstGeom>
          <a:noFill/>
          <a:ln w="9525">
            <a:noFill/>
            <a:miter lim="800000"/>
            <a:headEnd/>
            <a:tailEnd/>
          </a:ln>
        </p:spPr>
      </p:pic>
      <p:sp>
        <p:nvSpPr>
          <p:cNvPr id="39940" name="Text Box 4"/>
          <p:cNvSpPr txBox="1">
            <a:spLocks noChangeArrowheads="1"/>
          </p:cNvSpPr>
          <p:nvPr/>
        </p:nvSpPr>
        <p:spPr bwMode="auto">
          <a:xfrm>
            <a:off x="0" y="3276600"/>
            <a:ext cx="6264275" cy="3140075"/>
          </a:xfrm>
          <a:prstGeom prst="rect">
            <a:avLst/>
          </a:prstGeom>
          <a:solidFill>
            <a:schemeClr val="accent1"/>
          </a:solidFill>
          <a:ln w="9525">
            <a:noFill/>
            <a:miter lim="800000"/>
            <a:headEnd/>
            <a:tailEnd/>
          </a:ln>
        </p:spPr>
        <p:txBody>
          <a:bodyPr>
            <a:spAutoFit/>
          </a:bodyPr>
          <a:lstStyle/>
          <a:p>
            <a:pPr eaLnBrk="1" hangingPunct="1"/>
            <a:r>
              <a:rPr lang="en-US" sz="4000">
                <a:latin typeface="Arial Narrow" pitchFamily="34" charset="0"/>
              </a:rPr>
              <a:t>Restriction Enzymes </a:t>
            </a:r>
            <a:r>
              <a:rPr lang="en-US" sz="4000" b="1">
                <a:latin typeface="Arial Narrow" pitchFamily="34" charset="0"/>
              </a:rPr>
              <a:t>cut DNA</a:t>
            </a:r>
            <a:r>
              <a:rPr lang="en-US" sz="4000">
                <a:latin typeface="Arial Narrow" pitchFamily="34" charset="0"/>
              </a:rPr>
              <a:t> at very specific sites </a:t>
            </a:r>
          </a:p>
          <a:p>
            <a:pPr eaLnBrk="1" hangingPunct="1"/>
            <a:r>
              <a:rPr lang="en-US" sz="4000" b="1">
                <a:latin typeface="Arial Narrow" pitchFamily="34" charset="0"/>
              </a:rPr>
              <a:t>Separate the base pairs</a:t>
            </a:r>
            <a:r>
              <a:rPr lang="en-US" sz="4000">
                <a:latin typeface="Arial Narrow" pitchFamily="34" charset="0"/>
              </a:rPr>
              <a:t> of both strands</a:t>
            </a:r>
          </a:p>
          <a:p>
            <a:pPr eaLnBrk="1" hangingPunct="1"/>
            <a:r>
              <a:rPr lang="en-US" sz="4000">
                <a:latin typeface="Arial Narrow" pitchFamily="34" charset="0"/>
              </a:rPr>
              <a:t>“</a:t>
            </a:r>
            <a:r>
              <a:rPr lang="en-US" sz="4000" b="1">
                <a:latin typeface="Arial Narrow" pitchFamily="34" charset="0"/>
              </a:rPr>
              <a:t>Scissors</a:t>
            </a:r>
            <a:r>
              <a:rPr lang="en-US" sz="4000">
                <a:latin typeface="Arial Narrow" pitchFamily="34" charset="0"/>
              </a:rPr>
              <a:t>” in Recombinant DNA</a:t>
            </a:r>
          </a:p>
        </p:txBody>
      </p:sp>
      <p:sp>
        <p:nvSpPr>
          <p:cNvPr id="84997" name="Text Box 5"/>
          <p:cNvSpPr txBox="1">
            <a:spLocks noChangeArrowheads="1"/>
          </p:cNvSpPr>
          <p:nvPr/>
        </p:nvSpPr>
        <p:spPr bwMode="auto">
          <a:xfrm>
            <a:off x="457200" y="2057400"/>
            <a:ext cx="2851150" cy="823913"/>
          </a:xfrm>
          <a:prstGeom prst="rect">
            <a:avLst/>
          </a:prstGeom>
          <a:solidFill>
            <a:schemeClr val="accent1"/>
          </a:solidFill>
          <a:ln w="9525">
            <a:noFill/>
            <a:miter lim="800000"/>
            <a:headEnd/>
            <a:tailEnd/>
          </a:ln>
        </p:spPr>
        <p:txBody>
          <a:bodyPr wrap="none">
            <a:spAutoFit/>
          </a:bodyPr>
          <a:lstStyle/>
          <a:p>
            <a:pPr eaLnBrk="1" hangingPunct="1"/>
            <a:r>
              <a:rPr lang="en-US" sz="4800">
                <a:latin typeface="Arial Narrow" pitchFamily="34" charset="0"/>
              </a:rPr>
              <a:t>Human Cut </a:t>
            </a:r>
          </a:p>
        </p:txBody>
      </p:sp>
      <p:sp>
        <p:nvSpPr>
          <p:cNvPr id="84998" name="Rectangle 6"/>
          <p:cNvSpPr>
            <a:spLocks noChangeArrowheads="1"/>
          </p:cNvSpPr>
          <p:nvPr/>
        </p:nvSpPr>
        <p:spPr bwMode="auto">
          <a:xfrm>
            <a:off x="6553200" y="1752600"/>
            <a:ext cx="2362200" cy="1311275"/>
          </a:xfrm>
          <a:prstGeom prst="rect">
            <a:avLst/>
          </a:prstGeom>
          <a:solidFill>
            <a:schemeClr val="accent1"/>
          </a:solidFill>
          <a:ln w="9525">
            <a:noFill/>
            <a:miter lim="800000"/>
            <a:headEnd/>
            <a:tailEnd/>
          </a:ln>
        </p:spPr>
        <p:txBody>
          <a:bodyPr>
            <a:spAutoFit/>
          </a:bodyPr>
          <a:lstStyle/>
          <a:p>
            <a:pPr eaLnBrk="1" hangingPunct="1"/>
            <a:r>
              <a:rPr lang="en-US" sz="4000" b="1">
                <a:latin typeface="Arial Narrow" pitchFamily="34" charset="0"/>
              </a:rPr>
              <a:t>Bacterium</a:t>
            </a:r>
          </a:p>
          <a:p>
            <a:pPr eaLnBrk="1" hangingPunct="1"/>
            <a:r>
              <a:rPr lang="en-US" sz="4000" b="1">
                <a:latin typeface="Arial Narrow" pitchFamily="34" charset="0"/>
              </a:rPr>
              <a:t> DNA cut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4997"/>
                                        </p:tgtEl>
                                        <p:attrNameLst>
                                          <p:attrName>style.visibility</p:attrName>
                                        </p:attrNameLst>
                                      </p:cBhvr>
                                      <p:to>
                                        <p:strVal val="visible"/>
                                      </p:to>
                                    </p:set>
                                    <p:animEffect transition="in" filter="box(out)">
                                      <p:cBhvr>
                                        <p:cTn id="7" dur="500"/>
                                        <p:tgtEl>
                                          <p:spTgt spid="8499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4998"/>
                                        </p:tgtEl>
                                        <p:attrNameLst>
                                          <p:attrName>style.visibility</p:attrName>
                                        </p:attrNameLst>
                                      </p:cBhvr>
                                      <p:to>
                                        <p:strVal val="visible"/>
                                      </p:to>
                                    </p:set>
                                    <p:animEffect transition="in" filter="box(out)">
                                      <p:cBhvr>
                                        <p:cTn id="12" dur="500"/>
                                        <p:tgtEl>
                                          <p:spTgt spid="84998"/>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7" grpId="0" animBg="1" autoUpdateAnimBg="0"/>
      <p:bldP spid="84998"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457200" y="277813"/>
            <a:ext cx="8229600" cy="684212"/>
          </a:xfrm>
        </p:spPr>
        <p:txBody>
          <a:bodyPr/>
          <a:lstStyle/>
          <a:p>
            <a:pPr eaLnBrk="1" hangingPunct="1">
              <a:defRPr/>
            </a:pPr>
            <a:r>
              <a:rPr lang="en-US" smtClean="0"/>
              <a:t>7.  “Sticky ends”</a:t>
            </a:r>
          </a:p>
        </p:txBody>
      </p:sp>
      <p:sp>
        <p:nvSpPr>
          <p:cNvPr id="86019" name="Rectangle 3"/>
          <p:cNvSpPr>
            <a:spLocks noGrp="1" noChangeArrowheads="1"/>
          </p:cNvSpPr>
          <p:nvPr>
            <p:ph type="body" idx="1"/>
          </p:nvPr>
        </p:nvSpPr>
        <p:spPr>
          <a:xfrm>
            <a:off x="1066800" y="1066800"/>
            <a:ext cx="7772400" cy="5791200"/>
          </a:xfrm>
        </p:spPr>
        <p:txBody>
          <a:bodyPr/>
          <a:lstStyle/>
          <a:p>
            <a:pPr eaLnBrk="1" hangingPunct="1">
              <a:defRPr/>
            </a:pPr>
            <a:r>
              <a:rPr lang="en-US" sz="4000" smtClean="0"/>
              <a:t>DNA cuts that have </a:t>
            </a:r>
            <a:r>
              <a:rPr lang="en-US" sz="4000" b="1" smtClean="0"/>
              <a:t>single</a:t>
            </a:r>
            <a:r>
              <a:rPr lang="en-US" sz="4000" smtClean="0"/>
              <a:t> </a:t>
            </a:r>
            <a:r>
              <a:rPr lang="en-US" sz="4000" b="1" smtClean="0"/>
              <a:t>stranded ends</a:t>
            </a:r>
          </a:p>
          <a:p>
            <a:pPr eaLnBrk="1" hangingPunct="1">
              <a:defRPr/>
            </a:pPr>
            <a:r>
              <a:rPr lang="en-US" sz="4000" smtClean="0"/>
              <a:t>Attract corresponding base pairs</a:t>
            </a:r>
          </a:p>
          <a:p>
            <a:pPr eaLnBrk="1" hangingPunct="1">
              <a:defRPr/>
            </a:pPr>
            <a:r>
              <a:rPr lang="en-US" sz="4000" smtClean="0"/>
              <a:t>Made by special restriction (cutting) enzymes</a:t>
            </a:r>
          </a:p>
        </p:txBody>
      </p:sp>
      <p:sp>
        <p:nvSpPr>
          <p:cNvPr id="86020" name="Text Box 4"/>
          <p:cNvSpPr txBox="1">
            <a:spLocks noChangeArrowheads="1"/>
          </p:cNvSpPr>
          <p:nvPr/>
        </p:nvSpPr>
        <p:spPr bwMode="auto">
          <a:xfrm>
            <a:off x="1981200" y="5181600"/>
            <a:ext cx="2840038" cy="1311275"/>
          </a:xfrm>
          <a:prstGeom prst="rect">
            <a:avLst/>
          </a:prstGeom>
          <a:noFill/>
          <a:ln w="9525">
            <a:noFill/>
            <a:miter lim="800000"/>
            <a:headEnd/>
            <a:tailEnd/>
          </a:ln>
        </p:spPr>
        <p:txBody>
          <a:bodyPr wrap="none">
            <a:spAutoFit/>
          </a:bodyPr>
          <a:lstStyle/>
          <a:p>
            <a:pPr eaLnBrk="1" hangingPunct="1"/>
            <a:r>
              <a:rPr lang="en-US" sz="4000">
                <a:solidFill>
                  <a:srgbClr val="3333CC"/>
                </a:solidFill>
                <a:latin typeface="Arial Narrow" pitchFamily="34" charset="0"/>
              </a:rPr>
              <a:t>GGCC</a:t>
            </a:r>
            <a:r>
              <a:rPr lang="en-US" sz="4000" b="1">
                <a:solidFill>
                  <a:srgbClr val="3333CC"/>
                </a:solidFill>
                <a:latin typeface="Arial Narrow" pitchFamily="34" charset="0"/>
              </a:rPr>
              <a:t>ATTAC</a:t>
            </a:r>
          </a:p>
          <a:p>
            <a:pPr eaLnBrk="1" hangingPunct="1"/>
            <a:r>
              <a:rPr lang="en-US" sz="4000">
                <a:solidFill>
                  <a:srgbClr val="3333CC"/>
                </a:solidFill>
                <a:latin typeface="Arial Narrow" pitchFamily="34" charset="0"/>
              </a:rPr>
              <a:t>CCGC</a:t>
            </a:r>
          </a:p>
        </p:txBody>
      </p:sp>
      <p:sp>
        <p:nvSpPr>
          <p:cNvPr id="86021" name="Text Box 5"/>
          <p:cNvSpPr txBox="1">
            <a:spLocks noChangeArrowheads="1"/>
          </p:cNvSpPr>
          <p:nvPr/>
        </p:nvSpPr>
        <p:spPr bwMode="auto">
          <a:xfrm>
            <a:off x="4953000" y="5548313"/>
            <a:ext cx="3290888" cy="1311275"/>
          </a:xfrm>
          <a:prstGeom prst="rect">
            <a:avLst/>
          </a:prstGeom>
          <a:noFill/>
          <a:ln w="9525">
            <a:noFill/>
            <a:miter lim="800000"/>
            <a:headEnd/>
            <a:tailEnd/>
          </a:ln>
        </p:spPr>
        <p:txBody>
          <a:bodyPr wrap="none">
            <a:spAutoFit/>
          </a:bodyPr>
          <a:lstStyle/>
          <a:p>
            <a:pPr eaLnBrk="1" hangingPunct="1"/>
            <a:r>
              <a:rPr lang="en-US" sz="2400">
                <a:latin typeface="Arial Narrow" pitchFamily="34" charset="0"/>
              </a:rPr>
              <a:t>                   </a:t>
            </a:r>
            <a:r>
              <a:rPr lang="en-US" sz="4000">
                <a:solidFill>
                  <a:srgbClr val="800080"/>
                </a:solidFill>
                <a:latin typeface="Arial Narrow" pitchFamily="34" charset="0"/>
              </a:rPr>
              <a:t>TACCGG</a:t>
            </a:r>
          </a:p>
          <a:p>
            <a:pPr eaLnBrk="1" hangingPunct="1"/>
            <a:r>
              <a:rPr lang="en-US" sz="4000" b="1">
                <a:solidFill>
                  <a:srgbClr val="800080"/>
                </a:solidFill>
                <a:latin typeface="Arial Narrow" pitchFamily="34" charset="0"/>
              </a:rPr>
              <a:t>TAAT</a:t>
            </a:r>
            <a:r>
              <a:rPr lang="en-US" sz="4000">
                <a:solidFill>
                  <a:srgbClr val="800080"/>
                </a:solidFill>
                <a:latin typeface="Arial Narrow" pitchFamily="34" charset="0"/>
              </a:rPr>
              <a:t>GATGGC</a:t>
            </a:r>
          </a:p>
        </p:txBody>
      </p:sp>
      <p:sp>
        <p:nvSpPr>
          <p:cNvPr id="86022" name="Text Box 6"/>
          <p:cNvSpPr txBox="1">
            <a:spLocks noChangeArrowheads="1"/>
          </p:cNvSpPr>
          <p:nvPr/>
        </p:nvSpPr>
        <p:spPr bwMode="auto">
          <a:xfrm>
            <a:off x="3810000" y="5664200"/>
            <a:ext cx="2125663" cy="519113"/>
          </a:xfrm>
          <a:prstGeom prst="rect">
            <a:avLst/>
          </a:prstGeom>
          <a:noFill/>
          <a:ln w="9525">
            <a:noFill/>
            <a:miter lim="800000"/>
            <a:headEnd/>
            <a:tailEnd/>
          </a:ln>
        </p:spPr>
        <p:txBody>
          <a:bodyPr wrap="none">
            <a:spAutoFit/>
          </a:bodyPr>
          <a:lstStyle/>
          <a:p>
            <a:pPr eaLnBrk="1" hangingPunct="1"/>
            <a:r>
              <a:rPr lang="en-US" sz="2800" b="1">
                <a:solidFill>
                  <a:schemeClr val="tx2"/>
                </a:solidFill>
                <a:latin typeface="Arial Narrow" pitchFamily="34" charset="0"/>
              </a:rPr>
              <a:t>Stick together</a:t>
            </a:r>
            <a:endParaRPr lang="en-US" sz="2400">
              <a:latin typeface="Arial Narrow" pitchFamily="34" charset="0"/>
            </a:endParaRP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Effect transition="in" filter="box(out)">
                                      <p:cBhvr>
                                        <p:cTn id="7" dur="500"/>
                                        <p:tgtEl>
                                          <p:spTgt spid="86019">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6019">
                                            <p:txEl>
                                              <p:pRg st="1" end="1"/>
                                            </p:txEl>
                                          </p:spTgt>
                                        </p:tgtEl>
                                        <p:attrNameLst>
                                          <p:attrName>style.visibility</p:attrName>
                                        </p:attrNameLst>
                                      </p:cBhvr>
                                      <p:to>
                                        <p:strVal val="visible"/>
                                      </p:to>
                                    </p:set>
                                    <p:animEffect transition="in" filter="box(out)">
                                      <p:cBhvr>
                                        <p:cTn id="12" dur="500"/>
                                        <p:tgtEl>
                                          <p:spTgt spid="86019">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6019">
                                            <p:txEl>
                                              <p:pRg st="2" end="2"/>
                                            </p:txEl>
                                          </p:spTgt>
                                        </p:tgtEl>
                                        <p:attrNameLst>
                                          <p:attrName>style.visibility</p:attrName>
                                        </p:attrNameLst>
                                      </p:cBhvr>
                                      <p:to>
                                        <p:strVal val="visible"/>
                                      </p:to>
                                    </p:set>
                                    <p:animEffect transition="in" filter="box(out)">
                                      <p:cBhvr>
                                        <p:cTn id="17" dur="500"/>
                                        <p:tgtEl>
                                          <p:spTgt spid="86019">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6020">
                                            <p:txEl>
                                              <p:pRg st="0" end="0"/>
                                            </p:txEl>
                                          </p:spTgt>
                                        </p:tgtEl>
                                        <p:attrNameLst>
                                          <p:attrName>style.visibility</p:attrName>
                                        </p:attrNameLst>
                                      </p:cBhvr>
                                      <p:to>
                                        <p:strVal val="visible"/>
                                      </p:to>
                                    </p:set>
                                    <p:animEffect transition="in" filter="box(out)">
                                      <p:cBhvr>
                                        <p:cTn id="22" dur="500"/>
                                        <p:tgtEl>
                                          <p:spTgt spid="86020">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86020">
                                            <p:txEl>
                                              <p:pRg st="1" end="1"/>
                                            </p:txEl>
                                          </p:spTgt>
                                        </p:tgtEl>
                                        <p:attrNameLst>
                                          <p:attrName>style.visibility</p:attrName>
                                        </p:attrNameLst>
                                      </p:cBhvr>
                                      <p:to>
                                        <p:strVal val="visible"/>
                                      </p:to>
                                    </p:set>
                                    <p:animEffect transition="in" filter="box(out)">
                                      <p:cBhvr>
                                        <p:cTn id="27" dur="500"/>
                                        <p:tgtEl>
                                          <p:spTgt spid="86020">
                                            <p:txEl>
                                              <p:pRg st="1" end="1"/>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86021">
                                            <p:txEl>
                                              <p:pRg st="0" end="0"/>
                                            </p:txEl>
                                          </p:spTgt>
                                        </p:tgtEl>
                                        <p:attrNameLst>
                                          <p:attrName>style.visibility</p:attrName>
                                        </p:attrNameLst>
                                      </p:cBhvr>
                                      <p:to>
                                        <p:strVal val="visible"/>
                                      </p:to>
                                    </p:set>
                                    <p:animEffect transition="in" filter="box(out)">
                                      <p:cBhvr>
                                        <p:cTn id="32" dur="500"/>
                                        <p:tgtEl>
                                          <p:spTgt spid="86021">
                                            <p:txEl>
                                              <p:pRg st="0" end="0"/>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86021">
                                            <p:txEl>
                                              <p:pRg st="1" end="1"/>
                                            </p:txEl>
                                          </p:spTgt>
                                        </p:tgtEl>
                                        <p:attrNameLst>
                                          <p:attrName>style.visibility</p:attrName>
                                        </p:attrNameLst>
                                      </p:cBhvr>
                                      <p:to>
                                        <p:strVal val="visible"/>
                                      </p:to>
                                    </p:set>
                                    <p:animEffect transition="in" filter="box(out)">
                                      <p:cBhvr>
                                        <p:cTn id="37" dur="500"/>
                                        <p:tgtEl>
                                          <p:spTgt spid="86021">
                                            <p:txEl>
                                              <p:pRg st="1" end="1"/>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86022">
                                            <p:txEl>
                                              <p:pRg st="0" end="0"/>
                                            </p:txEl>
                                          </p:spTgt>
                                        </p:tgtEl>
                                        <p:attrNameLst>
                                          <p:attrName>style.visibility</p:attrName>
                                        </p:attrNameLst>
                                      </p:cBhvr>
                                      <p:to>
                                        <p:strVal val="visible"/>
                                      </p:to>
                                    </p:set>
                                    <p:animEffect transition="in" filter="box(out)">
                                      <p:cBhvr>
                                        <p:cTn id="42" dur="500"/>
                                        <p:tgtEl>
                                          <p:spTgt spid="86022">
                                            <p:txEl>
                                              <p:pRg st="0" end="0"/>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P spid="86020" grpId="0" build="p" autoUpdateAnimBg="0"/>
      <p:bldP spid="86021" grpId="0" build="p" autoUpdateAnimBg="0"/>
      <p:bldP spid="86022"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en-US" sz="6000" smtClean="0"/>
              <a:t>Vectors = vehicles</a:t>
            </a:r>
          </a:p>
        </p:txBody>
      </p:sp>
      <p:sp>
        <p:nvSpPr>
          <p:cNvPr id="87043" name="Rectangle 3"/>
          <p:cNvSpPr>
            <a:spLocks noGrp="1" noChangeArrowheads="1"/>
          </p:cNvSpPr>
          <p:nvPr>
            <p:ph type="body" idx="1"/>
          </p:nvPr>
        </p:nvSpPr>
        <p:spPr>
          <a:xfrm>
            <a:off x="1066800" y="1371600"/>
            <a:ext cx="7772400" cy="5105400"/>
          </a:xfrm>
        </p:spPr>
        <p:txBody>
          <a:bodyPr/>
          <a:lstStyle/>
          <a:p>
            <a:pPr eaLnBrk="1" hangingPunct="1">
              <a:defRPr/>
            </a:pPr>
            <a:r>
              <a:rPr lang="en-US" sz="4400" b="1" smtClean="0"/>
              <a:t>Carry foreign DNA fragments into the host</a:t>
            </a:r>
          </a:p>
          <a:p>
            <a:pPr eaLnBrk="1" hangingPunct="1">
              <a:defRPr/>
            </a:pPr>
            <a:r>
              <a:rPr lang="en-US" sz="4400" smtClean="0"/>
              <a:t>Bacteria carried the firefly DNA into the tobacco cells</a:t>
            </a:r>
          </a:p>
          <a:p>
            <a:pPr eaLnBrk="1" hangingPunct="1">
              <a:defRPr/>
            </a:pPr>
            <a:r>
              <a:rPr lang="en-US" sz="4400" b="1" smtClean="0"/>
              <a:t>Biological or</a:t>
            </a:r>
          </a:p>
          <a:p>
            <a:pPr eaLnBrk="1" hangingPunct="1">
              <a:defRPr/>
            </a:pPr>
            <a:r>
              <a:rPr lang="en-US" sz="4400" b="1" smtClean="0"/>
              <a:t>Mechanical</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Effect transition="in" filter="box(out)">
                                      <p:cBhvr>
                                        <p:cTn id="7" dur="500"/>
                                        <p:tgtEl>
                                          <p:spTgt spid="8704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7043">
                                            <p:txEl>
                                              <p:pRg st="1" end="1"/>
                                            </p:txEl>
                                          </p:spTgt>
                                        </p:tgtEl>
                                        <p:attrNameLst>
                                          <p:attrName>style.visibility</p:attrName>
                                        </p:attrNameLst>
                                      </p:cBhvr>
                                      <p:to>
                                        <p:strVal val="visible"/>
                                      </p:to>
                                    </p:set>
                                    <p:animEffect transition="in" filter="box(out)">
                                      <p:cBhvr>
                                        <p:cTn id="12" dur="500"/>
                                        <p:tgtEl>
                                          <p:spTgt spid="87043">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7043">
                                            <p:txEl>
                                              <p:pRg st="2" end="2"/>
                                            </p:txEl>
                                          </p:spTgt>
                                        </p:tgtEl>
                                        <p:attrNameLst>
                                          <p:attrName>style.visibility</p:attrName>
                                        </p:attrNameLst>
                                      </p:cBhvr>
                                      <p:to>
                                        <p:strVal val="visible"/>
                                      </p:to>
                                    </p:set>
                                    <p:animEffect transition="in" filter="box(out)">
                                      <p:cBhvr>
                                        <p:cTn id="17" dur="500"/>
                                        <p:tgtEl>
                                          <p:spTgt spid="87043">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7043">
                                            <p:txEl>
                                              <p:pRg st="3" end="3"/>
                                            </p:txEl>
                                          </p:spTgt>
                                        </p:tgtEl>
                                        <p:attrNameLst>
                                          <p:attrName>style.visibility</p:attrName>
                                        </p:attrNameLst>
                                      </p:cBhvr>
                                      <p:to>
                                        <p:strVal val="visible"/>
                                      </p:to>
                                    </p:set>
                                    <p:animEffect transition="in" filter="box(out)">
                                      <p:cBhvr>
                                        <p:cTn id="22" dur="500"/>
                                        <p:tgtEl>
                                          <p:spTgt spid="87043">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mtClean="0"/>
              <a:t>Overview</a:t>
            </a:r>
          </a:p>
        </p:txBody>
      </p:sp>
      <p:sp>
        <p:nvSpPr>
          <p:cNvPr id="35843" name="Rectangle 3"/>
          <p:cNvSpPr>
            <a:spLocks noGrp="1" noChangeArrowheads="1"/>
          </p:cNvSpPr>
          <p:nvPr>
            <p:ph type="body" idx="1"/>
          </p:nvPr>
        </p:nvSpPr>
        <p:spPr/>
        <p:txBody>
          <a:bodyPr/>
          <a:lstStyle/>
          <a:p>
            <a:pPr marL="812800" indent="-812800" eaLnBrk="1" hangingPunct="1">
              <a:buClr>
                <a:schemeClr val="tx1"/>
              </a:buClr>
              <a:buFontTx/>
              <a:buAutoNum type="romanUcPeriod"/>
              <a:defRPr/>
            </a:pPr>
            <a:r>
              <a:rPr lang="en-US" b="1" smtClean="0"/>
              <a:t>What is a pedigree? </a:t>
            </a:r>
          </a:p>
          <a:p>
            <a:pPr marL="1168400" lvl="1" indent="-711200" eaLnBrk="1" hangingPunct="1">
              <a:buFontTx/>
              <a:buAutoNum type="alphaLcPeriod"/>
              <a:defRPr/>
            </a:pPr>
            <a:r>
              <a:rPr lang="en-US" b="1" smtClean="0"/>
              <a:t> Definition</a:t>
            </a:r>
          </a:p>
          <a:p>
            <a:pPr marL="1168400" lvl="1" indent="-711200" eaLnBrk="1" hangingPunct="1">
              <a:buFontTx/>
              <a:buAutoNum type="alphaLcPeriod"/>
              <a:defRPr/>
            </a:pPr>
            <a:r>
              <a:rPr lang="en-US" b="1" smtClean="0"/>
              <a:t> Uses</a:t>
            </a:r>
          </a:p>
          <a:p>
            <a:pPr marL="812800" indent="-812800" eaLnBrk="1" hangingPunct="1">
              <a:buClr>
                <a:schemeClr val="tx1"/>
              </a:buClr>
              <a:buFontTx/>
              <a:buAutoNum type="romanUcPeriod"/>
              <a:defRPr/>
            </a:pPr>
            <a:r>
              <a:rPr lang="en-US" b="1" smtClean="0"/>
              <a:t> Constructing a pedigree </a:t>
            </a:r>
          </a:p>
          <a:p>
            <a:pPr marL="1168400" lvl="1" indent="-711200" eaLnBrk="1" hangingPunct="1">
              <a:buFontTx/>
              <a:buAutoNum type="alphaLcPeriod"/>
              <a:defRPr/>
            </a:pPr>
            <a:r>
              <a:rPr lang="en-US" b="1" smtClean="0"/>
              <a:t> Symbols</a:t>
            </a:r>
          </a:p>
          <a:p>
            <a:pPr marL="1168400" lvl="1" indent="-711200" eaLnBrk="1" hangingPunct="1">
              <a:buFontTx/>
              <a:buAutoNum type="alphaLcPeriod"/>
              <a:defRPr/>
            </a:pPr>
            <a:r>
              <a:rPr lang="en-US" b="1" smtClean="0"/>
              <a:t> Connecting the symbols</a:t>
            </a:r>
          </a:p>
          <a:p>
            <a:pPr marL="812800" indent="-812800" eaLnBrk="1" hangingPunct="1">
              <a:buClr>
                <a:schemeClr val="tx1"/>
              </a:buClr>
              <a:buFontTx/>
              <a:buAutoNum type="romanUcPeriod"/>
              <a:defRPr/>
            </a:pPr>
            <a:r>
              <a:rPr lang="en-US" b="1" smtClean="0"/>
              <a:t> Interpreting a pedigree </a:t>
            </a:r>
          </a:p>
          <a:p>
            <a:pPr marL="812800" indent="-812800" eaLnBrk="1" hangingPunct="1">
              <a:defRPr/>
            </a:pPr>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r>
              <a:rPr lang="en-US" smtClean="0"/>
              <a:t>Vectors:</a:t>
            </a:r>
          </a:p>
        </p:txBody>
      </p:sp>
      <p:sp>
        <p:nvSpPr>
          <p:cNvPr id="88067" name="Rectangle 3"/>
          <p:cNvSpPr>
            <a:spLocks noGrp="1" noChangeArrowheads="1"/>
          </p:cNvSpPr>
          <p:nvPr>
            <p:ph type="body" sz="half" idx="1"/>
          </p:nvPr>
        </p:nvSpPr>
        <p:spPr>
          <a:xfrm>
            <a:off x="457200" y="1600200"/>
            <a:ext cx="4033838" cy="4530725"/>
          </a:xfrm>
        </p:spPr>
        <p:txBody>
          <a:bodyPr/>
          <a:lstStyle/>
          <a:p>
            <a:pPr eaLnBrk="1" hangingPunct="1">
              <a:lnSpc>
                <a:spcPct val="90000"/>
              </a:lnSpc>
              <a:buFont typeface="Wingdings" pitchFamily="2" charset="2"/>
              <a:buNone/>
              <a:defRPr/>
            </a:pPr>
            <a:r>
              <a:rPr lang="en-US" sz="4400" b="1" u="sng" smtClean="0"/>
              <a:t>Biological:</a:t>
            </a:r>
          </a:p>
          <a:p>
            <a:pPr eaLnBrk="1" hangingPunct="1">
              <a:lnSpc>
                <a:spcPct val="90000"/>
              </a:lnSpc>
              <a:defRPr/>
            </a:pPr>
            <a:r>
              <a:rPr lang="en-US" sz="4400" b="1" smtClean="0"/>
              <a:t>Virus</a:t>
            </a:r>
          </a:p>
          <a:p>
            <a:pPr eaLnBrk="1" hangingPunct="1">
              <a:lnSpc>
                <a:spcPct val="90000"/>
              </a:lnSpc>
              <a:defRPr/>
            </a:pPr>
            <a:r>
              <a:rPr lang="en-US" sz="4400" b="1" smtClean="0"/>
              <a:t>Bacterial plasmid (circular DNA)</a:t>
            </a:r>
          </a:p>
        </p:txBody>
      </p:sp>
      <p:sp>
        <p:nvSpPr>
          <p:cNvPr id="88068" name="Rectangle 4"/>
          <p:cNvSpPr>
            <a:spLocks noGrp="1" noChangeArrowheads="1"/>
          </p:cNvSpPr>
          <p:nvPr>
            <p:ph type="body" sz="half" idx="2"/>
          </p:nvPr>
        </p:nvSpPr>
        <p:spPr>
          <a:xfrm>
            <a:off x="4249738" y="1600200"/>
            <a:ext cx="4437062" cy="4530725"/>
          </a:xfrm>
        </p:spPr>
        <p:txBody>
          <a:bodyPr/>
          <a:lstStyle/>
          <a:p>
            <a:pPr eaLnBrk="1" hangingPunct="1">
              <a:buFont typeface="Wingdings" pitchFamily="2" charset="2"/>
              <a:buNone/>
              <a:defRPr/>
            </a:pPr>
            <a:r>
              <a:rPr lang="en-US" sz="4400" b="1" u="sng" smtClean="0"/>
              <a:t>Mechanical:</a:t>
            </a:r>
          </a:p>
          <a:p>
            <a:pPr eaLnBrk="1" hangingPunct="1">
              <a:defRPr/>
            </a:pPr>
            <a:r>
              <a:rPr lang="en-US" sz="4400" b="1" smtClean="0"/>
              <a:t>Micropipette</a:t>
            </a:r>
          </a:p>
          <a:p>
            <a:pPr eaLnBrk="1" hangingPunct="1">
              <a:defRPr/>
            </a:pPr>
            <a:r>
              <a:rPr lang="en-US" sz="4400" b="1" smtClean="0"/>
              <a:t>Metal bullet coated with DNA</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box(out)">
                                      <p:cBhvr>
                                        <p:cTn id="7" dur="500"/>
                                        <p:tgtEl>
                                          <p:spTgt spid="8806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box(out)">
                                      <p:cBhvr>
                                        <p:cTn id="12" dur="500"/>
                                        <p:tgtEl>
                                          <p:spTgt spid="8806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box(out)">
                                      <p:cBhvr>
                                        <p:cTn id="17" dur="500"/>
                                        <p:tgtEl>
                                          <p:spTgt spid="8806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8068">
                                            <p:txEl>
                                              <p:pRg st="0" end="0"/>
                                            </p:txEl>
                                          </p:spTgt>
                                        </p:tgtEl>
                                        <p:attrNameLst>
                                          <p:attrName>style.visibility</p:attrName>
                                        </p:attrNameLst>
                                      </p:cBhvr>
                                      <p:to>
                                        <p:strVal val="visible"/>
                                      </p:to>
                                    </p:set>
                                    <p:animEffect transition="in" filter="box(out)">
                                      <p:cBhvr>
                                        <p:cTn id="22" dur="500"/>
                                        <p:tgtEl>
                                          <p:spTgt spid="88068">
                                            <p:txEl>
                                              <p:pRg st="0" end="0"/>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88068">
                                            <p:txEl>
                                              <p:pRg st="1" end="1"/>
                                            </p:txEl>
                                          </p:spTgt>
                                        </p:tgtEl>
                                        <p:attrNameLst>
                                          <p:attrName>style.visibility</p:attrName>
                                        </p:attrNameLst>
                                      </p:cBhvr>
                                      <p:to>
                                        <p:strVal val="visible"/>
                                      </p:to>
                                    </p:set>
                                    <p:animEffect transition="in" filter="box(out)">
                                      <p:cBhvr>
                                        <p:cTn id="27" dur="500"/>
                                        <p:tgtEl>
                                          <p:spTgt spid="88068">
                                            <p:txEl>
                                              <p:pRg st="1" end="1"/>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88068">
                                            <p:txEl>
                                              <p:pRg st="2" end="2"/>
                                            </p:txEl>
                                          </p:spTgt>
                                        </p:tgtEl>
                                        <p:attrNameLst>
                                          <p:attrName>style.visibility</p:attrName>
                                        </p:attrNameLst>
                                      </p:cBhvr>
                                      <p:to>
                                        <p:strVal val="visible"/>
                                      </p:to>
                                    </p:set>
                                    <p:animEffect transition="in" filter="box(out)">
                                      <p:cBhvr>
                                        <p:cTn id="32" dur="500"/>
                                        <p:tgtEl>
                                          <p:spTgt spid="88068">
                                            <p:txEl>
                                              <p:pRg st="2" end="2"/>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P spid="88068"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277813"/>
            <a:ext cx="8229600" cy="760412"/>
          </a:xfrm>
        </p:spPr>
        <p:txBody>
          <a:bodyPr/>
          <a:lstStyle/>
          <a:p>
            <a:pPr eaLnBrk="1" hangingPunct="1">
              <a:defRPr/>
            </a:pPr>
            <a:r>
              <a:rPr lang="en-US" smtClean="0"/>
              <a:t>Recombinant DNA Uses:</a:t>
            </a:r>
          </a:p>
        </p:txBody>
      </p:sp>
      <p:sp>
        <p:nvSpPr>
          <p:cNvPr id="89091" name="Rectangle 3"/>
          <p:cNvSpPr>
            <a:spLocks noGrp="1" noChangeArrowheads="1"/>
          </p:cNvSpPr>
          <p:nvPr>
            <p:ph type="body" sz="half" idx="1"/>
          </p:nvPr>
        </p:nvSpPr>
        <p:spPr>
          <a:xfrm>
            <a:off x="1066800" y="1066800"/>
            <a:ext cx="3810000" cy="5791200"/>
          </a:xfrm>
        </p:spPr>
        <p:txBody>
          <a:bodyPr/>
          <a:lstStyle/>
          <a:p>
            <a:pPr eaLnBrk="1" hangingPunct="1">
              <a:defRPr/>
            </a:pPr>
            <a:r>
              <a:rPr lang="en-US" smtClean="0"/>
              <a:t>Grow human hormones in bacteria cultures</a:t>
            </a:r>
          </a:p>
          <a:p>
            <a:pPr eaLnBrk="1" hangingPunct="1">
              <a:defRPr/>
            </a:pPr>
            <a:r>
              <a:rPr lang="en-US" smtClean="0"/>
              <a:t>Artificial sweeteners using bacteria to make amino acids</a:t>
            </a:r>
          </a:p>
          <a:p>
            <a:pPr eaLnBrk="1" hangingPunct="1">
              <a:defRPr/>
            </a:pPr>
            <a:r>
              <a:rPr lang="en-US" smtClean="0"/>
              <a:t>Study human diseases by inserting human DNA into mice</a:t>
            </a:r>
          </a:p>
          <a:p>
            <a:pPr eaLnBrk="1" hangingPunct="1">
              <a:defRPr/>
            </a:pPr>
            <a:r>
              <a:rPr lang="en-US" smtClean="0"/>
              <a:t>Replace incorrect DNA sequences</a:t>
            </a:r>
          </a:p>
        </p:txBody>
      </p:sp>
      <p:sp>
        <p:nvSpPr>
          <p:cNvPr id="89092" name="Rectangle 4"/>
          <p:cNvSpPr>
            <a:spLocks noGrp="1" noChangeArrowheads="1"/>
          </p:cNvSpPr>
          <p:nvPr>
            <p:ph type="body" sz="half" idx="2"/>
          </p:nvPr>
        </p:nvSpPr>
        <p:spPr>
          <a:xfrm>
            <a:off x="5029200" y="1143000"/>
            <a:ext cx="3810000" cy="5181600"/>
          </a:xfrm>
        </p:spPr>
        <p:txBody>
          <a:bodyPr/>
          <a:lstStyle/>
          <a:p>
            <a:pPr eaLnBrk="1" hangingPunct="1">
              <a:defRPr/>
            </a:pPr>
            <a:r>
              <a:rPr lang="en-US" b="1" smtClean="0"/>
              <a:t>Replace harmful bacteria on plants</a:t>
            </a:r>
          </a:p>
          <a:p>
            <a:pPr eaLnBrk="1" hangingPunct="1">
              <a:defRPr/>
            </a:pPr>
            <a:r>
              <a:rPr lang="en-US" b="1" smtClean="0"/>
              <a:t>Nitrogen bacteria in the soil &amp; plants to make fertilizer</a:t>
            </a:r>
          </a:p>
          <a:p>
            <a:pPr eaLnBrk="1" hangingPunct="1">
              <a:defRPr/>
            </a:pPr>
            <a:r>
              <a:rPr lang="en-US" b="1" smtClean="0"/>
              <a:t>Improve transport of fruits</a:t>
            </a:r>
          </a:p>
          <a:p>
            <a:pPr eaLnBrk="1" hangingPunct="1">
              <a:defRPr/>
            </a:pPr>
            <a:r>
              <a:rPr lang="en-US" b="1" smtClean="0"/>
              <a:t>Resist diseases</a:t>
            </a:r>
          </a:p>
          <a:p>
            <a:pPr eaLnBrk="1" hangingPunct="1">
              <a:defRPr/>
            </a:pPr>
            <a:r>
              <a:rPr lang="en-US" b="1" smtClean="0"/>
              <a:t>Increase protein production</a:t>
            </a:r>
          </a:p>
          <a:p>
            <a:pPr eaLnBrk="1" hangingPunct="1">
              <a:buFont typeface="Wingdings" pitchFamily="2" charset="2"/>
              <a:buNone/>
              <a:defRPr/>
            </a:pPr>
            <a:endParaRPr lang="en-US" b="1"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Effect transition="in" filter="box(out)">
                                      <p:cBhvr>
                                        <p:cTn id="7" dur="500"/>
                                        <p:tgtEl>
                                          <p:spTgt spid="8909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89091">
                                            <p:txEl>
                                              <p:pRg st="1" end="1"/>
                                            </p:txEl>
                                          </p:spTgt>
                                        </p:tgtEl>
                                        <p:attrNameLst>
                                          <p:attrName>style.visibility</p:attrName>
                                        </p:attrNameLst>
                                      </p:cBhvr>
                                      <p:to>
                                        <p:strVal val="visible"/>
                                      </p:to>
                                    </p:set>
                                    <p:animEffect transition="in" filter="box(out)">
                                      <p:cBhvr>
                                        <p:cTn id="12" dur="500"/>
                                        <p:tgtEl>
                                          <p:spTgt spid="8909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89091">
                                            <p:txEl>
                                              <p:pRg st="2" end="2"/>
                                            </p:txEl>
                                          </p:spTgt>
                                        </p:tgtEl>
                                        <p:attrNameLst>
                                          <p:attrName>style.visibility</p:attrName>
                                        </p:attrNameLst>
                                      </p:cBhvr>
                                      <p:to>
                                        <p:strVal val="visible"/>
                                      </p:to>
                                    </p:set>
                                    <p:animEffect transition="in" filter="box(out)">
                                      <p:cBhvr>
                                        <p:cTn id="17" dur="500"/>
                                        <p:tgtEl>
                                          <p:spTgt spid="8909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89091">
                                            <p:txEl>
                                              <p:pRg st="3" end="3"/>
                                            </p:txEl>
                                          </p:spTgt>
                                        </p:tgtEl>
                                        <p:attrNameLst>
                                          <p:attrName>style.visibility</p:attrName>
                                        </p:attrNameLst>
                                      </p:cBhvr>
                                      <p:to>
                                        <p:strVal val="visible"/>
                                      </p:to>
                                    </p:set>
                                    <p:animEffect transition="in" filter="box(out)">
                                      <p:cBhvr>
                                        <p:cTn id="22" dur="500"/>
                                        <p:tgtEl>
                                          <p:spTgt spid="89091">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89092">
                                            <p:txEl>
                                              <p:pRg st="0" end="0"/>
                                            </p:txEl>
                                          </p:spTgt>
                                        </p:tgtEl>
                                        <p:attrNameLst>
                                          <p:attrName>style.visibility</p:attrName>
                                        </p:attrNameLst>
                                      </p:cBhvr>
                                      <p:to>
                                        <p:strVal val="visible"/>
                                      </p:to>
                                    </p:set>
                                    <p:animEffect transition="in" filter="box(out)">
                                      <p:cBhvr>
                                        <p:cTn id="27" dur="500"/>
                                        <p:tgtEl>
                                          <p:spTgt spid="89092">
                                            <p:txEl>
                                              <p:pRg st="0" end="0"/>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89092">
                                            <p:txEl>
                                              <p:pRg st="1" end="1"/>
                                            </p:txEl>
                                          </p:spTgt>
                                        </p:tgtEl>
                                        <p:attrNameLst>
                                          <p:attrName>style.visibility</p:attrName>
                                        </p:attrNameLst>
                                      </p:cBhvr>
                                      <p:to>
                                        <p:strVal val="visible"/>
                                      </p:to>
                                    </p:set>
                                    <p:animEffect transition="in" filter="box(out)">
                                      <p:cBhvr>
                                        <p:cTn id="32" dur="500"/>
                                        <p:tgtEl>
                                          <p:spTgt spid="89092">
                                            <p:txEl>
                                              <p:pRg st="1" end="1"/>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childTnLst>
                    </p:cTn>
                  </p:par>
                  <p:par>
                    <p:cTn id="33" fill="hold">
                      <p:stCondLst>
                        <p:cond delay="indefinite"/>
                      </p:stCondLst>
                      <p:childTnLst>
                        <p:par>
                          <p:cTn id="34" fill="hold">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89092">
                                            <p:txEl>
                                              <p:pRg st="2" end="2"/>
                                            </p:txEl>
                                          </p:spTgt>
                                        </p:tgtEl>
                                        <p:attrNameLst>
                                          <p:attrName>style.visibility</p:attrName>
                                        </p:attrNameLst>
                                      </p:cBhvr>
                                      <p:to>
                                        <p:strVal val="visible"/>
                                      </p:to>
                                    </p:set>
                                    <p:animEffect transition="in" filter="box(out)">
                                      <p:cBhvr>
                                        <p:cTn id="37" dur="500"/>
                                        <p:tgtEl>
                                          <p:spTgt spid="89092">
                                            <p:txEl>
                                              <p:pRg st="2" end="2"/>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childTnLst>
                    </p:cTn>
                  </p:par>
                  <p:par>
                    <p:cTn id="38" fill="hold">
                      <p:stCondLst>
                        <p:cond delay="indefinite"/>
                      </p:stCondLst>
                      <p:childTnLst>
                        <p:par>
                          <p:cTn id="39" fill="hold">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89092">
                                            <p:txEl>
                                              <p:pRg st="3" end="3"/>
                                            </p:txEl>
                                          </p:spTgt>
                                        </p:tgtEl>
                                        <p:attrNameLst>
                                          <p:attrName>style.visibility</p:attrName>
                                        </p:attrNameLst>
                                      </p:cBhvr>
                                      <p:to>
                                        <p:strVal val="visible"/>
                                      </p:to>
                                    </p:set>
                                    <p:animEffect transition="in" filter="box(out)">
                                      <p:cBhvr>
                                        <p:cTn id="42" dur="500"/>
                                        <p:tgtEl>
                                          <p:spTgt spid="89092">
                                            <p:txEl>
                                              <p:pRg st="3" end="3"/>
                                            </p:txEl>
                                          </p:spTgt>
                                        </p:tgtEl>
                                      </p:cBhvr>
                                    </p:animEffect>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childTnLst>
                          </p:cTn>
                        </p:par>
                      </p:childTnLst>
                    </p:cTn>
                  </p:par>
                  <p:par>
                    <p:cTn id="43" fill="hold">
                      <p:stCondLst>
                        <p:cond delay="indefinite"/>
                      </p:stCondLst>
                      <p:childTnLst>
                        <p:par>
                          <p:cTn id="44" fill="hold">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89092">
                                            <p:txEl>
                                              <p:pRg st="4" end="4"/>
                                            </p:txEl>
                                          </p:spTgt>
                                        </p:tgtEl>
                                        <p:attrNameLst>
                                          <p:attrName>style.visibility</p:attrName>
                                        </p:attrNameLst>
                                      </p:cBhvr>
                                      <p:to>
                                        <p:strVal val="visible"/>
                                      </p:to>
                                    </p:set>
                                    <p:animEffect transition="in" filter="box(out)">
                                      <p:cBhvr>
                                        <p:cTn id="47" dur="500"/>
                                        <p:tgtEl>
                                          <p:spTgt spid="89092">
                                            <p:txEl>
                                              <p:pRg st="4" end="4"/>
                                            </p:txEl>
                                          </p:spTgt>
                                        </p:tgtEl>
                                      </p:cBhvr>
                                    </p:animEffect>
                                  </p:childTnLst>
                                  <p:subTnLst>
                                    <p:audio>
                                      <p:cMediaNode>
                                        <p:cTn display="0" masterRel="sameClick">
                                          <p:stCondLst>
                                            <p:cond evt="begin" delay="0">
                                              <p:tn val="4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P spid="89092"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n-US" smtClean="0"/>
              <a:t>What is a Pedigree?</a:t>
            </a:r>
          </a:p>
        </p:txBody>
      </p:sp>
      <p:sp>
        <p:nvSpPr>
          <p:cNvPr id="39939" name="Rectangle 3"/>
          <p:cNvSpPr>
            <a:spLocks noGrp="1" noChangeArrowheads="1"/>
          </p:cNvSpPr>
          <p:nvPr>
            <p:ph type="body" idx="1"/>
          </p:nvPr>
        </p:nvSpPr>
        <p:spPr>
          <a:xfrm>
            <a:off x="603250" y="2286000"/>
            <a:ext cx="8540750" cy="3200400"/>
          </a:xfrm>
        </p:spPr>
        <p:txBody>
          <a:bodyPr/>
          <a:lstStyle/>
          <a:p>
            <a:pPr eaLnBrk="1" hangingPunct="1">
              <a:lnSpc>
                <a:spcPct val="90000"/>
              </a:lnSpc>
              <a:defRPr/>
            </a:pPr>
            <a:r>
              <a:rPr lang="en-US" smtClean="0"/>
              <a:t>A pedigree is a chart of the genetic history of family over several generations.</a:t>
            </a:r>
          </a:p>
          <a:p>
            <a:pPr eaLnBrk="1" hangingPunct="1">
              <a:lnSpc>
                <a:spcPct val="90000"/>
              </a:lnSpc>
              <a:buFont typeface="Wingdings" pitchFamily="2" charset="2"/>
              <a:buNone/>
              <a:defRPr/>
            </a:pPr>
            <a:endParaRPr lang="en-US" smtClean="0"/>
          </a:p>
          <a:p>
            <a:pPr eaLnBrk="1" hangingPunct="1">
              <a:lnSpc>
                <a:spcPct val="90000"/>
              </a:lnSpc>
              <a:defRPr/>
            </a:pPr>
            <a:r>
              <a:rPr lang="en-US" smtClean="0"/>
              <a:t>Scientists or a genetic counselor would find out about your family history and make this chart to analyze.</a:t>
            </a:r>
          </a:p>
          <a:p>
            <a:pPr eaLnBrk="1" hangingPunct="1">
              <a:lnSpc>
                <a:spcPct val="90000"/>
              </a:lnSpc>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lstStyle/>
          <a:p>
            <a:pPr eaLnBrk="1" hangingPunct="1">
              <a:defRPr/>
            </a:pPr>
            <a:r>
              <a:rPr lang="en-US" sz="4000" smtClean="0"/>
              <a:t>Constructing a Pedigree</a:t>
            </a:r>
            <a:br>
              <a:rPr lang="en-US" sz="4000" smtClean="0"/>
            </a:br>
            <a:endParaRPr lang="en-US" sz="2200" smtClean="0"/>
          </a:p>
        </p:txBody>
      </p:sp>
      <p:sp>
        <p:nvSpPr>
          <p:cNvPr id="41991" name="Rectangle 7"/>
          <p:cNvSpPr>
            <a:spLocks noGrp="1" noChangeArrowheads="1"/>
          </p:cNvSpPr>
          <p:nvPr>
            <p:ph type="body" sz="half" idx="1"/>
          </p:nvPr>
        </p:nvSpPr>
        <p:spPr>
          <a:xfrm>
            <a:off x="2882900" y="4097338"/>
            <a:ext cx="1689100" cy="703262"/>
          </a:xfrm>
        </p:spPr>
        <p:txBody>
          <a:bodyPr/>
          <a:lstStyle/>
          <a:p>
            <a:pPr eaLnBrk="1" hangingPunct="1">
              <a:defRPr/>
            </a:pPr>
            <a:r>
              <a:rPr lang="en-US" sz="3600" smtClean="0"/>
              <a:t>Male</a:t>
            </a:r>
          </a:p>
        </p:txBody>
      </p:sp>
      <p:sp>
        <p:nvSpPr>
          <p:cNvPr id="41992" name="Rectangle 8"/>
          <p:cNvSpPr>
            <a:spLocks noGrp="1" noChangeArrowheads="1"/>
          </p:cNvSpPr>
          <p:nvPr>
            <p:ph type="body" sz="half" idx="2"/>
          </p:nvPr>
        </p:nvSpPr>
        <p:spPr>
          <a:xfrm>
            <a:off x="2882900" y="2224088"/>
            <a:ext cx="2203450" cy="703262"/>
          </a:xfrm>
        </p:spPr>
        <p:txBody>
          <a:bodyPr/>
          <a:lstStyle/>
          <a:p>
            <a:pPr eaLnBrk="1" hangingPunct="1">
              <a:defRPr/>
            </a:pPr>
            <a:r>
              <a:rPr lang="en-US" sz="3600" smtClean="0"/>
              <a:t>Female</a:t>
            </a:r>
          </a:p>
        </p:txBody>
      </p:sp>
      <p:sp>
        <p:nvSpPr>
          <p:cNvPr id="8197" name="Oval 5"/>
          <p:cNvSpPr>
            <a:spLocks noChangeArrowheads="1"/>
          </p:cNvSpPr>
          <p:nvPr/>
        </p:nvSpPr>
        <p:spPr bwMode="auto">
          <a:xfrm>
            <a:off x="5257800" y="2362200"/>
            <a:ext cx="457200" cy="457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198" name="Rectangle 6"/>
          <p:cNvSpPr>
            <a:spLocks noChangeArrowheads="1"/>
          </p:cNvSpPr>
          <p:nvPr/>
        </p:nvSpPr>
        <p:spPr bwMode="auto">
          <a:xfrm>
            <a:off x="5257800" y="4191000"/>
            <a:ext cx="457200" cy="457200"/>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Connecting Pedigree Symbols</a:t>
            </a:r>
          </a:p>
        </p:txBody>
      </p:sp>
      <p:sp>
        <p:nvSpPr>
          <p:cNvPr id="18435" name="Rectangle 3"/>
          <p:cNvSpPr>
            <a:spLocks noGrp="1" noChangeArrowheads="1"/>
          </p:cNvSpPr>
          <p:nvPr>
            <p:ph type="body" idx="1"/>
          </p:nvPr>
        </p:nvSpPr>
        <p:spPr>
          <a:xfrm>
            <a:off x="681038" y="2536825"/>
            <a:ext cx="4114800" cy="2108200"/>
          </a:xfrm>
        </p:spPr>
        <p:txBody>
          <a:bodyPr/>
          <a:lstStyle/>
          <a:p>
            <a:pPr eaLnBrk="1" hangingPunct="1">
              <a:lnSpc>
                <a:spcPct val="90000"/>
              </a:lnSpc>
              <a:defRPr/>
            </a:pPr>
            <a:r>
              <a:rPr lang="en-US" sz="4000" smtClean="0"/>
              <a:t>Married Couple</a:t>
            </a:r>
          </a:p>
          <a:p>
            <a:pPr eaLnBrk="1" hangingPunct="1">
              <a:lnSpc>
                <a:spcPct val="90000"/>
              </a:lnSpc>
              <a:defRPr/>
            </a:pPr>
            <a:endParaRPr lang="en-US" sz="4000" smtClean="0"/>
          </a:p>
          <a:p>
            <a:pPr eaLnBrk="1" hangingPunct="1">
              <a:lnSpc>
                <a:spcPct val="90000"/>
              </a:lnSpc>
              <a:defRPr/>
            </a:pPr>
            <a:r>
              <a:rPr lang="en-US" sz="4000" smtClean="0"/>
              <a:t>Siblings</a:t>
            </a:r>
          </a:p>
          <a:p>
            <a:pPr eaLnBrk="1" hangingPunct="1">
              <a:lnSpc>
                <a:spcPct val="90000"/>
              </a:lnSpc>
              <a:defRPr/>
            </a:pPr>
            <a:endParaRPr lang="en-US" sz="4000" smtClean="0"/>
          </a:p>
        </p:txBody>
      </p:sp>
      <p:grpSp>
        <p:nvGrpSpPr>
          <p:cNvPr id="9220" name="Group 42"/>
          <p:cNvGrpSpPr>
            <a:grpSpLocks/>
          </p:cNvGrpSpPr>
          <p:nvPr/>
        </p:nvGrpSpPr>
        <p:grpSpPr bwMode="auto">
          <a:xfrm>
            <a:off x="5029200" y="2743200"/>
            <a:ext cx="1752600" cy="457200"/>
            <a:chOff x="3168" y="1632"/>
            <a:chExt cx="1104" cy="288"/>
          </a:xfrm>
        </p:grpSpPr>
        <p:sp>
          <p:nvSpPr>
            <p:cNvPr id="9234" name="Rectangle 8"/>
            <p:cNvSpPr>
              <a:spLocks noChangeArrowheads="1"/>
            </p:cNvSpPr>
            <p:nvPr/>
          </p:nvSpPr>
          <p:spPr bwMode="auto">
            <a:xfrm>
              <a:off x="3984" y="1632"/>
              <a:ext cx="288"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235" name="Oval 13"/>
            <p:cNvSpPr>
              <a:spLocks noChangeArrowheads="1"/>
            </p:cNvSpPr>
            <p:nvPr/>
          </p:nvSpPr>
          <p:spPr bwMode="auto">
            <a:xfrm>
              <a:off x="3168" y="1632"/>
              <a:ext cx="288" cy="288"/>
            </a:xfrm>
            <a:prstGeom prst="ellipse">
              <a:avLst/>
            </a:prstGeom>
            <a:solidFill>
              <a:schemeClr val="tx1"/>
            </a:solidFill>
            <a:ln w="9525">
              <a:solidFill>
                <a:schemeClr val="tx1"/>
              </a:solidFill>
              <a:round/>
              <a:headEnd/>
              <a:tailEnd/>
            </a:ln>
          </p:spPr>
          <p:txBody>
            <a:bodyPr wrap="none" anchor="ctr"/>
            <a:lstStyle/>
            <a:p>
              <a:endParaRPr lang="en-US"/>
            </a:p>
          </p:txBody>
        </p:sp>
        <p:sp>
          <p:nvSpPr>
            <p:cNvPr id="9236" name="Line 14"/>
            <p:cNvSpPr>
              <a:spLocks noChangeShapeType="1"/>
            </p:cNvSpPr>
            <p:nvPr/>
          </p:nvSpPr>
          <p:spPr bwMode="auto">
            <a:xfrm>
              <a:off x="3456" y="1776"/>
              <a:ext cx="480" cy="0"/>
            </a:xfrm>
            <a:prstGeom prst="line">
              <a:avLst/>
            </a:prstGeom>
            <a:noFill/>
            <a:ln w="9525">
              <a:solidFill>
                <a:srgbClr val="000000"/>
              </a:solidFill>
              <a:round/>
              <a:headEnd/>
              <a:tailEnd/>
            </a:ln>
          </p:spPr>
          <p:txBody>
            <a:bodyPr/>
            <a:lstStyle/>
            <a:p>
              <a:endParaRPr lang="en-US"/>
            </a:p>
          </p:txBody>
        </p:sp>
      </p:grpSp>
      <p:sp>
        <p:nvSpPr>
          <p:cNvPr id="18454" name="Rectangle 22"/>
          <p:cNvSpPr>
            <a:spLocks noChangeArrowheads="1"/>
          </p:cNvSpPr>
          <p:nvPr/>
        </p:nvSpPr>
        <p:spPr bwMode="auto">
          <a:xfrm>
            <a:off x="781050" y="1600200"/>
            <a:ext cx="6864350" cy="641350"/>
          </a:xfrm>
          <a:prstGeom prst="rect">
            <a:avLst/>
          </a:prstGeom>
          <a:noFill/>
          <a:ln w="9525">
            <a:noFill/>
            <a:miter lim="800000"/>
            <a:headEnd/>
            <a:tailEnd/>
          </a:ln>
          <a:effectLst/>
        </p:spPr>
        <p:txBody>
          <a:bodyPr wrap="none">
            <a:spAutoFit/>
          </a:bodyPr>
          <a:lstStyle/>
          <a:p>
            <a:pPr>
              <a:defRPr/>
            </a:pPr>
            <a:r>
              <a:rPr lang="en-US" sz="3600">
                <a:effectLst>
                  <a:outerShdw blurRad="38100" dist="38100" dir="2700000" algn="tl">
                    <a:srgbClr val="000000"/>
                  </a:outerShdw>
                </a:effectLst>
                <a:latin typeface="Arial" charset="0"/>
              </a:rPr>
              <a:t>Examples of connected symbols:</a:t>
            </a:r>
          </a:p>
        </p:txBody>
      </p:sp>
      <p:grpSp>
        <p:nvGrpSpPr>
          <p:cNvPr id="9222" name="Group 30"/>
          <p:cNvGrpSpPr>
            <a:grpSpLocks/>
          </p:cNvGrpSpPr>
          <p:nvPr/>
        </p:nvGrpSpPr>
        <p:grpSpPr bwMode="auto">
          <a:xfrm>
            <a:off x="4343400" y="4038600"/>
            <a:ext cx="2590800" cy="2057400"/>
            <a:chOff x="2736" y="1632"/>
            <a:chExt cx="1632" cy="1296"/>
          </a:xfrm>
        </p:grpSpPr>
        <p:sp>
          <p:nvSpPr>
            <p:cNvPr id="9223" name="Rectangle 31"/>
            <p:cNvSpPr>
              <a:spLocks noChangeArrowheads="1"/>
            </p:cNvSpPr>
            <p:nvPr/>
          </p:nvSpPr>
          <p:spPr bwMode="auto">
            <a:xfrm>
              <a:off x="3312" y="2640"/>
              <a:ext cx="288"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224" name="Rectangle 32"/>
            <p:cNvSpPr>
              <a:spLocks noChangeArrowheads="1"/>
            </p:cNvSpPr>
            <p:nvPr/>
          </p:nvSpPr>
          <p:spPr bwMode="auto">
            <a:xfrm>
              <a:off x="3984" y="1632"/>
              <a:ext cx="288"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9225" name="Oval 33"/>
            <p:cNvSpPr>
              <a:spLocks noChangeArrowheads="1"/>
            </p:cNvSpPr>
            <p:nvPr/>
          </p:nvSpPr>
          <p:spPr bwMode="auto">
            <a:xfrm>
              <a:off x="3168" y="1632"/>
              <a:ext cx="288" cy="288"/>
            </a:xfrm>
            <a:prstGeom prst="ellipse">
              <a:avLst/>
            </a:prstGeom>
            <a:solidFill>
              <a:schemeClr val="tx1"/>
            </a:solidFill>
            <a:ln w="9525">
              <a:solidFill>
                <a:schemeClr val="tx1"/>
              </a:solidFill>
              <a:round/>
              <a:headEnd/>
              <a:tailEnd/>
            </a:ln>
          </p:spPr>
          <p:txBody>
            <a:bodyPr wrap="none" anchor="ctr"/>
            <a:lstStyle/>
            <a:p>
              <a:endParaRPr lang="en-US"/>
            </a:p>
          </p:txBody>
        </p:sp>
        <p:sp>
          <p:nvSpPr>
            <p:cNvPr id="9226" name="Line 34"/>
            <p:cNvSpPr>
              <a:spLocks noChangeShapeType="1"/>
            </p:cNvSpPr>
            <p:nvPr/>
          </p:nvSpPr>
          <p:spPr bwMode="auto">
            <a:xfrm>
              <a:off x="3456" y="1776"/>
              <a:ext cx="480" cy="0"/>
            </a:xfrm>
            <a:prstGeom prst="line">
              <a:avLst/>
            </a:prstGeom>
            <a:noFill/>
            <a:ln w="9525">
              <a:solidFill>
                <a:srgbClr val="000000"/>
              </a:solidFill>
              <a:round/>
              <a:headEnd/>
              <a:tailEnd/>
            </a:ln>
          </p:spPr>
          <p:txBody>
            <a:bodyPr/>
            <a:lstStyle/>
            <a:p>
              <a:endParaRPr lang="en-US"/>
            </a:p>
          </p:txBody>
        </p:sp>
        <p:sp>
          <p:nvSpPr>
            <p:cNvPr id="9227" name="Oval 35"/>
            <p:cNvSpPr>
              <a:spLocks noChangeArrowheads="1"/>
            </p:cNvSpPr>
            <p:nvPr/>
          </p:nvSpPr>
          <p:spPr bwMode="auto">
            <a:xfrm>
              <a:off x="4080" y="2640"/>
              <a:ext cx="288" cy="288"/>
            </a:xfrm>
            <a:prstGeom prst="ellipse">
              <a:avLst/>
            </a:prstGeom>
            <a:solidFill>
              <a:schemeClr val="tx1"/>
            </a:solidFill>
            <a:ln w="9525">
              <a:solidFill>
                <a:schemeClr val="tx1"/>
              </a:solidFill>
              <a:round/>
              <a:headEnd/>
              <a:tailEnd/>
            </a:ln>
          </p:spPr>
          <p:txBody>
            <a:bodyPr wrap="none" anchor="ctr"/>
            <a:lstStyle/>
            <a:p>
              <a:endParaRPr lang="en-US"/>
            </a:p>
          </p:txBody>
        </p:sp>
        <p:sp>
          <p:nvSpPr>
            <p:cNvPr id="9228" name="Line 36"/>
            <p:cNvSpPr>
              <a:spLocks noChangeShapeType="1"/>
            </p:cNvSpPr>
            <p:nvPr/>
          </p:nvSpPr>
          <p:spPr bwMode="auto">
            <a:xfrm flipV="1">
              <a:off x="3744" y="1776"/>
              <a:ext cx="0" cy="384"/>
            </a:xfrm>
            <a:prstGeom prst="line">
              <a:avLst/>
            </a:prstGeom>
            <a:noFill/>
            <a:ln w="9525">
              <a:solidFill>
                <a:srgbClr val="000000"/>
              </a:solidFill>
              <a:round/>
              <a:headEnd/>
              <a:tailEnd/>
            </a:ln>
          </p:spPr>
          <p:txBody>
            <a:bodyPr/>
            <a:lstStyle/>
            <a:p>
              <a:endParaRPr lang="en-US"/>
            </a:p>
          </p:txBody>
        </p:sp>
        <p:sp>
          <p:nvSpPr>
            <p:cNvPr id="9229" name="Line 37"/>
            <p:cNvSpPr>
              <a:spLocks noChangeShapeType="1"/>
            </p:cNvSpPr>
            <p:nvPr/>
          </p:nvSpPr>
          <p:spPr bwMode="auto">
            <a:xfrm>
              <a:off x="2880" y="2160"/>
              <a:ext cx="0" cy="432"/>
            </a:xfrm>
            <a:prstGeom prst="line">
              <a:avLst/>
            </a:prstGeom>
            <a:noFill/>
            <a:ln w="9525">
              <a:solidFill>
                <a:srgbClr val="000000"/>
              </a:solidFill>
              <a:round/>
              <a:headEnd/>
              <a:tailEnd/>
            </a:ln>
          </p:spPr>
          <p:txBody>
            <a:bodyPr/>
            <a:lstStyle/>
            <a:p>
              <a:endParaRPr lang="en-US"/>
            </a:p>
          </p:txBody>
        </p:sp>
        <p:sp>
          <p:nvSpPr>
            <p:cNvPr id="9230" name="Oval 38"/>
            <p:cNvSpPr>
              <a:spLocks noChangeArrowheads="1"/>
            </p:cNvSpPr>
            <p:nvPr/>
          </p:nvSpPr>
          <p:spPr bwMode="auto">
            <a:xfrm>
              <a:off x="2736" y="2640"/>
              <a:ext cx="288" cy="288"/>
            </a:xfrm>
            <a:prstGeom prst="ellipse">
              <a:avLst/>
            </a:prstGeom>
            <a:solidFill>
              <a:schemeClr val="tx1"/>
            </a:solidFill>
            <a:ln w="9525">
              <a:solidFill>
                <a:schemeClr val="tx1"/>
              </a:solidFill>
              <a:round/>
              <a:headEnd/>
              <a:tailEnd/>
            </a:ln>
          </p:spPr>
          <p:txBody>
            <a:bodyPr wrap="none" anchor="ctr"/>
            <a:lstStyle/>
            <a:p>
              <a:endParaRPr lang="en-US"/>
            </a:p>
          </p:txBody>
        </p:sp>
        <p:sp>
          <p:nvSpPr>
            <p:cNvPr id="9231" name="Line 39"/>
            <p:cNvSpPr>
              <a:spLocks noChangeShapeType="1"/>
            </p:cNvSpPr>
            <p:nvPr/>
          </p:nvSpPr>
          <p:spPr bwMode="auto">
            <a:xfrm>
              <a:off x="2880" y="2160"/>
              <a:ext cx="1392" cy="0"/>
            </a:xfrm>
            <a:prstGeom prst="line">
              <a:avLst/>
            </a:prstGeom>
            <a:noFill/>
            <a:ln w="9525">
              <a:solidFill>
                <a:srgbClr val="000000"/>
              </a:solidFill>
              <a:round/>
              <a:headEnd/>
              <a:tailEnd/>
            </a:ln>
          </p:spPr>
          <p:txBody>
            <a:bodyPr/>
            <a:lstStyle/>
            <a:p>
              <a:endParaRPr lang="en-US"/>
            </a:p>
          </p:txBody>
        </p:sp>
        <p:sp>
          <p:nvSpPr>
            <p:cNvPr id="9232" name="Line 40"/>
            <p:cNvSpPr>
              <a:spLocks noChangeShapeType="1"/>
            </p:cNvSpPr>
            <p:nvPr/>
          </p:nvSpPr>
          <p:spPr bwMode="auto">
            <a:xfrm>
              <a:off x="3456" y="2160"/>
              <a:ext cx="0" cy="432"/>
            </a:xfrm>
            <a:prstGeom prst="line">
              <a:avLst/>
            </a:prstGeom>
            <a:noFill/>
            <a:ln w="9525">
              <a:solidFill>
                <a:srgbClr val="000000"/>
              </a:solidFill>
              <a:round/>
              <a:headEnd/>
              <a:tailEnd/>
            </a:ln>
          </p:spPr>
          <p:txBody>
            <a:bodyPr/>
            <a:lstStyle/>
            <a:p>
              <a:endParaRPr lang="en-US"/>
            </a:p>
          </p:txBody>
        </p:sp>
        <p:sp>
          <p:nvSpPr>
            <p:cNvPr id="9233" name="Line 41"/>
            <p:cNvSpPr>
              <a:spLocks noChangeShapeType="1"/>
            </p:cNvSpPr>
            <p:nvPr/>
          </p:nvSpPr>
          <p:spPr bwMode="auto">
            <a:xfrm>
              <a:off x="4272" y="2160"/>
              <a:ext cx="0" cy="432"/>
            </a:xfrm>
            <a:prstGeom prst="line">
              <a:avLst/>
            </a:prstGeom>
            <a:noFill/>
            <a:ln w="9525">
              <a:solidFill>
                <a:srgbClr val="00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mtClean="0"/>
              <a:t>Connecting Pedigree Symbols</a:t>
            </a:r>
          </a:p>
        </p:txBody>
      </p:sp>
      <p:sp>
        <p:nvSpPr>
          <p:cNvPr id="45059" name="Rectangle 3"/>
          <p:cNvSpPr>
            <a:spLocks noGrp="1" noChangeArrowheads="1"/>
          </p:cNvSpPr>
          <p:nvPr>
            <p:ph type="body" idx="1"/>
          </p:nvPr>
        </p:nvSpPr>
        <p:spPr>
          <a:xfrm>
            <a:off x="681038" y="2536825"/>
            <a:ext cx="4114800" cy="1092200"/>
          </a:xfrm>
        </p:spPr>
        <p:txBody>
          <a:bodyPr/>
          <a:lstStyle/>
          <a:p>
            <a:pPr eaLnBrk="1" hangingPunct="1">
              <a:lnSpc>
                <a:spcPct val="80000"/>
              </a:lnSpc>
              <a:defRPr/>
            </a:pPr>
            <a:r>
              <a:rPr lang="en-US" sz="4000" smtClean="0"/>
              <a:t>Fraternal twins</a:t>
            </a:r>
          </a:p>
          <a:p>
            <a:pPr eaLnBrk="1" hangingPunct="1">
              <a:lnSpc>
                <a:spcPct val="80000"/>
              </a:lnSpc>
              <a:buFont typeface="Wingdings" pitchFamily="2" charset="2"/>
              <a:buNone/>
              <a:defRPr/>
            </a:pPr>
            <a:endParaRPr lang="en-US" sz="4000" smtClean="0"/>
          </a:p>
          <a:p>
            <a:pPr eaLnBrk="1" hangingPunct="1">
              <a:lnSpc>
                <a:spcPct val="80000"/>
              </a:lnSpc>
              <a:buFont typeface="Wingdings" pitchFamily="2" charset="2"/>
              <a:buNone/>
              <a:defRPr/>
            </a:pPr>
            <a:endParaRPr lang="en-US" sz="4000" smtClean="0"/>
          </a:p>
          <a:p>
            <a:pPr eaLnBrk="1" hangingPunct="1">
              <a:lnSpc>
                <a:spcPct val="80000"/>
              </a:lnSpc>
              <a:defRPr/>
            </a:pPr>
            <a:r>
              <a:rPr lang="en-US" sz="4000" smtClean="0"/>
              <a:t>Identical twins</a:t>
            </a:r>
          </a:p>
          <a:p>
            <a:pPr eaLnBrk="1" hangingPunct="1">
              <a:lnSpc>
                <a:spcPct val="80000"/>
              </a:lnSpc>
              <a:defRPr/>
            </a:pPr>
            <a:endParaRPr lang="en-US" sz="2000" smtClean="0"/>
          </a:p>
        </p:txBody>
      </p:sp>
      <p:sp>
        <p:nvSpPr>
          <p:cNvPr id="45072" name="Rectangle 16"/>
          <p:cNvSpPr>
            <a:spLocks noChangeArrowheads="1"/>
          </p:cNvSpPr>
          <p:nvPr/>
        </p:nvSpPr>
        <p:spPr bwMode="auto">
          <a:xfrm>
            <a:off x="781050" y="1600200"/>
            <a:ext cx="6864350" cy="641350"/>
          </a:xfrm>
          <a:prstGeom prst="rect">
            <a:avLst/>
          </a:prstGeom>
          <a:noFill/>
          <a:ln w="9525">
            <a:noFill/>
            <a:miter lim="800000"/>
            <a:headEnd/>
            <a:tailEnd/>
          </a:ln>
          <a:effectLst/>
        </p:spPr>
        <p:txBody>
          <a:bodyPr wrap="none">
            <a:spAutoFit/>
          </a:bodyPr>
          <a:lstStyle/>
          <a:p>
            <a:pPr>
              <a:defRPr/>
            </a:pPr>
            <a:r>
              <a:rPr lang="en-US" sz="3600">
                <a:effectLst>
                  <a:outerShdw blurRad="38100" dist="38100" dir="2700000" algn="tl">
                    <a:srgbClr val="000000"/>
                  </a:outerShdw>
                </a:effectLst>
                <a:latin typeface="Arial" charset="0"/>
              </a:rPr>
              <a:t>Examples of connected symbols:</a:t>
            </a:r>
          </a:p>
        </p:txBody>
      </p:sp>
      <p:grpSp>
        <p:nvGrpSpPr>
          <p:cNvPr id="10245" name="Group 74"/>
          <p:cNvGrpSpPr>
            <a:grpSpLocks/>
          </p:cNvGrpSpPr>
          <p:nvPr/>
        </p:nvGrpSpPr>
        <p:grpSpPr bwMode="auto">
          <a:xfrm>
            <a:off x="5334000" y="4343400"/>
            <a:ext cx="2438400" cy="1371600"/>
            <a:chOff x="3360" y="2736"/>
            <a:chExt cx="1536" cy="864"/>
          </a:xfrm>
        </p:grpSpPr>
        <p:sp>
          <p:nvSpPr>
            <p:cNvPr id="10253" name="Line 37"/>
            <p:cNvSpPr>
              <a:spLocks noChangeShapeType="1"/>
            </p:cNvSpPr>
            <p:nvPr/>
          </p:nvSpPr>
          <p:spPr bwMode="auto">
            <a:xfrm>
              <a:off x="3888" y="3504"/>
              <a:ext cx="432" cy="0"/>
            </a:xfrm>
            <a:prstGeom prst="line">
              <a:avLst/>
            </a:prstGeom>
            <a:noFill/>
            <a:ln w="9525">
              <a:solidFill>
                <a:srgbClr val="000000"/>
              </a:solidFill>
              <a:round/>
              <a:headEnd/>
              <a:tailEnd/>
            </a:ln>
          </p:spPr>
          <p:txBody>
            <a:bodyPr/>
            <a:lstStyle/>
            <a:p>
              <a:endParaRPr lang="en-US"/>
            </a:p>
          </p:txBody>
        </p:sp>
        <p:grpSp>
          <p:nvGrpSpPr>
            <p:cNvPr id="10254" name="Group 64"/>
            <p:cNvGrpSpPr>
              <a:grpSpLocks/>
            </p:cNvGrpSpPr>
            <p:nvPr/>
          </p:nvGrpSpPr>
          <p:grpSpPr bwMode="auto">
            <a:xfrm>
              <a:off x="3360" y="2736"/>
              <a:ext cx="1536" cy="864"/>
              <a:chOff x="3360" y="2736"/>
              <a:chExt cx="1536" cy="864"/>
            </a:xfrm>
          </p:grpSpPr>
          <p:sp>
            <p:nvSpPr>
              <p:cNvPr id="10255" name="Oval 47"/>
              <p:cNvSpPr>
                <a:spLocks noChangeArrowheads="1"/>
              </p:cNvSpPr>
              <p:nvPr/>
            </p:nvSpPr>
            <p:spPr bwMode="auto">
              <a:xfrm>
                <a:off x="4320" y="3312"/>
                <a:ext cx="288" cy="288"/>
              </a:xfrm>
              <a:prstGeom prst="ellipse">
                <a:avLst/>
              </a:prstGeom>
              <a:solidFill>
                <a:schemeClr val="tx1"/>
              </a:solidFill>
              <a:ln w="9525">
                <a:solidFill>
                  <a:schemeClr val="tx1"/>
                </a:solidFill>
                <a:round/>
                <a:headEnd/>
                <a:tailEnd/>
              </a:ln>
            </p:spPr>
            <p:txBody>
              <a:bodyPr wrap="none" anchor="ctr"/>
              <a:lstStyle/>
              <a:p>
                <a:endParaRPr lang="en-US"/>
              </a:p>
            </p:txBody>
          </p:sp>
          <p:sp>
            <p:nvSpPr>
              <p:cNvPr id="10256" name="Line 48"/>
              <p:cNvSpPr>
                <a:spLocks noChangeShapeType="1"/>
              </p:cNvSpPr>
              <p:nvPr/>
            </p:nvSpPr>
            <p:spPr bwMode="auto">
              <a:xfrm flipV="1">
                <a:off x="3744" y="2880"/>
                <a:ext cx="336" cy="432"/>
              </a:xfrm>
              <a:prstGeom prst="line">
                <a:avLst/>
              </a:prstGeom>
              <a:noFill/>
              <a:ln w="9525">
                <a:solidFill>
                  <a:srgbClr val="000000"/>
                </a:solidFill>
                <a:round/>
                <a:headEnd/>
                <a:tailEnd/>
              </a:ln>
            </p:spPr>
            <p:txBody>
              <a:bodyPr/>
              <a:lstStyle/>
              <a:p>
                <a:endParaRPr lang="en-US"/>
              </a:p>
            </p:txBody>
          </p:sp>
          <p:sp>
            <p:nvSpPr>
              <p:cNvPr id="10257" name="Line 49"/>
              <p:cNvSpPr>
                <a:spLocks noChangeShapeType="1"/>
              </p:cNvSpPr>
              <p:nvPr/>
            </p:nvSpPr>
            <p:spPr bwMode="auto">
              <a:xfrm>
                <a:off x="4128" y="2880"/>
                <a:ext cx="336" cy="432"/>
              </a:xfrm>
              <a:prstGeom prst="line">
                <a:avLst/>
              </a:prstGeom>
              <a:noFill/>
              <a:ln w="9525">
                <a:solidFill>
                  <a:srgbClr val="000000"/>
                </a:solidFill>
                <a:round/>
                <a:headEnd/>
                <a:tailEnd/>
              </a:ln>
            </p:spPr>
            <p:txBody>
              <a:bodyPr/>
              <a:lstStyle/>
              <a:p>
                <a:endParaRPr lang="en-US"/>
              </a:p>
            </p:txBody>
          </p:sp>
          <p:sp>
            <p:nvSpPr>
              <p:cNvPr id="10258" name="Rectangle 50"/>
              <p:cNvSpPr>
                <a:spLocks noChangeArrowheads="1"/>
              </p:cNvSpPr>
              <p:nvPr/>
            </p:nvSpPr>
            <p:spPr bwMode="auto">
              <a:xfrm>
                <a:off x="4608" y="2736"/>
                <a:ext cx="288" cy="28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259" name="Oval 51"/>
              <p:cNvSpPr>
                <a:spLocks noChangeArrowheads="1"/>
              </p:cNvSpPr>
              <p:nvPr/>
            </p:nvSpPr>
            <p:spPr bwMode="auto">
              <a:xfrm>
                <a:off x="3360" y="2736"/>
                <a:ext cx="288" cy="288"/>
              </a:xfrm>
              <a:prstGeom prst="ellipse">
                <a:avLst/>
              </a:prstGeom>
              <a:solidFill>
                <a:schemeClr val="tx1"/>
              </a:solidFill>
              <a:ln w="9525">
                <a:solidFill>
                  <a:schemeClr val="tx1"/>
                </a:solidFill>
                <a:round/>
                <a:headEnd/>
                <a:tailEnd/>
              </a:ln>
            </p:spPr>
            <p:txBody>
              <a:bodyPr wrap="none" anchor="ctr"/>
              <a:lstStyle/>
              <a:p>
                <a:endParaRPr lang="en-US"/>
              </a:p>
            </p:txBody>
          </p:sp>
          <p:sp>
            <p:nvSpPr>
              <p:cNvPr id="10260" name="Line 52"/>
              <p:cNvSpPr>
                <a:spLocks noChangeShapeType="1"/>
              </p:cNvSpPr>
              <p:nvPr/>
            </p:nvSpPr>
            <p:spPr bwMode="auto">
              <a:xfrm>
                <a:off x="3648" y="2880"/>
                <a:ext cx="960" cy="0"/>
              </a:xfrm>
              <a:prstGeom prst="line">
                <a:avLst/>
              </a:prstGeom>
              <a:noFill/>
              <a:ln w="9525">
                <a:solidFill>
                  <a:srgbClr val="000000"/>
                </a:solidFill>
                <a:round/>
                <a:headEnd/>
                <a:tailEnd/>
              </a:ln>
            </p:spPr>
            <p:txBody>
              <a:bodyPr/>
              <a:lstStyle/>
              <a:p>
                <a:endParaRPr lang="en-US"/>
              </a:p>
            </p:txBody>
          </p:sp>
          <p:sp>
            <p:nvSpPr>
              <p:cNvPr id="10261" name="Oval 63"/>
              <p:cNvSpPr>
                <a:spLocks noChangeArrowheads="1"/>
              </p:cNvSpPr>
              <p:nvPr/>
            </p:nvSpPr>
            <p:spPr bwMode="auto">
              <a:xfrm>
                <a:off x="3600" y="3312"/>
                <a:ext cx="288" cy="288"/>
              </a:xfrm>
              <a:prstGeom prst="ellipse">
                <a:avLst/>
              </a:prstGeom>
              <a:solidFill>
                <a:schemeClr val="tx1"/>
              </a:solidFill>
              <a:ln w="9525">
                <a:solidFill>
                  <a:schemeClr val="tx1"/>
                </a:solidFill>
                <a:round/>
                <a:headEnd/>
                <a:tailEnd/>
              </a:ln>
            </p:spPr>
            <p:txBody>
              <a:bodyPr wrap="none" anchor="ctr"/>
              <a:lstStyle/>
              <a:p>
                <a:endParaRPr lang="en-US"/>
              </a:p>
            </p:txBody>
          </p:sp>
        </p:grpSp>
      </p:grpSp>
      <p:sp>
        <p:nvSpPr>
          <p:cNvPr id="10246" name="Oval 66"/>
          <p:cNvSpPr>
            <a:spLocks noChangeArrowheads="1"/>
          </p:cNvSpPr>
          <p:nvPr/>
        </p:nvSpPr>
        <p:spPr bwMode="auto">
          <a:xfrm>
            <a:off x="6934200" y="3352800"/>
            <a:ext cx="457200" cy="457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0247" name="Line 67"/>
          <p:cNvSpPr>
            <a:spLocks noChangeShapeType="1"/>
          </p:cNvSpPr>
          <p:nvPr/>
        </p:nvSpPr>
        <p:spPr bwMode="auto">
          <a:xfrm flipV="1">
            <a:off x="6019800" y="2667000"/>
            <a:ext cx="533400" cy="685800"/>
          </a:xfrm>
          <a:prstGeom prst="line">
            <a:avLst/>
          </a:prstGeom>
          <a:noFill/>
          <a:ln w="9525">
            <a:solidFill>
              <a:srgbClr val="000000"/>
            </a:solidFill>
            <a:round/>
            <a:headEnd/>
            <a:tailEnd/>
          </a:ln>
        </p:spPr>
        <p:txBody>
          <a:bodyPr/>
          <a:lstStyle/>
          <a:p>
            <a:endParaRPr lang="en-US"/>
          </a:p>
        </p:txBody>
      </p:sp>
      <p:sp>
        <p:nvSpPr>
          <p:cNvPr id="10248" name="Line 68"/>
          <p:cNvSpPr>
            <a:spLocks noChangeShapeType="1"/>
          </p:cNvSpPr>
          <p:nvPr/>
        </p:nvSpPr>
        <p:spPr bwMode="auto">
          <a:xfrm>
            <a:off x="6629400" y="2667000"/>
            <a:ext cx="533400" cy="685800"/>
          </a:xfrm>
          <a:prstGeom prst="line">
            <a:avLst/>
          </a:prstGeom>
          <a:noFill/>
          <a:ln w="9525">
            <a:solidFill>
              <a:srgbClr val="000000"/>
            </a:solidFill>
            <a:round/>
            <a:headEnd/>
            <a:tailEnd/>
          </a:ln>
        </p:spPr>
        <p:txBody>
          <a:bodyPr/>
          <a:lstStyle/>
          <a:p>
            <a:endParaRPr lang="en-US"/>
          </a:p>
        </p:txBody>
      </p:sp>
      <p:sp>
        <p:nvSpPr>
          <p:cNvPr id="10249" name="Rectangle 69"/>
          <p:cNvSpPr>
            <a:spLocks noChangeArrowheads="1"/>
          </p:cNvSpPr>
          <p:nvPr/>
        </p:nvSpPr>
        <p:spPr bwMode="auto">
          <a:xfrm>
            <a:off x="7391400" y="2438400"/>
            <a:ext cx="457200" cy="457200"/>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0250" name="Oval 70"/>
          <p:cNvSpPr>
            <a:spLocks noChangeArrowheads="1"/>
          </p:cNvSpPr>
          <p:nvPr/>
        </p:nvSpPr>
        <p:spPr bwMode="auto">
          <a:xfrm>
            <a:off x="5410200" y="2438400"/>
            <a:ext cx="457200" cy="457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0251" name="Line 71"/>
          <p:cNvSpPr>
            <a:spLocks noChangeShapeType="1"/>
          </p:cNvSpPr>
          <p:nvPr/>
        </p:nvSpPr>
        <p:spPr bwMode="auto">
          <a:xfrm>
            <a:off x="5867400" y="2667000"/>
            <a:ext cx="1524000" cy="0"/>
          </a:xfrm>
          <a:prstGeom prst="line">
            <a:avLst/>
          </a:prstGeom>
          <a:noFill/>
          <a:ln w="9525">
            <a:solidFill>
              <a:srgbClr val="000000"/>
            </a:solidFill>
            <a:round/>
            <a:headEnd/>
            <a:tailEnd/>
          </a:ln>
        </p:spPr>
        <p:txBody>
          <a:bodyPr/>
          <a:lstStyle/>
          <a:p>
            <a:endParaRPr lang="en-US"/>
          </a:p>
        </p:txBody>
      </p:sp>
      <p:sp>
        <p:nvSpPr>
          <p:cNvPr id="10252" name="Rectangle 73"/>
          <p:cNvSpPr>
            <a:spLocks noChangeArrowheads="1"/>
          </p:cNvSpPr>
          <p:nvPr/>
        </p:nvSpPr>
        <p:spPr bwMode="auto">
          <a:xfrm>
            <a:off x="5791200" y="3352800"/>
            <a:ext cx="457200" cy="457200"/>
          </a:xfrm>
          <a:prstGeom prst="rect">
            <a:avLst/>
          </a:prstGeom>
          <a:solidFill>
            <a:schemeClr val="tx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smtClean="0"/>
              <a:t>Example</a:t>
            </a:r>
          </a:p>
        </p:txBody>
      </p:sp>
      <p:sp>
        <p:nvSpPr>
          <p:cNvPr id="48131" name="Rectangle 3"/>
          <p:cNvSpPr>
            <a:spLocks noGrp="1" noChangeArrowheads="1"/>
          </p:cNvSpPr>
          <p:nvPr>
            <p:ph type="body" idx="1"/>
          </p:nvPr>
        </p:nvSpPr>
        <p:spPr/>
        <p:txBody>
          <a:bodyPr/>
          <a:lstStyle/>
          <a:p>
            <a:pPr eaLnBrk="1" hangingPunct="1">
              <a:defRPr/>
            </a:pPr>
            <a:r>
              <a:rPr lang="en-US" smtClean="0"/>
              <a:t>What does a pedigree chart look like?</a:t>
            </a:r>
          </a:p>
        </p:txBody>
      </p:sp>
      <p:sp>
        <p:nvSpPr>
          <p:cNvPr id="11268" name="Line 4"/>
          <p:cNvSpPr>
            <a:spLocks noChangeShapeType="1"/>
          </p:cNvSpPr>
          <p:nvPr/>
        </p:nvSpPr>
        <p:spPr bwMode="auto">
          <a:xfrm>
            <a:off x="1447800" y="3886200"/>
            <a:ext cx="0" cy="304800"/>
          </a:xfrm>
          <a:prstGeom prst="line">
            <a:avLst/>
          </a:prstGeom>
          <a:noFill/>
          <a:ln w="9525">
            <a:solidFill>
              <a:schemeClr val="tx1"/>
            </a:solidFill>
            <a:round/>
            <a:headEnd/>
            <a:tailEnd/>
          </a:ln>
        </p:spPr>
        <p:txBody>
          <a:bodyPr/>
          <a:lstStyle/>
          <a:p>
            <a:endParaRPr lang="en-US"/>
          </a:p>
        </p:txBody>
      </p:sp>
      <p:sp>
        <p:nvSpPr>
          <p:cNvPr id="11269" name="Line 5"/>
          <p:cNvSpPr>
            <a:spLocks noChangeShapeType="1"/>
          </p:cNvSpPr>
          <p:nvPr/>
        </p:nvSpPr>
        <p:spPr bwMode="auto">
          <a:xfrm>
            <a:off x="2895600" y="4267200"/>
            <a:ext cx="0" cy="0"/>
          </a:xfrm>
          <a:prstGeom prst="line">
            <a:avLst/>
          </a:prstGeom>
          <a:noFill/>
          <a:ln w="9525">
            <a:solidFill>
              <a:schemeClr val="tx1"/>
            </a:solidFill>
            <a:round/>
            <a:headEnd/>
            <a:tailEnd/>
          </a:ln>
        </p:spPr>
        <p:txBody>
          <a:bodyPr/>
          <a:lstStyle/>
          <a:p>
            <a:endParaRPr lang="en-US"/>
          </a:p>
        </p:txBody>
      </p:sp>
      <p:grpSp>
        <p:nvGrpSpPr>
          <p:cNvPr id="11270" name="Group 6"/>
          <p:cNvGrpSpPr>
            <a:grpSpLocks/>
          </p:cNvGrpSpPr>
          <p:nvPr/>
        </p:nvGrpSpPr>
        <p:grpSpPr bwMode="auto">
          <a:xfrm>
            <a:off x="1143000" y="2743200"/>
            <a:ext cx="5867400" cy="3352800"/>
            <a:chOff x="1392" y="1632"/>
            <a:chExt cx="3120" cy="1728"/>
          </a:xfrm>
        </p:grpSpPr>
        <p:grpSp>
          <p:nvGrpSpPr>
            <p:cNvPr id="11271" name="Group 7"/>
            <p:cNvGrpSpPr>
              <a:grpSpLocks/>
            </p:cNvGrpSpPr>
            <p:nvPr/>
          </p:nvGrpSpPr>
          <p:grpSpPr bwMode="auto">
            <a:xfrm>
              <a:off x="1392" y="1632"/>
              <a:ext cx="3120" cy="1728"/>
              <a:chOff x="1392" y="1632"/>
              <a:chExt cx="3120" cy="1728"/>
            </a:xfrm>
          </p:grpSpPr>
          <p:sp>
            <p:nvSpPr>
              <p:cNvPr id="11290" name="Rectangle 8"/>
              <p:cNvSpPr>
                <a:spLocks noChangeArrowheads="1"/>
              </p:cNvSpPr>
              <p:nvPr/>
            </p:nvSpPr>
            <p:spPr bwMode="auto">
              <a:xfrm>
                <a:off x="1584" y="1632"/>
                <a:ext cx="288" cy="336"/>
              </a:xfrm>
              <a:prstGeom prst="rect">
                <a:avLst/>
              </a:prstGeom>
              <a:solidFill>
                <a:schemeClr val="tx1"/>
              </a:solidFill>
              <a:ln w="9525">
                <a:solidFill>
                  <a:srgbClr val="000000"/>
                </a:solidFill>
                <a:miter lim="800000"/>
                <a:headEnd/>
                <a:tailEnd/>
              </a:ln>
            </p:spPr>
            <p:txBody>
              <a:bodyPr wrap="none" anchor="ctr"/>
              <a:lstStyle/>
              <a:p>
                <a:endParaRPr lang="en-US"/>
              </a:p>
            </p:txBody>
          </p:sp>
          <p:sp>
            <p:nvSpPr>
              <p:cNvPr id="11291" name="Rectangle 9"/>
              <p:cNvSpPr>
                <a:spLocks noChangeArrowheads="1"/>
              </p:cNvSpPr>
              <p:nvPr/>
            </p:nvSpPr>
            <p:spPr bwMode="auto">
              <a:xfrm>
                <a:off x="4128" y="168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1292" name="Rectangle 10"/>
              <p:cNvSpPr>
                <a:spLocks noChangeArrowheads="1"/>
              </p:cNvSpPr>
              <p:nvPr/>
            </p:nvSpPr>
            <p:spPr bwMode="auto">
              <a:xfrm>
                <a:off x="1392"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1293" name="Rectangle 11"/>
              <p:cNvSpPr>
                <a:spLocks noChangeArrowheads="1"/>
              </p:cNvSpPr>
              <p:nvPr/>
            </p:nvSpPr>
            <p:spPr bwMode="auto">
              <a:xfrm>
                <a:off x="4224" y="2400"/>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1294" name="Rectangle 12"/>
              <p:cNvSpPr>
                <a:spLocks noChangeArrowheads="1"/>
              </p:cNvSpPr>
              <p:nvPr/>
            </p:nvSpPr>
            <p:spPr bwMode="auto">
              <a:xfrm>
                <a:off x="273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1295" name="Rectangle 13"/>
              <p:cNvSpPr>
                <a:spLocks noChangeArrowheads="1"/>
              </p:cNvSpPr>
              <p:nvPr/>
            </p:nvSpPr>
            <p:spPr bwMode="auto">
              <a:xfrm>
                <a:off x="2256" y="3024"/>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1296" name="Rectangle 14"/>
              <p:cNvSpPr>
                <a:spLocks noChangeArrowheads="1"/>
              </p:cNvSpPr>
              <p:nvPr/>
            </p:nvSpPr>
            <p:spPr bwMode="auto">
              <a:xfrm>
                <a:off x="3120" y="2448"/>
                <a:ext cx="288" cy="336"/>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11297" name="Oval 15"/>
              <p:cNvSpPr>
                <a:spLocks noChangeArrowheads="1"/>
              </p:cNvSpPr>
              <p:nvPr/>
            </p:nvSpPr>
            <p:spPr bwMode="auto">
              <a:xfrm>
                <a:off x="2208" y="1632"/>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1298" name="Oval 16"/>
              <p:cNvSpPr>
                <a:spLocks noChangeArrowheads="1"/>
              </p:cNvSpPr>
              <p:nvPr/>
            </p:nvSpPr>
            <p:spPr bwMode="auto">
              <a:xfrm>
                <a:off x="235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1299" name="Oval 17"/>
              <p:cNvSpPr>
                <a:spLocks noChangeArrowheads="1"/>
              </p:cNvSpPr>
              <p:nvPr/>
            </p:nvSpPr>
            <p:spPr bwMode="auto">
              <a:xfrm>
                <a:off x="3264" y="168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1300" name="Oval 18"/>
              <p:cNvSpPr>
                <a:spLocks noChangeArrowheads="1"/>
              </p:cNvSpPr>
              <p:nvPr/>
            </p:nvSpPr>
            <p:spPr bwMode="auto">
              <a:xfrm>
                <a:off x="3216" y="3024"/>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1301" name="Oval 19"/>
              <p:cNvSpPr>
                <a:spLocks noChangeArrowheads="1"/>
              </p:cNvSpPr>
              <p:nvPr/>
            </p:nvSpPr>
            <p:spPr bwMode="auto">
              <a:xfrm>
                <a:off x="3696" y="2400"/>
                <a:ext cx="336" cy="336"/>
              </a:xfrm>
              <a:prstGeom prst="ellipse">
                <a:avLst/>
              </a:prstGeom>
              <a:solidFill>
                <a:schemeClr val="tx1"/>
              </a:solidFill>
              <a:ln w="9525">
                <a:solidFill>
                  <a:schemeClr val="tx1"/>
                </a:solidFill>
                <a:round/>
                <a:headEnd/>
                <a:tailEnd/>
              </a:ln>
            </p:spPr>
            <p:txBody>
              <a:bodyPr wrap="none" anchor="ctr"/>
              <a:lstStyle/>
              <a:p>
                <a:endParaRPr lang="en-US"/>
              </a:p>
            </p:txBody>
          </p:sp>
          <p:sp>
            <p:nvSpPr>
              <p:cNvPr id="11302" name="Oval 20"/>
              <p:cNvSpPr>
                <a:spLocks noChangeArrowheads="1"/>
              </p:cNvSpPr>
              <p:nvPr/>
            </p:nvSpPr>
            <p:spPr bwMode="auto">
              <a:xfrm>
                <a:off x="1872" y="2400"/>
                <a:ext cx="336" cy="336"/>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11272" name="Group 21"/>
            <p:cNvGrpSpPr>
              <a:grpSpLocks/>
            </p:cNvGrpSpPr>
            <p:nvPr/>
          </p:nvGrpSpPr>
          <p:grpSpPr bwMode="auto">
            <a:xfrm>
              <a:off x="1536" y="1824"/>
              <a:ext cx="2832" cy="1200"/>
              <a:chOff x="1536" y="1824"/>
              <a:chExt cx="2832" cy="1200"/>
            </a:xfrm>
          </p:grpSpPr>
          <p:sp>
            <p:nvSpPr>
              <p:cNvPr id="11273" name="Line 22"/>
              <p:cNvSpPr>
                <a:spLocks noChangeShapeType="1"/>
              </p:cNvSpPr>
              <p:nvPr/>
            </p:nvSpPr>
            <p:spPr bwMode="auto">
              <a:xfrm>
                <a:off x="1872" y="1824"/>
                <a:ext cx="336" cy="0"/>
              </a:xfrm>
              <a:prstGeom prst="line">
                <a:avLst/>
              </a:prstGeom>
              <a:noFill/>
              <a:ln w="9525">
                <a:solidFill>
                  <a:schemeClr val="tx1"/>
                </a:solidFill>
                <a:round/>
                <a:headEnd/>
                <a:tailEnd/>
              </a:ln>
            </p:spPr>
            <p:txBody>
              <a:bodyPr/>
              <a:lstStyle/>
              <a:p>
                <a:endParaRPr lang="en-US"/>
              </a:p>
            </p:txBody>
          </p:sp>
          <p:sp>
            <p:nvSpPr>
              <p:cNvPr id="11274" name="Line 23"/>
              <p:cNvSpPr>
                <a:spLocks noChangeShapeType="1"/>
              </p:cNvSpPr>
              <p:nvPr/>
            </p:nvSpPr>
            <p:spPr bwMode="auto">
              <a:xfrm>
                <a:off x="2016" y="1824"/>
                <a:ext cx="0" cy="336"/>
              </a:xfrm>
              <a:prstGeom prst="line">
                <a:avLst/>
              </a:prstGeom>
              <a:noFill/>
              <a:ln w="9525">
                <a:solidFill>
                  <a:schemeClr val="tx1"/>
                </a:solidFill>
                <a:round/>
                <a:headEnd/>
                <a:tailEnd/>
              </a:ln>
            </p:spPr>
            <p:txBody>
              <a:bodyPr/>
              <a:lstStyle/>
              <a:p>
                <a:endParaRPr lang="en-US"/>
              </a:p>
            </p:txBody>
          </p:sp>
          <p:sp>
            <p:nvSpPr>
              <p:cNvPr id="11275" name="Line 24"/>
              <p:cNvSpPr>
                <a:spLocks noChangeShapeType="1"/>
              </p:cNvSpPr>
              <p:nvPr/>
            </p:nvSpPr>
            <p:spPr bwMode="auto">
              <a:xfrm>
                <a:off x="1536" y="2208"/>
                <a:ext cx="960" cy="0"/>
              </a:xfrm>
              <a:prstGeom prst="line">
                <a:avLst/>
              </a:prstGeom>
              <a:noFill/>
              <a:ln w="9525">
                <a:solidFill>
                  <a:schemeClr val="tx1"/>
                </a:solidFill>
                <a:round/>
                <a:headEnd/>
                <a:tailEnd/>
              </a:ln>
            </p:spPr>
            <p:txBody>
              <a:bodyPr/>
              <a:lstStyle/>
              <a:p>
                <a:endParaRPr lang="en-US"/>
              </a:p>
            </p:txBody>
          </p:sp>
          <p:sp>
            <p:nvSpPr>
              <p:cNvPr id="11276" name="Line 25"/>
              <p:cNvSpPr>
                <a:spLocks noChangeShapeType="1"/>
              </p:cNvSpPr>
              <p:nvPr/>
            </p:nvSpPr>
            <p:spPr bwMode="auto">
              <a:xfrm>
                <a:off x="4368" y="2208"/>
                <a:ext cx="0" cy="192"/>
              </a:xfrm>
              <a:prstGeom prst="line">
                <a:avLst/>
              </a:prstGeom>
              <a:noFill/>
              <a:ln w="9525">
                <a:solidFill>
                  <a:schemeClr val="tx1"/>
                </a:solidFill>
                <a:round/>
                <a:headEnd/>
                <a:tailEnd/>
              </a:ln>
            </p:spPr>
            <p:txBody>
              <a:bodyPr/>
              <a:lstStyle/>
              <a:p>
                <a:endParaRPr lang="en-US"/>
              </a:p>
            </p:txBody>
          </p:sp>
          <p:sp>
            <p:nvSpPr>
              <p:cNvPr id="11277" name="Line 26"/>
              <p:cNvSpPr>
                <a:spLocks noChangeShapeType="1"/>
              </p:cNvSpPr>
              <p:nvPr/>
            </p:nvSpPr>
            <p:spPr bwMode="auto">
              <a:xfrm>
                <a:off x="2496" y="2208"/>
                <a:ext cx="0" cy="192"/>
              </a:xfrm>
              <a:prstGeom prst="line">
                <a:avLst/>
              </a:prstGeom>
              <a:noFill/>
              <a:ln w="9525">
                <a:solidFill>
                  <a:schemeClr val="tx1"/>
                </a:solidFill>
                <a:round/>
                <a:headEnd/>
                <a:tailEnd/>
              </a:ln>
            </p:spPr>
            <p:txBody>
              <a:bodyPr/>
              <a:lstStyle/>
              <a:p>
                <a:endParaRPr lang="en-US"/>
              </a:p>
            </p:txBody>
          </p:sp>
          <p:sp>
            <p:nvSpPr>
              <p:cNvPr id="11278" name="Line 27"/>
              <p:cNvSpPr>
                <a:spLocks noChangeShapeType="1"/>
              </p:cNvSpPr>
              <p:nvPr/>
            </p:nvSpPr>
            <p:spPr bwMode="auto">
              <a:xfrm>
                <a:off x="2016" y="2208"/>
                <a:ext cx="0" cy="192"/>
              </a:xfrm>
              <a:prstGeom prst="line">
                <a:avLst/>
              </a:prstGeom>
              <a:noFill/>
              <a:ln w="9525">
                <a:solidFill>
                  <a:schemeClr val="tx1"/>
                </a:solidFill>
                <a:round/>
                <a:headEnd/>
                <a:tailEnd/>
              </a:ln>
            </p:spPr>
            <p:txBody>
              <a:bodyPr/>
              <a:lstStyle/>
              <a:p>
                <a:endParaRPr lang="en-US"/>
              </a:p>
            </p:txBody>
          </p:sp>
          <p:sp>
            <p:nvSpPr>
              <p:cNvPr id="11279" name="Line 28"/>
              <p:cNvSpPr>
                <a:spLocks noChangeShapeType="1"/>
              </p:cNvSpPr>
              <p:nvPr/>
            </p:nvSpPr>
            <p:spPr bwMode="auto">
              <a:xfrm>
                <a:off x="2688" y="2592"/>
                <a:ext cx="432" cy="0"/>
              </a:xfrm>
              <a:prstGeom prst="line">
                <a:avLst/>
              </a:prstGeom>
              <a:noFill/>
              <a:ln w="9525">
                <a:solidFill>
                  <a:schemeClr val="tx1"/>
                </a:solidFill>
                <a:round/>
                <a:headEnd/>
                <a:tailEnd/>
              </a:ln>
            </p:spPr>
            <p:txBody>
              <a:bodyPr/>
              <a:lstStyle/>
              <a:p>
                <a:endParaRPr lang="en-US"/>
              </a:p>
            </p:txBody>
          </p:sp>
          <p:sp>
            <p:nvSpPr>
              <p:cNvPr id="11280" name="Line 29"/>
              <p:cNvSpPr>
                <a:spLocks noChangeShapeType="1"/>
              </p:cNvSpPr>
              <p:nvPr/>
            </p:nvSpPr>
            <p:spPr bwMode="auto">
              <a:xfrm>
                <a:off x="2880" y="2592"/>
                <a:ext cx="0" cy="240"/>
              </a:xfrm>
              <a:prstGeom prst="line">
                <a:avLst/>
              </a:prstGeom>
              <a:noFill/>
              <a:ln w="9525">
                <a:solidFill>
                  <a:schemeClr val="tx1"/>
                </a:solidFill>
                <a:round/>
                <a:headEnd/>
                <a:tailEnd/>
              </a:ln>
            </p:spPr>
            <p:txBody>
              <a:bodyPr/>
              <a:lstStyle/>
              <a:p>
                <a:endParaRPr lang="en-US"/>
              </a:p>
            </p:txBody>
          </p:sp>
          <p:sp>
            <p:nvSpPr>
              <p:cNvPr id="11281" name="Line 30"/>
              <p:cNvSpPr>
                <a:spLocks noChangeShapeType="1"/>
              </p:cNvSpPr>
              <p:nvPr/>
            </p:nvSpPr>
            <p:spPr bwMode="auto">
              <a:xfrm>
                <a:off x="2400" y="2832"/>
                <a:ext cx="1008" cy="0"/>
              </a:xfrm>
              <a:prstGeom prst="line">
                <a:avLst/>
              </a:prstGeom>
              <a:noFill/>
              <a:ln w="9525">
                <a:solidFill>
                  <a:schemeClr val="tx1"/>
                </a:solidFill>
                <a:round/>
                <a:headEnd/>
                <a:tailEnd/>
              </a:ln>
            </p:spPr>
            <p:txBody>
              <a:bodyPr/>
              <a:lstStyle/>
              <a:p>
                <a:endParaRPr lang="en-US"/>
              </a:p>
            </p:txBody>
          </p:sp>
          <p:sp>
            <p:nvSpPr>
              <p:cNvPr id="11282" name="Line 31"/>
              <p:cNvSpPr>
                <a:spLocks noChangeShapeType="1"/>
              </p:cNvSpPr>
              <p:nvPr/>
            </p:nvSpPr>
            <p:spPr bwMode="auto">
              <a:xfrm>
                <a:off x="3408" y="2832"/>
                <a:ext cx="0" cy="192"/>
              </a:xfrm>
              <a:prstGeom prst="line">
                <a:avLst/>
              </a:prstGeom>
              <a:noFill/>
              <a:ln w="9525">
                <a:solidFill>
                  <a:schemeClr val="tx1"/>
                </a:solidFill>
                <a:round/>
                <a:headEnd/>
                <a:tailEnd/>
              </a:ln>
            </p:spPr>
            <p:txBody>
              <a:bodyPr/>
              <a:lstStyle/>
              <a:p>
                <a:endParaRPr lang="en-US"/>
              </a:p>
            </p:txBody>
          </p:sp>
          <p:sp>
            <p:nvSpPr>
              <p:cNvPr id="11283" name="Line 32"/>
              <p:cNvSpPr>
                <a:spLocks noChangeShapeType="1"/>
              </p:cNvSpPr>
              <p:nvPr/>
            </p:nvSpPr>
            <p:spPr bwMode="auto">
              <a:xfrm>
                <a:off x="2880" y="2832"/>
                <a:ext cx="0" cy="192"/>
              </a:xfrm>
              <a:prstGeom prst="line">
                <a:avLst/>
              </a:prstGeom>
              <a:noFill/>
              <a:ln w="9525">
                <a:solidFill>
                  <a:schemeClr val="tx1"/>
                </a:solidFill>
                <a:round/>
                <a:headEnd/>
                <a:tailEnd/>
              </a:ln>
            </p:spPr>
            <p:txBody>
              <a:bodyPr/>
              <a:lstStyle/>
              <a:p>
                <a:endParaRPr lang="en-US"/>
              </a:p>
            </p:txBody>
          </p:sp>
          <p:sp>
            <p:nvSpPr>
              <p:cNvPr id="11284" name="Line 33"/>
              <p:cNvSpPr>
                <a:spLocks noChangeShapeType="1"/>
              </p:cNvSpPr>
              <p:nvPr/>
            </p:nvSpPr>
            <p:spPr bwMode="auto">
              <a:xfrm>
                <a:off x="2400" y="2832"/>
                <a:ext cx="0" cy="192"/>
              </a:xfrm>
              <a:prstGeom prst="line">
                <a:avLst/>
              </a:prstGeom>
              <a:noFill/>
              <a:ln w="9525">
                <a:solidFill>
                  <a:schemeClr val="tx1"/>
                </a:solidFill>
                <a:round/>
                <a:headEnd/>
                <a:tailEnd/>
              </a:ln>
            </p:spPr>
            <p:txBody>
              <a:bodyPr/>
              <a:lstStyle/>
              <a:p>
                <a:endParaRPr lang="en-US"/>
              </a:p>
            </p:txBody>
          </p:sp>
          <p:sp>
            <p:nvSpPr>
              <p:cNvPr id="11285" name="Line 34"/>
              <p:cNvSpPr>
                <a:spLocks noChangeShapeType="1"/>
              </p:cNvSpPr>
              <p:nvPr/>
            </p:nvSpPr>
            <p:spPr bwMode="auto">
              <a:xfrm>
                <a:off x="3840" y="2208"/>
                <a:ext cx="0" cy="192"/>
              </a:xfrm>
              <a:prstGeom prst="line">
                <a:avLst/>
              </a:prstGeom>
              <a:noFill/>
              <a:ln w="9525">
                <a:solidFill>
                  <a:schemeClr val="tx1"/>
                </a:solidFill>
                <a:round/>
                <a:headEnd/>
                <a:tailEnd/>
              </a:ln>
            </p:spPr>
            <p:txBody>
              <a:bodyPr/>
              <a:lstStyle/>
              <a:p>
                <a:endParaRPr lang="en-US"/>
              </a:p>
            </p:txBody>
          </p:sp>
          <p:sp>
            <p:nvSpPr>
              <p:cNvPr id="11286" name="Line 35"/>
              <p:cNvSpPr>
                <a:spLocks noChangeShapeType="1"/>
              </p:cNvSpPr>
              <p:nvPr/>
            </p:nvSpPr>
            <p:spPr bwMode="auto">
              <a:xfrm>
                <a:off x="3264" y="2256"/>
                <a:ext cx="0" cy="192"/>
              </a:xfrm>
              <a:prstGeom prst="line">
                <a:avLst/>
              </a:prstGeom>
              <a:noFill/>
              <a:ln w="9525">
                <a:solidFill>
                  <a:schemeClr val="tx1"/>
                </a:solidFill>
                <a:round/>
                <a:headEnd/>
                <a:tailEnd/>
              </a:ln>
            </p:spPr>
            <p:txBody>
              <a:bodyPr/>
              <a:lstStyle/>
              <a:p>
                <a:endParaRPr lang="en-US"/>
              </a:p>
            </p:txBody>
          </p:sp>
          <p:sp>
            <p:nvSpPr>
              <p:cNvPr id="11287" name="Line 36"/>
              <p:cNvSpPr>
                <a:spLocks noChangeShapeType="1"/>
              </p:cNvSpPr>
              <p:nvPr/>
            </p:nvSpPr>
            <p:spPr bwMode="auto">
              <a:xfrm>
                <a:off x="3264" y="2208"/>
                <a:ext cx="1104" cy="0"/>
              </a:xfrm>
              <a:prstGeom prst="line">
                <a:avLst/>
              </a:prstGeom>
              <a:noFill/>
              <a:ln w="9525">
                <a:solidFill>
                  <a:schemeClr val="tx1"/>
                </a:solidFill>
                <a:round/>
                <a:headEnd/>
                <a:tailEnd/>
              </a:ln>
            </p:spPr>
            <p:txBody>
              <a:bodyPr/>
              <a:lstStyle/>
              <a:p>
                <a:endParaRPr lang="en-US"/>
              </a:p>
            </p:txBody>
          </p:sp>
          <p:sp>
            <p:nvSpPr>
              <p:cNvPr id="11288" name="Line 37"/>
              <p:cNvSpPr>
                <a:spLocks noChangeShapeType="1"/>
              </p:cNvSpPr>
              <p:nvPr/>
            </p:nvSpPr>
            <p:spPr bwMode="auto">
              <a:xfrm>
                <a:off x="3840" y="1872"/>
                <a:ext cx="0" cy="336"/>
              </a:xfrm>
              <a:prstGeom prst="line">
                <a:avLst/>
              </a:prstGeom>
              <a:noFill/>
              <a:ln w="9525">
                <a:solidFill>
                  <a:schemeClr val="tx1"/>
                </a:solidFill>
                <a:round/>
                <a:headEnd/>
                <a:tailEnd/>
              </a:ln>
            </p:spPr>
            <p:txBody>
              <a:bodyPr/>
              <a:lstStyle/>
              <a:p>
                <a:endParaRPr lang="en-US"/>
              </a:p>
            </p:txBody>
          </p:sp>
          <p:sp>
            <p:nvSpPr>
              <p:cNvPr id="11289" name="Line 38"/>
              <p:cNvSpPr>
                <a:spLocks noChangeShapeType="1"/>
              </p:cNvSpPr>
              <p:nvPr/>
            </p:nvSpPr>
            <p:spPr bwMode="auto">
              <a:xfrm>
                <a:off x="3600" y="1824"/>
                <a:ext cx="480" cy="0"/>
              </a:xfrm>
              <a:prstGeom prst="line">
                <a:avLst/>
              </a:prstGeom>
              <a:noFill/>
              <a:ln w="9525">
                <a:solidFill>
                  <a:schemeClr val="tx1"/>
                </a:solidFill>
                <a:round/>
                <a:headEnd/>
                <a:tailEnd/>
              </a:ln>
            </p:spPr>
            <p:txBody>
              <a:bodyPr/>
              <a:lstStyle/>
              <a:p>
                <a:endParaRPr lang="en-US"/>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60DE26BF84CC4293B15984BB7E4CD3" ma:contentTypeVersion="1" ma:contentTypeDescription="Create a new document." ma:contentTypeScope="" ma:versionID="a4e0f1096fde01da431ab26189e8bab1">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59374EB5-8FF1-4EB3-9870-53EE3987D5E4}">
  <ds:schemaRefs>
    <ds:schemaRef ds:uri="http://schemas.microsoft.com/sharepoint/v3/contenttype/forms"/>
  </ds:schemaRefs>
</ds:datastoreItem>
</file>

<file path=customXml/itemProps2.xml><?xml version="1.0" encoding="utf-8"?>
<ds:datastoreItem xmlns:ds="http://schemas.openxmlformats.org/officeDocument/2006/customXml" ds:itemID="{536FDB59-6CB1-4C90-B335-31FB46F714BF}">
  <ds:schemaRefs>
    <ds:schemaRef ds:uri="http://www.w3.org/XML/1998/namespace"/>
    <ds:schemaRef ds:uri="http://purl.org/dc/terms/"/>
    <ds:schemaRef ds:uri="http://purl.org/dc/dcmitype/"/>
    <ds:schemaRef ds:uri="http://schemas.microsoft.com/sharepoint/v3"/>
    <ds:schemaRef ds:uri="http://schemas.microsoft.com/office/2006/documentManagement/types"/>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1DE513AE-4E80-4BB2-8C80-6032D336FB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Cliff</Template>
  <TotalTime>10809</TotalTime>
  <Words>2009</Words>
  <Application>Microsoft Office PowerPoint</Application>
  <PresentationFormat>On-screen Show (4:3)</PresentationFormat>
  <Paragraphs>258</Paragraphs>
  <Slides>41</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Arial Black</vt:lpstr>
      <vt:lpstr>Arial Narrow</vt:lpstr>
      <vt:lpstr>Times New Roman</vt:lpstr>
      <vt:lpstr>Verdana</vt:lpstr>
      <vt:lpstr>Wingdings</vt:lpstr>
      <vt:lpstr>Cliff</vt:lpstr>
      <vt:lpstr>Pedigree Charts</vt:lpstr>
      <vt:lpstr>Write these notes on the bottom half of page 63…</vt:lpstr>
      <vt:lpstr>Pedigree Charts</vt:lpstr>
      <vt:lpstr>Overview</vt:lpstr>
      <vt:lpstr>What is a Pedigree?</vt:lpstr>
      <vt:lpstr>Constructing a Pedigree </vt:lpstr>
      <vt:lpstr>Connecting Pedigree Symbols</vt:lpstr>
      <vt:lpstr>Connecting Pedigree Symbols</vt:lpstr>
      <vt:lpstr>Example</vt:lpstr>
      <vt:lpstr>Symbols in a Pedigree Chart </vt:lpstr>
      <vt:lpstr>Interpreting a Pedigree Chart</vt:lpstr>
      <vt:lpstr>Example of Pedigree Charts</vt:lpstr>
      <vt:lpstr>Answer</vt:lpstr>
      <vt:lpstr>Interpreting a Pedigree Chart</vt:lpstr>
      <vt:lpstr>Example of Pedigree Charts</vt:lpstr>
      <vt:lpstr>Answer</vt:lpstr>
      <vt:lpstr>Example of Pedigree Charts</vt:lpstr>
      <vt:lpstr>Answer</vt:lpstr>
      <vt:lpstr>Summary</vt:lpstr>
      <vt:lpstr>Pedigree Chart -Cystic Fibrosis</vt:lpstr>
      <vt:lpstr>Human Genetics</vt:lpstr>
      <vt:lpstr>Karyotype</vt:lpstr>
      <vt:lpstr>Chromosome Number</vt:lpstr>
      <vt:lpstr>Autosomes &amp; Sex Chromosomes</vt:lpstr>
      <vt:lpstr>Down Syndrome= 3 of #21</vt:lpstr>
      <vt:lpstr>Klinefelter’s = XXY</vt:lpstr>
      <vt:lpstr>Multiple Alleles</vt:lpstr>
      <vt:lpstr>Mutation</vt:lpstr>
      <vt:lpstr>Mutation</vt:lpstr>
      <vt:lpstr>Genetic Technology</vt:lpstr>
      <vt:lpstr>1. Transgenic tobacco plant?</vt:lpstr>
      <vt:lpstr>2. Genetic Engineering:</vt:lpstr>
      <vt:lpstr>Recombinant DNA:</vt:lpstr>
      <vt:lpstr>Genetic Engineering of Insulin</vt:lpstr>
      <vt:lpstr>4. Transgenic Organism:</vt:lpstr>
      <vt:lpstr>5. Tobacco Recombinant DNA Process:</vt:lpstr>
      <vt:lpstr>Restriction Enzymes:</vt:lpstr>
      <vt:lpstr>7.  “Sticky ends”</vt:lpstr>
      <vt:lpstr>Vectors = vehicles</vt:lpstr>
      <vt:lpstr>Vectors:</vt:lpstr>
      <vt:lpstr>Recombinant DNA Uses:</vt:lpstr>
    </vt:vector>
  </TitlesOfParts>
  <Company>CDC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04 Part III</dc:title>
  <dc:creator>Cris Robson</dc:creator>
  <cp:lastModifiedBy>admin</cp:lastModifiedBy>
  <cp:revision>53</cp:revision>
  <dcterms:created xsi:type="dcterms:W3CDTF">2004-06-10T17:41:26Z</dcterms:created>
  <dcterms:modified xsi:type="dcterms:W3CDTF">2016-03-11T22:20:00Z</dcterms:modified>
</cp:coreProperties>
</file>