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63" r:id="rId3"/>
    <p:sldId id="264" r:id="rId4"/>
    <p:sldId id="257" r:id="rId5"/>
    <p:sldId id="258" r:id="rId6"/>
    <p:sldId id="259" r:id="rId7"/>
    <p:sldId id="260" r:id="rId8"/>
    <p:sldId id="261" r:id="rId9"/>
    <p:sldId id="262" r:id="rId10"/>
    <p:sldId id="269" r:id="rId11"/>
    <p:sldId id="265" r:id="rId12"/>
    <p:sldId id="266" r:id="rId13"/>
    <p:sldId id="267" r:id="rId14"/>
    <p:sldId id="268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7" r:id="rId32"/>
    <p:sldId id="286" r:id="rId3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52" autoAdjust="0"/>
    <p:restoredTop sz="94660"/>
  </p:normalViewPr>
  <p:slideViewPr>
    <p:cSldViewPr snapToGrid="0">
      <p:cViewPr varScale="1">
        <p:scale>
          <a:sx n="81" d="100"/>
          <a:sy n="81" d="100"/>
        </p:scale>
        <p:origin x="13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FEEB8-9BEF-4ED4-8A28-407C38B66006}" type="datetimeFigureOut">
              <a:rPr lang="en-US" smtClean="0"/>
              <a:t>3/14/2016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F6DC2823-8DD7-4E55-A683-2F8A437984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852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drumroll.wav"/>
          </p:stSnd>
        </p:sndAc>
      </p:transition>
    </mc:Choice>
    <mc:Fallback xmlns="">
      <p:transition spd="slow">
        <p:sndAc>
          <p:stSnd>
            <p:snd r:embed="rId3" name="drumroll.wav"/>
          </p:stSnd>
        </p:sndAc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FEEB8-9BEF-4ED4-8A28-407C38B66006}" type="datetimeFigureOut">
              <a:rPr lang="en-US" smtClean="0"/>
              <a:t>3/14/2016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6DC2823-8DD7-4E55-A683-2F8A437984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092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drumroll.wav"/>
          </p:stSnd>
        </p:sndAc>
      </p:transition>
    </mc:Choice>
    <mc:Fallback xmlns="">
      <p:transition spd="slow">
        <p:sndAc>
          <p:stSnd>
            <p:snd r:embed="rId3" name="drumroll.wav"/>
          </p:stSnd>
        </p:sndAc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FEEB8-9BEF-4ED4-8A28-407C38B66006}" type="datetimeFigureOut">
              <a:rPr lang="en-US" smtClean="0"/>
              <a:t>3/14/2016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6DC2823-8DD7-4E55-A683-2F8A437984CD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72537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drumroll.wav"/>
          </p:stSnd>
        </p:sndAc>
      </p:transition>
    </mc:Choice>
    <mc:Fallback xmlns="">
      <p:transition spd="slow">
        <p:sndAc>
          <p:stSnd>
            <p:snd r:embed="rId3" name="drumroll.wav"/>
          </p:stSnd>
        </p:sndAc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FEEB8-9BEF-4ED4-8A28-407C38B66006}" type="datetimeFigureOut">
              <a:rPr lang="en-US" smtClean="0"/>
              <a:t>3/14/2016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6DC2823-8DD7-4E55-A683-2F8A437984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582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drumroll.wav"/>
          </p:stSnd>
        </p:sndAc>
      </p:transition>
    </mc:Choice>
    <mc:Fallback xmlns="">
      <p:transition spd="slow">
        <p:sndAc>
          <p:stSnd>
            <p:snd r:embed="rId3" name="drumroll.wav"/>
          </p:stSnd>
        </p:sndAc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FEEB8-9BEF-4ED4-8A28-407C38B66006}" type="datetimeFigureOut">
              <a:rPr lang="en-US" smtClean="0"/>
              <a:t>3/14/2016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6DC2823-8DD7-4E55-A683-2F8A437984CD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83543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drumroll.wav"/>
          </p:stSnd>
        </p:sndAc>
      </p:transition>
    </mc:Choice>
    <mc:Fallback xmlns="">
      <p:transition spd="slow">
        <p:sndAc>
          <p:stSnd>
            <p:snd r:embed="rId3" name="drumroll.wav"/>
          </p:stSnd>
        </p:sndAc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FEEB8-9BEF-4ED4-8A28-407C38B66006}" type="datetimeFigureOut">
              <a:rPr lang="en-US" smtClean="0"/>
              <a:t>3/14/2016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6DC2823-8DD7-4E55-A683-2F8A437984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982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drumroll.wav"/>
          </p:stSnd>
        </p:sndAc>
      </p:transition>
    </mc:Choice>
    <mc:Fallback xmlns="">
      <p:transition spd="slow">
        <p:sndAc>
          <p:stSnd>
            <p:snd r:embed="rId3" name="drumroll.wav"/>
          </p:stSnd>
        </p:sndAc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FEEB8-9BEF-4ED4-8A28-407C38B66006}" type="datetimeFigureOut">
              <a:rPr lang="en-US" smtClean="0"/>
              <a:t>3/14/2016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C2823-8DD7-4E55-A683-2F8A437984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936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drumroll.wav"/>
          </p:stSnd>
        </p:sndAc>
      </p:transition>
    </mc:Choice>
    <mc:Fallback xmlns="">
      <p:transition spd="slow">
        <p:sndAc>
          <p:stSnd>
            <p:snd r:embed="rId3" name="drumroll.wav"/>
          </p:stSnd>
        </p:sndAc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FEEB8-9BEF-4ED4-8A28-407C38B66006}" type="datetimeFigureOut">
              <a:rPr lang="en-US" smtClean="0"/>
              <a:t>3/14/2016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C2823-8DD7-4E55-A683-2F8A437984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84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drumroll.wav"/>
          </p:stSnd>
        </p:sndAc>
      </p:transition>
    </mc:Choice>
    <mc:Fallback xmlns="">
      <p:transition spd="slow">
        <p:sndAc>
          <p:stSnd>
            <p:snd r:embed="rId3" name="drumroll.wav"/>
          </p:stSnd>
        </p:sndAc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FEEB8-9BEF-4ED4-8A28-407C38B66006}" type="datetimeFigureOut">
              <a:rPr lang="en-US" smtClean="0"/>
              <a:t>3/14/2016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C2823-8DD7-4E55-A683-2F8A437984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149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drumroll.wav"/>
          </p:stSnd>
        </p:sndAc>
      </p:transition>
    </mc:Choice>
    <mc:Fallback xmlns="">
      <p:transition spd="slow">
        <p:sndAc>
          <p:stSnd>
            <p:snd r:embed="rId3" name="drumroll.wav"/>
          </p:stSnd>
        </p:sndAc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FEEB8-9BEF-4ED4-8A28-407C38B66006}" type="datetimeFigureOut">
              <a:rPr lang="en-US" smtClean="0"/>
              <a:t>3/14/2016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6DC2823-8DD7-4E55-A683-2F8A437984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511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drumroll.wav"/>
          </p:stSnd>
        </p:sndAc>
      </p:transition>
    </mc:Choice>
    <mc:Fallback xmlns="">
      <p:transition spd="slow">
        <p:sndAc>
          <p:stSnd>
            <p:snd r:embed="rId3" name="drumroll.wav"/>
          </p:stSnd>
        </p:sndAc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FEEB8-9BEF-4ED4-8A28-407C38B66006}" type="datetimeFigureOut">
              <a:rPr lang="en-US" smtClean="0"/>
              <a:t>3/14/2016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6DC2823-8DD7-4E55-A683-2F8A437984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64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drumroll.wav"/>
          </p:stSnd>
        </p:sndAc>
      </p:transition>
    </mc:Choice>
    <mc:Fallback xmlns="">
      <p:transition spd="slow">
        <p:sndAc>
          <p:stSnd>
            <p:snd r:embed="rId3" name="drumroll.wav"/>
          </p:stSnd>
        </p:sndAc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FEEB8-9BEF-4ED4-8A28-407C38B66006}" type="datetimeFigureOut">
              <a:rPr lang="en-US" smtClean="0"/>
              <a:t>3/14/2016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6DC2823-8DD7-4E55-A683-2F8A437984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473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drumroll.wav"/>
          </p:stSnd>
        </p:sndAc>
      </p:transition>
    </mc:Choice>
    <mc:Fallback xmlns="">
      <p:transition spd="slow">
        <p:sndAc>
          <p:stSnd>
            <p:snd r:embed="rId3" name="drumroll.wav"/>
          </p:stSnd>
        </p:sndAc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FEEB8-9BEF-4ED4-8A28-407C38B66006}" type="datetimeFigureOut">
              <a:rPr lang="en-US" smtClean="0"/>
              <a:t>3/14/2016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C2823-8DD7-4E55-A683-2F8A437984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013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drumroll.wav"/>
          </p:stSnd>
        </p:sndAc>
      </p:transition>
    </mc:Choice>
    <mc:Fallback xmlns="">
      <p:transition spd="slow">
        <p:sndAc>
          <p:stSnd>
            <p:snd r:embed="rId3" name="drumroll.wav"/>
          </p:stSnd>
        </p:sndAc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FEEB8-9BEF-4ED4-8A28-407C38B66006}" type="datetimeFigureOut">
              <a:rPr lang="en-US" smtClean="0"/>
              <a:t>3/14/2016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C2823-8DD7-4E55-A683-2F8A437984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601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drumroll.wav"/>
          </p:stSnd>
        </p:sndAc>
      </p:transition>
    </mc:Choice>
    <mc:Fallback xmlns="">
      <p:transition spd="slow">
        <p:sndAc>
          <p:stSnd>
            <p:snd r:embed="rId3" name="drumroll.wav"/>
          </p:stSnd>
        </p:sndAc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FEEB8-9BEF-4ED4-8A28-407C38B66006}" type="datetimeFigureOut">
              <a:rPr lang="en-US" smtClean="0"/>
              <a:t>3/14/2016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C2823-8DD7-4E55-A683-2F8A437984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026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drumroll.wav"/>
          </p:stSnd>
        </p:sndAc>
      </p:transition>
    </mc:Choice>
    <mc:Fallback xmlns="">
      <p:transition spd="slow">
        <p:sndAc>
          <p:stSnd>
            <p:snd r:embed="rId3" name="drumroll.wav"/>
          </p:stSnd>
        </p:sndAc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FEEB8-9BEF-4ED4-8A28-407C38B66006}" type="datetimeFigureOut">
              <a:rPr lang="en-US" smtClean="0"/>
              <a:t>3/14/2016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6DC2823-8DD7-4E55-A683-2F8A437984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36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drumroll.wav"/>
          </p:stSnd>
        </p:sndAc>
      </p:transition>
    </mc:Choice>
    <mc:Fallback xmlns="">
      <p:transition spd="slow">
        <p:sndAc>
          <p:stSnd>
            <p:snd r:embed="rId3" name="drumroll.wav"/>
          </p:stSnd>
        </p:sndAc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audio" Target="../media/audio1.wav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4FEEB8-9BEF-4ED4-8A28-407C38B66006}" type="datetimeFigureOut">
              <a:rPr lang="en-US" smtClean="0"/>
              <a:t>3/14/2016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F6DC2823-8DD7-4E55-A683-2F8A437984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756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8" name="drumroll.wav"/>
          </p:stSnd>
        </p:sndAc>
      </p:transition>
    </mc:Choice>
    <mc:Fallback xmlns="">
      <p:transition spd="slow">
        <p:sndAc>
          <p:stSnd>
            <p:snd r:embed="rId19" name="drumroll.wav"/>
          </p:stSnd>
        </p:sndAc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4" Type="http://schemas.openxmlformats.org/officeDocument/2006/relationships/audio" Target="../media/audio1.wav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4" Type="http://schemas.openxmlformats.org/officeDocument/2006/relationships/audio" Target="../media/audio1.wav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Genetics and Heredity Test Trivia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364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drumroll.wav"/>
          </p:stSnd>
        </p:sndAc>
      </p:transition>
    </mc:Choice>
    <mc:Fallback xmlns="">
      <p:transition spd="slow">
        <p:sndAc>
          <p:stSnd>
            <p:snd r:embed="rId3" name="drumroll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Round 2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Meiosis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872509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drumroll.wav"/>
          </p:stSnd>
        </p:sndAc>
      </p:transition>
    </mc:Choice>
    <mc:Fallback xmlns="">
      <p:transition spd="slow">
        <p:sndAc>
          <p:stSnd>
            <p:snd r:embed="rId3" name="drumroll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Round 2 Question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Cells that contain half the usual number of chromosomes are called: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681470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drumroll.wav"/>
          </p:stSnd>
        </p:sndAc>
      </p:transition>
    </mc:Choice>
    <mc:Fallback xmlns="">
      <p:transition spd="slow">
        <p:sndAc>
          <p:stSnd>
            <p:snd r:embed="rId3" name="drumroll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Round 2 </a:t>
            </a:r>
            <a:r>
              <a:rPr lang="en-US" dirty="0" smtClean="0"/>
              <a:t>Question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Meiosis occurs in what type of cells?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888004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drumroll.wav"/>
          </p:stSnd>
        </p:sndAc>
      </p:transition>
    </mc:Choice>
    <mc:Fallback xmlns="">
      <p:transition spd="slow">
        <p:sndAc>
          <p:stSnd>
            <p:snd r:embed="rId3" name="drumroll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Round 2 </a:t>
            </a:r>
            <a:r>
              <a:rPr lang="en-US" dirty="0" smtClean="0"/>
              <a:t>Question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During meiosis, how many divisions does a cell go through? What are those divisions called?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938605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drumroll.wav"/>
          </p:stSnd>
        </p:sndAc>
      </p:transition>
    </mc:Choice>
    <mc:Fallback xmlns="">
      <p:transition spd="slow">
        <p:sndAc>
          <p:stSnd>
            <p:snd r:embed="rId3" name="drumroll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Round 2 </a:t>
            </a:r>
            <a:r>
              <a:rPr lang="en-US" dirty="0" smtClean="0"/>
              <a:t>Question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What is a diploid or 2n cell?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429077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drumroll.wav"/>
          </p:stSnd>
        </p:sndAc>
      </p:transition>
    </mc:Choice>
    <mc:Fallback xmlns="">
      <p:transition spd="slow">
        <p:sndAc>
          <p:stSnd>
            <p:snd r:embed="rId3" name="drumroll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Round 2 </a:t>
            </a:r>
            <a:r>
              <a:rPr lang="en-US" dirty="0" smtClean="0"/>
              <a:t>Question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Polar bodies are the 1n cells produced by the female that dissolve away. About how many of the 1n cells become polar bodies?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406238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drumroll.wav"/>
          </p:stSnd>
        </p:sndAc>
      </p:transition>
    </mc:Choice>
    <mc:Fallback xmlns="">
      <p:transition spd="slow">
        <p:sndAc>
          <p:stSnd>
            <p:snd r:embed="rId3" name="drumroll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Round 2 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1.	Gametes, 1n, haploid, egg or sperm</a:t>
            </a:r>
          </a:p>
          <a:p>
            <a:r>
              <a:rPr lang="en-US" sz="3200" dirty="0" smtClean="0"/>
              <a:t>2.	Reproductive</a:t>
            </a:r>
          </a:p>
          <a:p>
            <a:r>
              <a:rPr lang="en-US" sz="3200" dirty="0" smtClean="0"/>
              <a:t>3.	2: Meiosis I and Meiosis II</a:t>
            </a:r>
          </a:p>
          <a:p>
            <a:r>
              <a:rPr lang="en-US" sz="3200" dirty="0" smtClean="0"/>
              <a:t>4.	Cell that contains the full number of chromosomes (46 or 23 pairs)</a:t>
            </a:r>
          </a:p>
          <a:p>
            <a:r>
              <a:rPr lang="en-US" sz="3200" dirty="0" smtClean="0"/>
              <a:t>5.	3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48038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drumroll.wav"/>
          </p:stSnd>
        </p:sndAc>
      </p:transition>
    </mc:Choice>
    <mc:Fallback xmlns="">
      <p:transition spd="slow">
        <p:sndAc>
          <p:stSnd>
            <p:snd r:embed="rId3" name="drumroll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Round 3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Pedigree Charts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075604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drumroll.wav"/>
          </p:stSnd>
        </p:sndAc>
      </p:transition>
    </mc:Choice>
    <mc:Fallback xmlns="">
      <p:transition spd="slow">
        <p:sndAc>
          <p:stSnd>
            <p:snd r:embed="rId3" name="drumroll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Round </a:t>
            </a:r>
            <a:r>
              <a:rPr lang="en-US" dirty="0" smtClean="0"/>
              <a:t>3 Question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In a pedigree, a male is indicated by a ________________ and a female is indicated by a ____________________.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312735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drumroll.wav"/>
          </p:stSnd>
        </p:sndAc>
      </p:transition>
    </mc:Choice>
    <mc:Fallback xmlns="">
      <p:transition spd="slow">
        <p:sndAc>
          <p:stSnd>
            <p:snd r:embed="rId3" name="drumroll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Round 3 </a:t>
            </a:r>
            <a:r>
              <a:rPr lang="en-US" dirty="0" smtClean="0"/>
              <a:t>Question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In a pedigree, how are individuals carrying traits indicated?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749968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drumroll.wav"/>
          </p:stSnd>
        </p:sndAc>
      </p:transition>
    </mc:Choice>
    <mc:Fallback xmlns="">
      <p:transition spd="slow">
        <p:sndAc>
          <p:stSnd>
            <p:snd r:embed="rId3" name="drumroll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Each topic has 5 questions. You will have 2 minutes to answer each question with your group, assign a point value for the question, and turn in your answer to me.</a:t>
            </a:r>
          </a:p>
          <a:p>
            <a:r>
              <a:rPr lang="en-US" sz="2400" dirty="0"/>
              <a:t>If you do not turn in your answer by the end of the song to me, your answer will not count.</a:t>
            </a:r>
          </a:p>
          <a:p>
            <a:r>
              <a:rPr lang="en-US" sz="2400" dirty="0"/>
              <a:t>You can only use each point value once (1,3,5,7,9)</a:t>
            </a:r>
          </a:p>
          <a:p>
            <a:r>
              <a:rPr lang="en-US" sz="2400" dirty="0"/>
              <a:t>There will be a final question worth up to 20 points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7305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drumroll.wav"/>
          </p:stSnd>
        </p:sndAc>
      </p:transition>
    </mc:Choice>
    <mc:Fallback xmlns="">
      <p:transition spd="slow">
        <p:sndAc>
          <p:stSnd>
            <p:snd r:embed="rId3" name="drumroll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Round 3 </a:t>
            </a:r>
            <a:r>
              <a:rPr lang="en-US" dirty="0" smtClean="0"/>
              <a:t>Question 3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Having freckles is dominant and not having freckles is recessive. How many people have freckles in this pedigree?</a:t>
            </a:r>
            <a:endParaRPr lang="en-US" sz="3200" dirty="0"/>
          </a:p>
        </p:txBody>
      </p:sp>
      <p:pic>
        <p:nvPicPr>
          <p:cNvPr id="1030" name="Picture 6" descr="http://faculty.clintoncc.suny.edu/faculty/michael.gregory/files/Bio%20101/Bio%20101%20Laboratory/pedigree%20analysis/pedigr4.gif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6632" y="2133600"/>
            <a:ext cx="3458398" cy="3778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3239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drumroll.wav"/>
          </p:stSnd>
        </p:sndAc>
      </p:transition>
    </mc:Choice>
    <mc:Fallback xmlns="">
      <p:transition spd="slow">
        <p:sndAc>
          <p:stSnd>
            <p:snd r:embed="rId4" name="drumroll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Round 3 </a:t>
            </a:r>
            <a:r>
              <a:rPr lang="en-US" dirty="0" smtClean="0"/>
              <a:t>Question 4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Having freckles in dominant and not having freckles is recessive. What percent of people have freckles in the 4</a:t>
            </a:r>
            <a:r>
              <a:rPr lang="en-US" sz="3200" baseline="30000" dirty="0" smtClean="0"/>
              <a:t>th</a:t>
            </a:r>
            <a:r>
              <a:rPr lang="en-US" sz="3200" dirty="0" smtClean="0"/>
              <a:t> generation?</a:t>
            </a:r>
            <a:endParaRPr lang="en-US" sz="3200" dirty="0"/>
          </a:p>
        </p:txBody>
      </p:sp>
      <p:pic>
        <p:nvPicPr>
          <p:cNvPr id="2050" name="Picture 2" descr="http://faculty.clintoncc.suny.edu/faculty/michael.gregory/files/Bio%20101/Bio%20101%20Laboratory/pedigree%20analysis/pedigr4.gif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6632" y="2133600"/>
            <a:ext cx="3458398" cy="3778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692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drumroll.wav"/>
          </p:stSnd>
        </p:sndAc>
      </p:transition>
    </mc:Choice>
    <mc:Fallback xmlns="">
      <p:transition spd="slow">
        <p:sndAc>
          <p:stSnd>
            <p:snd r:embed="rId4" name="drumroll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Round 3 </a:t>
            </a:r>
            <a:r>
              <a:rPr lang="en-US" dirty="0" smtClean="0"/>
              <a:t>Question 5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If a male has freckles, which is the dominant trait, could he be heterozygous, homozygous dominant or homozygous recessive? If he can be more than one, list all he can be.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777205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drumroll.wav"/>
          </p:stSnd>
        </p:sndAc>
      </p:transition>
    </mc:Choice>
    <mc:Fallback xmlns="">
      <p:transition spd="slow">
        <p:sndAc>
          <p:stSnd>
            <p:snd r:embed="rId3" name="drumroll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Round 3 A</a:t>
            </a:r>
            <a:r>
              <a:rPr lang="en-US" dirty="0" smtClean="0"/>
              <a:t>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1.	Square; circle</a:t>
            </a:r>
          </a:p>
          <a:p>
            <a:r>
              <a:rPr lang="en-US" sz="3600" dirty="0" smtClean="0"/>
              <a:t>2.	A blackened shape</a:t>
            </a:r>
          </a:p>
          <a:p>
            <a:r>
              <a:rPr lang="en-US" sz="3600" dirty="0" smtClean="0"/>
              <a:t>3.	3</a:t>
            </a:r>
          </a:p>
          <a:p>
            <a:r>
              <a:rPr lang="en-US" sz="3600" dirty="0" smtClean="0"/>
              <a:t>4.	50%</a:t>
            </a:r>
          </a:p>
          <a:p>
            <a:r>
              <a:rPr lang="en-US" sz="3600" dirty="0" smtClean="0"/>
              <a:t>5.	Heterozygous and homozygous dominant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680278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drumroll.wav"/>
          </p:stSnd>
        </p:sndAc>
      </p:transition>
    </mc:Choice>
    <mc:Fallback xmlns="">
      <p:transition spd="slow">
        <p:sndAc>
          <p:stSnd>
            <p:snd r:embed="rId3" name="drumroll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Round 4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Mitosis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051349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drumroll.wav"/>
          </p:stSnd>
        </p:sndAc>
      </p:transition>
    </mc:Choice>
    <mc:Fallback xmlns="">
      <p:transition spd="slow">
        <p:sndAc>
          <p:stSnd>
            <p:snd r:embed="rId3" name="drumroll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Round </a:t>
            </a:r>
            <a:r>
              <a:rPr lang="en-US" dirty="0" smtClean="0"/>
              <a:t>4 Question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List the sequence of steps in the cell cycle.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53122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drumroll.wav"/>
          </p:stSnd>
        </p:sndAc>
      </p:transition>
    </mc:Choice>
    <mc:Fallback xmlns="">
      <p:transition spd="slow">
        <p:sndAc>
          <p:stSnd>
            <p:snd r:embed="rId3" name="drumroll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Round </a:t>
            </a:r>
            <a:r>
              <a:rPr lang="en-US" dirty="0" smtClean="0"/>
              <a:t>4 Question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In a chromosome, the ball of protein that holds the copies together is called a: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127559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drumroll.wav"/>
          </p:stSnd>
        </p:sndAc>
      </p:transition>
    </mc:Choice>
    <mc:Fallback xmlns="">
      <p:transition spd="slow">
        <p:sndAc>
          <p:stSnd>
            <p:snd r:embed="rId3" name="drumroll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Round 4 </a:t>
            </a:r>
            <a:r>
              <a:rPr lang="en-US" dirty="0" smtClean="0"/>
              <a:t>Question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Mitosis produces __________________ _______________________ daughter _________________.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351155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drumroll.wav"/>
          </p:stSnd>
        </p:sndAc>
      </p:transition>
    </mc:Choice>
    <mc:Fallback xmlns="">
      <p:transition spd="slow">
        <p:sndAc>
          <p:stSnd>
            <p:snd r:embed="rId3" name="drumroll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Round 4 </a:t>
            </a:r>
            <a:r>
              <a:rPr lang="en-US" dirty="0" smtClean="0"/>
              <a:t>Question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What is the purpose of cell division?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006252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drumroll.wav"/>
          </p:stSnd>
        </p:sndAc>
      </p:transition>
    </mc:Choice>
    <mc:Fallback xmlns="">
      <p:transition spd="slow">
        <p:sndAc>
          <p:stSnd>
            <p:snd r:embed="rId3" name="drumroll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Round 4 </a:t>
            </a:r>
            <a:r>
              <a:rPr lang="en-US" dirty="0" smtClean="0"/>
              <a:t>Question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When cell division is complete, how much cytoplasm and how many chromosomes will a daughter cell have compared to the parent cell?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091852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drumroll.wav"/>
          </p:stSnd>
        </p:sndAc>
      </p:transition>
    </mc:Choice>
    <mc:Fallback xmlns="">
      <p:transition spd="slow">
        <p:sndAc>
          <p:stSnd>
            <p:snd r:embed="rId3" name="drumroll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Round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Punnett Squares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042579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drumroll.wav"/>
          </p:stSnd>
        </p:sndAc>
      </p:transition>
    </mc:Choice>
    <mc:Fallback xmlns="">
      <p:transition spd="slow">
        <p:sndAc>
          <p:stSnd>
            <p:snd r:embed="rId3" name="drumroll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Round 4 </a:t>
            </a:r>
            <a:r>
              <a:rPr lang="en-US" dirty="0" smtClean="0"/>
              <a:t>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1.	Interphase, prophase, metaphase, anaphase, </a:t>
            </a:r>
            <a:r>
              <a:rPr lang="en-US" sz="2800" dirty="0" err="1" smtClean="0"/>
              <a:t>telophase</a:t>
            </a:r>
            <a:r>
              <a:rPr lang="en-US" sz="2800" dirty="0" smtClean="0"/>
              <a:t>, cytokinesis</a:t>
            </a:r>
          </a:p>
          <a:p>
            <a:r>
              <a:rPr lang="en-US" sz="2800" dirty="0" smtClean="0"/>
              <a:t>2.	Centromere</a:t>
            </a:r>
          </a:p>
          <a:p>
            <a:r>
              <a:rPr lang="en-US" sz="2800" dirty="0" smtClean="0"/>
              <a:t>3.	Two identical daughter cells</a:t>
            </a:r>
          </a:p>
          <a:p>
            <a:r>
              <a:rPr lang="en-US" sz="2800" dirty="0" smtClean="0"/>
              <a:t>4.	Repair, develop </a:t>
            </a:r>
            <a:r>
              <a:rPr lang="en-US" sz="2800" smtClean="0"/>
              <a:t>and grow</a:t>
            </a:r>
            <a:endParaRPr lang="en-US" sz="2800" dirty="0" smtClean="0"/>
          </a:p>
          <a:p>
            <a:r>
              <a:rPr lang="en-US" sz="2800" dirty="0" smtClean="0"/>
              <a:t>5.	Half the cytoplasm and the same number of chromosomes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80158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drumroll.wav"/>
          </p:stSnd>
        </p:sndAc>
      </p:transition>
    </mc:Choice>
    <mc:Fallback xmlns="">
      <p:transition spd="slow">
        <p:sndAc>
          <p:stSnd>
            <p:snd r:embed="rId3" name="drumroll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Final Question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1723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drumroll.wav"/>
          </p:stSnd>
        </p:sndAc>
      </p:transition>
    </mc:Choice>
    <mc:Fallback xmlns="">
      <p:transition spd="slow">
        <p:sndAc>
          <p:stSnd>
            <p:snd r:embed="rId3" name="drumroll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On a separate piece of paper, list the steps of the cell cycle and list one thing that happens during that phase (IPMATC)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076394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drumroll.wav"/>
          </p:stSnd>
        </p:sndAc>
      </p:transition>
    </mc:Choice>
    <mc:Fallback xmlns="">
      <p:transition spd="slow">
        <p:sndAc>
          <p:stSnd>
            <p:snd r:embed="rId3" name="drumroll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Round 1 Question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If a homozygous dominant male rabbit and a homozygous recessive female rabbit are crossed, where brown fur is dominant to white fur, how many of the offspring will be heterozygous?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13580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Round 1 Question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If two heterozygous parents were crossed, where brown eyes are dominant to blue eyes, what are the phenotype(s) of the offspring (include the percent of offspring having the phenotype(s)?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124283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drumroll.wav"/>
          </p:stSnd>
        </p:sndAc>
      </p:transition>
    </mc:Choice>
    <mc:Fallback xmlns="">
      <p:transition spd="slow">
        <p:sndAc>
          <p:stSnd>
            <p:snd r:embed="rId3" name="drumroll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Round 1 Question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If a homozygous dominant male is crossed with a heterozygous female, where being tall is dominant to being short, what are the genotype(s) of the offspring (include the percent for the genotype(s)?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020958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drumroll.wav"/>
          </p:stSnd>
        </p:sndAc>
      </p:transition>
    </mc:Choice>
    <mc:Fallback xmlns="">
      <p:transition spd="slow">
        <p:sndAc>
          <p:stSnd>
            <p:snd r:embed="rId3" name="drumroll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Round 1 Question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Traits you receive from your birth parents are called: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494054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drumroll.wav"/>
          </p:stSnd>
        </p:sndAc>
      </p:transition>
    </mc:Choice>
    <mc:Fallback xmlns="">
      <p:transition spd="slow">
        <p:sndAc>
          <p:stSnd>
            <p:snd r:embed="rId3" name="drumroll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Round 1 Question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If an offspring has the genotype Bb and another has the genotype of BB where brown eyes is dominant to blue eyes, what color eyes will the offspring have and why?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051226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drumroll.wav"/>
          </p:stSnd>
        </p:sndAc>
      </p:transition>
    </mc:Choice>
    <mc:Fallback xmlns="">
      <p:transition spd="slow">
        <p:sndAc>
          <p:stSnd>
            <p:snd r:embed="rId3" name="drumroll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Round 1 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1.	100%</a:t>
            </a:r>
          </a:p>
          <a:p>
            <a:r>
              <a:rPr lang="en-US" sz="3200" dirty="0" smtClean="0"/>
              <a:t>2.	Brown eyes (75%) and blue eyes (25%)</a:t>
            </a:r>
          </a:p>
          <a:p>
            <a:r>
              <a:rPr lang="en-US" sz="3200" dirty="0" smtClean="0"/>
              <a:t>3.	BB (50%) and Bb (50%)</a:t>
            </a:r>
          </a:p>
          <a:p>
            <a:r>
              <a:rPr lang="en-US" sz="3200" dirty="0" smtClean="0"/>
              <a:t>4.	Inherited</a:t>
            </a:r>
          </a:p>
          <a:p>
            <a:r>
              <a:rPr lang="en-US" sz="3200" dirty="0" smtClean="0"/>
              <a:t>5.	Brown eyes because they both carry the dominant allele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68088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drumroll.wav"/>
          </p:stSnd>
        </p:sndAc>
      </p:transition>
    </mc:Choice>
    <mc:Fallback xmlns="">
      <p:transition spd="slow">
        <p:sndAc>
          <p:stSnd>
            <p:snd r:embed="rId3" name="drumroll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71</TotalTime>
  <Words>621</Words>
  <Application>Microsoft Office PowerPoint</Application>
  <PresentationFormat>Widescreen</PresentationFormat>
  <Paragraphs>80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6" baseType="lpstr">
      <vt:lpstr>Arial</vt:lpstr>
      <vt:lpstr>Century Gothic</vt:lpstr>
      <vt:lpstr>Wingdings 3</vt:lpstr>
      <vt:lpstr>Wisp</vt:lpstr>
      <vt:lpstr>Genetics and Heredity Test Trivia</vt:lpstr>
      <vt:lpstr>PowerPoint Presentation</vt:lpstr>
      <vt:lpstr>Round 1</vt:lpstr>
      <vt:lpstr>Round 1 Question 1</vt:lpstr>
      <vt:lpstr>Round 1 Question 2</vt:lpstr>
      <vt:lpstr>Round 1 Question 3</vt:lpstr>
      <vt:lpstr>Round 1 Question 4</vt:lpstr>
      <vt:lpstr>Round 1 Question 5</vt:lpstr>
      <vt:lpstr>Round 1 Answers</vt:lpstr>
      <vt:lpstr>Round 2 </vt:lpstr>
      <vt:lpstr>Round 2 Question 1</vt:lpstr>
      <vt:lpstr>Round 2 Question 2</vt:lpstr>
      <vt:lpstr>Round 2 Question 3</vt:lpstr>
      <vt:lpstr>Round 2 Question 4</vt:lpstr>
      <vt:lpstr>Round 2 Question 5</vt:lpstr>
      <vt:lpstr>Round 2 Answers</vt:lpstr>
      <vt:lpstr>Round 3 </vt:lpstr>
      <vt:lpstr>Round 3 Question 1</vt:lpstr>
      <vt:lpstr>Round 3 Question 2</vt:lpstr>
      <vt:lpstr>Round 3 Question 3</vt:lpstr>
      <vt:lpstr>Round 3 Question 4</vt:lpstr>
      <vt:lpstr>Round 3 Question 5</vt:lpstr>
      <vt:lpstr>Round 3 Answers</vt:lpstr>
      <vt:lpstr>Round 4 </vt:lpstr>
      <vt:lpstr>Round 4 Question 1</vt:lpstr>
      <vt:lpstr>Round 4 Question 2</vt:lpstr>
      <vt:lpstr>Round 4 Question 3</vt:lpstr>
      <vt:lpstr>Round 4 Question 4</vt:lpstr>
      <vt:lpstr>Round 4 Question 5</vt:lpstr>
      <vt:lpstr>Round 4 answers</vt:lpstr>
      <vt:lpstr>Final Question </vt:lpstr>
      <vt:lpstr>Final Question</vt:lpstr>
    </vt:vector>
  </TitlesOfParts>
  <Company>Charlotte Mecklenburg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Genetics and Heredity Test Trivia</dc:title>
  <dc:creator>Gentile, Julie A.</dc:creator>
  <cp:lastModifiedBy>admin</cp:lastModifiedBy>
  <cp:revision>10</cp:revision>
  <dcterms:created xsi:type="dcterms:W3CDTF">2016-03-10T14:56:02Z</dcterms:created>
  <dcterms:modified xsi:type="dcterms:W3CDTF">2016-03-14T23:05:40Z</dcterms:modified>
</cp:coreProperties>
</file>