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9" r:id="rId14"/>
    <p:sldId id="270" r:id="rId15"/>
    <p:sldId id="283" r:id="rId16"/>
    <p:sldId id="271" r:id="rId17"/>
    <p:sldId id="272" r:id="rId18"/>
    <p:sldId id="273" r:id="rId19"/>
    <p:sldId id="274" r:id="rId20"/>
    <p:sldId id="275" r:id="rId21"/>
    <p:sldId id="276" r:id="rId22"/>
    <p:sldId id="277" r:id="rId23"/>
    <p:sldId id="278" r:id="rId24"/>
    <p:sldId id="279" r:id="rId25"/>
    <p:sldId id="284" r:id="rId26"/>
    <p:sldId id="280" r:id="rId27"/>
    <p:sldId id="281" r:id="rId28"/>
    <p:sldId id="282"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77" d="100"/>
          <a:sy n="77" d="100"/>
        </p:scale>
        <p:origin x="11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297" tIns="46148" rIns="92297" bIns="46148" rtlCol="0"/>
          <a:lstStyle>
            <a:lvl1pPr algn="r">
              <a:defRPr sz="1200"/>
            </a:lvl1pPr>
          </a:lstStyle>
          <a:p>
            <a:fld id="{56718A5B-6DC5-4FBD-8FBF-F32344026C12}" type="datetimeFigureOut">
              <a:rPr lang="en-US" smtClean="0"/>
              <a:pPr/>
              <a:t>6/1/2016</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2297" tIns="46148" rIns="92297" bIns="4614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297" tIns="46148" rIns="92297" bIns="46148" rtlCol="0" anchor="b"/>
          <a:lstStyle>
            <a:lvl1pPr algn="r">
              <a:defRPr sz="1200"/>
            </a:lvl1pPr>
          </a:lstStyle>
          <a:p>
            <a:fld id="{4E6D3BB0-51E5-4571-A500-7ACFD32B00B5}" type="slidenum">
              <a:rPr lang="en-US" smtClean="0"/>
              <a:pPr/>
              <a:t>‹#›</a:t>
            </a:fld>
            <a:endParaRPr lang="en-US"/>
          </a:p>
        </p:txBody>
      </p:sp>
    </p:spTree>
    <p:extLst>
      <p:ext uri="{BB962C8B-B14F-4D97-AF65-F5344CB8AC3E}">
        <p14:creationId xmlns:p14="http://schemas.microsoft.com/office/powerpoint/2010/main" val="2888400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DFC02700-C298-4B8C-9FD8-4BA0F213F45C}" type="datetimeFigureOut">
              <a:rPr lang="en-US" smtClean="0"/>
              <a:t>6/1/2016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40D21E81-B132-418B-B882-2655E0984122}" type="slidenum">
              <a:rPr lang="en-US" smtClean="0"/>
              <a:t>‹#›</a:t>
            </a:fld>
            <a:endParaRPr lang="en-US"/>
          </a:p>
        </p:txBody>
      </p:sp>
    </p:spTree>
    <p:extLst>
      <p:ext uri="{BB962C8B-B14F-4D97-AF65-F5344CB8AC3E}">
        <p14:creationId xmlns:p14="http://schemas.microsoft.com/office/powerpoint/2010/main" val="346265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slides are just for exploration not actual removal of organs.  Make sure the students are just probing around.  Do not allow them to remove organs at this juncture.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0D21E81-B132-418B-B882-2655E0984122}" type="slidenum">
              <a:rPr lang="en-US" smtClean="0"/>
              <a:t>14</a:t>
            </a:fld>
            <a:endParaRPr lang="en-US"/>
          </a:p>
        </p:txBody>
      </p:sp>
    </p:spTree>
    <p:extLst>
      <p:ext uri="{BB962C8B-B14F-4D97-AF65-F5344CB8AC3E}">
        <p14:creationId xmlns:p14="http://schemas.microsoft.com/office/powerpoint/2010/main" val="310434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a:t>
            </a:r>
            <a:r>
              <a:rPr lang="en-US" baseline="0" dirty="0" smtClean="0"/>
              <a:t> should be exploring.</a:t>
            </a:r>
            <a:endParaRPr lang="en-US" dirty="0"/>
          </a:p>
        </p:txBody>
      </p:sp>
      <p:sp>
        <p:nvSpPr>
          <p:cNvPr id="4" name="Slide Number Placeholder 3"/>
          <p:cNvSpPr>
            <a:spLocks noGrp="1"/>
          </p:cNvSpPr>
          <p:nvPr>
            <p:ph type="sldNum" sz="quarter" idx="10"/>
          </p:nvPr>
        </p:nvSpPr>
        <p:spPr/>
        <p:txBody>
          <a:bodyPr/>
          <a:lstStyle/>
          <a:p>
            <a:fld id="{40D21E81-B132-418B-B882-2655E0984122}" type="slidenum">
              <a:rPr lang="en-US" smtClean="0"/>
              <a:t>17</a:t>
            </a:fld>
            <a:endParaRPr lang="en-US"/>
          </a:p>
        </p:txBody>
      </p:sp>
    </p:spTree>
    <p:extLst>
      <p:ext uri="{BB962C8B-B14F-4D97-AF65-F5344CB8AC3E}">
        <p14:creationId xmlns:p14="http://schemas.microsoft.com/office/powerpoint/2010/main" val="199458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have the students remove the gall bladder as they might</a:t>
            </a:r>
            <a:r>
              <a:rPr lang="en-US" baseline="0" dirty="0" smtClean="0"/>
              <a:t> cut through it when they remove the liver.  Again, the students are supposed to be exploring here, but it’s your choice if you want them to remove the gall bladder at this time.  I have mixed emotions.  I think I would want them to explore, then remove the organs and place them on the worksheet so I could determine what they retained during the exploration.  Or you could have them remove it at slide 21.  Your choice.  </a:t>
            </a:r>
            <a:endParaRPr lang="en-US" dirty="0"/>
          </a:p>
        </p:txBody>
      </p:sp>
      <p:sp>
        <p:nvSpPr>
          <p:cNvPr id="4" name="Slide Number Placeholder 3"/>
          <p:cNvSpPr>
            <a:spLocks noGrp="1"/>
          </p:cNvSpPr>
          <p:nvPr>
            <p:ph type="sldNum" sz="quarter" idx="10"/>
          </p:nvPr>
        </p:nvSpPr>
        <p:spPr/>
        <p:txBody>
          <a:bodyPr/>
          <a:lstStyle/>
          <a:p>
            <a:fld id="{40D21E81-B132-418B-B882-2655E0984122}" type="slidenum">
              <a:rPr lang="en-US" smtClean="0"/>
              <a:t>18</a:t>
            </a:fld>
            <a:endParaRPr lang="en-US"/>
          </a:p>
        </p:txBody>
      </p:sp>
    </p:spTree>
    <p:extLst>
      <p:ext uri="{BB962C8B-B14F-4D97-AF65-F5344CB8AC3E}">
        <p14:creationId xmlns:p14="http://schemas.microsoft.com/office/powerpoint/2010/main" val="153899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6E38B6-BB1B-4FA5-8919-21F2E4DFA291}"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E38B6-BB1B-4FA5-8919-21F2E4DFA291}"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E38B6-BB1B-4FA5-8919-21F2E4DFA291}"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E38B6-BB1B-4FA5-8919-21F2E4DFA291}"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E38B6-BB1B-4FA5-8919-21F2E4DFA291}"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6E38B6-BB1B-4FA5-8919-21F2E4DFA291}"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6E38B6-BB1B-4FA5-8919-21F2E4DFA291}" type="datetimeFigureOut">
              <a:rPr lang="en-US" smtClean="0"/>
              <a:pPr/>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E38B6-BB1B-4FA5-8919-21F2E4DFA291}" type="datetimeFigureOut">
              <a:rPr lang="en-US" smtClean="0"/>
              <a:pPr/>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E38B6-BB1B-4FA5-8919-21F2E4DFA291}" type="datetimeFigureOut">
              <a:rPr lang="en-US" smtClean="0"/>
              <a:pPr/>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E38B6-BB1B-4FA5-8919-21F2E4DFA291}"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E38B6-BB1B-4FA5-8919-21F2E4DFA291}"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DD8DA-BF16-49BC-B6D2-2F506EB0F3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E38B6-BB1B-4FA5-8919-21F2E4DFA291}" type="datetimeFigureOut">
              <a:rPr lang="en-US" smtClean="0"/>
              <a:pPr/>
              <a:t>6/1/2016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DD8DA-BF16-49BC-B6D2-2F506EB0F3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normAutofit/>
          </a:bodyPr>
          <a:lstStyle/>
          <a:p>
            <a:r>
              <a:rPr lang="en-US" sz="7200" dirty="0" smtClean="0">
                <a:latin typeface="Kristen ITC" pitchFamily="66" charset="0"/>
              </a:rPr>
              <a:t>Frog Dissection</a:t>
            </a:r>
            <a:endParaRPr lang="en-US" sz="7200" dirty="0">
              <a:latin typeface="Kristen ITC" pitchFamily="66" charset="0"/>
            </a:endParaRPr>
          </a:p>
        </p:txBody>
      </p:sp>
      <p:pic>
        <p:nvPicPr>
          <p:cNvPr id="1026" name="Picture 2" descr="thumbnail[36]"/>
          <p:cNvPicPr>
            <a:picLocks noChangeAspect="1" noChangeArrowheads="1"/>
          </p:cNvPicPr>
          <p:nvPr/>
        </p:nvPicPr>
        <p:blipFill>
          <a:blip r:embed="rId2"/>
          <a:srcRect/>
          <a:stretch>
            <a:fillRect/>
          </a:stretch>
        </p:blipFill>
        <p:spPr bwMode="auto">
          <a:xfrm>
            <a:off x="2743200" y="1905000"/>
            <a:ext cx="3771900" cy="2743200"/>
          </a:xfrm>
          <a:prstGeom prst="rect">
            <a:avLst/>
          </a:prstGeom>
          <a:noFill/>
          <a:ln w="9525" algn="in">
            <a:noFill/>
            <a:miter lim="800000"/>
            <a:headEnd/>
            <a:tailEnd/>
          </a:ln>
          <a:effectLst/>
        </p:spPr>
      </p:pic>
      <p:sp>
        <p:nvSpPr>
          <p:cNvPr id="5" name="TextBox 4"/>
          <p:cNvSpPr txBox="1"/>
          <p:nvPr/>
        </p:nvSpPr>
        <p:spPr>
          <a:xfrm>
            <a:off x="1524000" y="5257800"/>
            <a:ext cx="6126480" cy="584775"/>
          </a:xfrm>
          <a:prstGeom prst="rect">
            <a:avLst/>
          </a:prstGeom>
          <a:noFill/>
        </p:spPr>
        <p:txBody>
          <a:bodyPr wrap="square" rtlCol="0">
            <a:spAutoFit/>
          </a:bodyPr>
          <a:lstStyle/>
          <a:p>
            <a:r>
              <a:rPr lang="en-US" sz="3200" smtClean="0">
                <a:latin typeface="Kristen ITC" pitchFamily="66" charset="0"/>
              </a:rPr>
              <a:t>Bailey </a:t>
            </a:r>
            <a:r>
              <a:rPr lang="en-US" sz="3200" dirty="0" smtClean="0">
                <a:latin typeface="Kristen ITC" pitchFamily="66" charset="0"/>
              </a:rPr>
              <a:t>Middle School</a:t>
            </a:r>
            <a:endParaRPr lang="en-US" sz="3200" dirty="0">
              <a:latin typeface="Kristen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Incision 5:  Chest Bone</a:t>
            </a:r>
            <a:r>
              <a:rPr lang="en-US" dirty="0" smtClean="0">
                <a:latin typeface="Kristen ITC" pitchFamily="66" charset="0"/>
              </a:rPr>
              <a:t> </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5029200" cy="4800600"/>
          </a:xfrm>
        </p:spPr>
        <p:txBody>
          <a:bodyPr>
            <a:normAutofit/>
          </a:bodyPr>
          <a:lstStyle/>
          <a:p>
            <a:r>
              <a:rPr lang="en-US" sz="2400" dirty="0" smtClean="0"/>
              <a:t>Cut through the chest bones. When you reach the point just below the front legs, turn the scissors blades sideways, so that you only cut through the bones in the chest. Be careful that you don't cut too deeply. </a:t>
            </a:r>
          </a:p>
          <a:p>
            <a:r>
              <a:rPr lang="en-US" sz="2400" dirty="0" smtClean="0"/>
              <a:t>This should prevent damage to the heart or other internal organs. </a:t>
            </a:r>
          </a:p>
          <a:p>
            <a:r>
              <a:rPr lang="en-US" sz="2400" dirty="0" smtClean="0"/>
              <a:t>When the scissors reach a point just below the frog's neck, you have cut far enough.</a:t>
            </a:r>
          </a:p>
          <a:p>
            <a:pPr>
              <a:buNone/>
            </a:pPr>
            <a:endParaRPr lang="en-US" sz="2400" dirty="0"/>
          </a:p>
        </p:txBody>
      </p:sp>
      <p:pic>
        <p:nvPicPr>
          <p:cNvPr id="5" name="Picture 4" descr="dissection-cut.gif"/>
          <p:cNvPicPr>
            <a:picLocks noChangeAspect="1"/>
          </p:cNvPicPr>
          <p:nvPr/>
        </p:nvPicPr>
        <p:blipFill>
          <a:blip r:embed="rId2"/>
          <a:stretch>
            <a:fillRect/>
          </a:stretch>
        </p:blipFill>
        <p:spPr>
          <a:xfrm>
            <a:off x="5791200" y="2057400"/>
            <a:ext cx="2438400" cy="28765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Incision 6:  Muscle Horizontal</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5029200" cy="4800600"/>
          </a:xfrm>
        </p:spPr>
        <p:txBody>
          <a:bodyPr>
            <a:normAutofit/>
          </a:bodyPr>
          <a:lstStyle/>
          <a:p>
            <a:r>
              <a:rPr lang="en-US" sz="2400" dirty="0" smtClean="0"/>
              <a:t>Make the horizontal incisions. Just as you did with the skin, make a sideways incision in the muscle with the scalpel. </a:t>
            </a:r>
          </a:p>
          <a:p>
            <a:r>
              <a:rPr lang="en-US" sz="2400" dirty="0" smtClean="0"/>
              <a:t>Make the first incision between the front legs. </a:t>
            </a:r>
          </a:p>
          <a:p>
            <a:r>
              <a:rPr lang="en-US" sz="2400" dirty="0" smtClean="0"/>
              <a:t>The next incision is just above the rear legs.</a:t>
            </a:r>
            <a:endParaRPr lang="en-US" sz="2400" dirty="0"/>
          </a:p>
          <a:p>
            <a:r>
              <a:rPr lang="en-US" sz="2400" dirty="0" smtClean="0"/>
              <a:t>Again, be careful that you don't cut too deeply.</a:t>
            </a:r>
          </a:p>
          <a:p>
            <a:pPr>
              <a:buNone/>
            </a:pPr>
            <a:endParaRPr lang="en-US" sz="2400" dirty="0"/>
          </a:p>
        </p:txBody>
      </p:sp>
      <p:pic>
        <p:nvPicPr>
          <p:cNvPr id="6" name="Picture 5" descr="dissection-cut.gif"/>
          <p:cNvPicPr>
            <a:picLocks noChangeAspect="1"/>
          </p:cNvPicPr>
          <p:nvPr/>
        </p:nvPicPr>
        <p:blipFill>
          <a:blip r:embed="rId2"/>
          <a:stretch>
            <a:fillRect/>
          </a:stretch>
        </p:blipFill>
        <p:spPr>
          <a:xfrm>
            <a:off x="5791200" y="2057400"/>
            <a:ext cx="2438400" cy="28765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Incision 7:  Muscle Separate</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4343400" cy="4800600"/>
          </a:xfrm>
        </p:spPr>
        <p:txBody>
          <a:bodyPr>
            <a:normAutofit/>
          </a:bodyPr>
          <a:lstStyle/>
          <a:p>
            <a:r>
              <a:rPr lang="en-US" sz="2400" dirty="0" smtClean="0"/>
              <a:t>Separate the muscle flaps from the organs below. Pull back and hold the muscle flaps with the forceps. </a:t>
            </a:r>
          </a:p>
          <a:p>
            <a:r>
              <a:rPr lang="en-US" sz="2400" dirty="0" smtClean="0"/>
              <a:t>Use the scalpel to separate the muscle from the organ tissue. </a:t>
            </a:r>
          </a:p>
          <a:p>
            <a:r>
              <a:rPr lang="en-US" sz="2400" dirty="0" smtClean="0"/>
              <a:t>Pin the muscle flaps back far enough to allow easy access to the internal organs.</a:t>
            </a:r>
            <a:br>
              <a:rPr lang="en-US" sz="2400" dirty="0" smtClean="0"/>
            </a:br>
            <a:endParaRPr lang="en-US" sz="2400" dirty="0" smtClean="0"/>
          </a:p>
          <a:p>
            <a:endParaRPr lang="en-US" sz="2400" dirty="0"/>
          </a:p>
        </p:txBody>
      </p:sp>
      <p:pic>
        <p:nvPicPr>
          <p:cNvPr id="7" name="Picture 6" descr="open frog.jpg"/>
          <p:cNvPicPr>
            <a:picLocks noChangeAspect="1"/>
          </p:cNvPicPr>
          <p:nvPr/>
        </p:nvPicPr>
        <p:blipFill>
          <a:blip r:embed="rId2"/>
          <a:stretch>
            <a:fillRect/>
          </a:stretch>
        </p:blipFill>
        <p:spPr>
          <a:xfrm>
            <a:off x="5105400" y="1676400"/>
            <a:ext cx="3653534" cy="41732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Incision 8:  Triangular Flaps</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4343400" cy="4800600"/>
          </a:xfrm>
        </p:spPr>
        <p:txBody>
          <a:bodyPr>
            <a:normAutofit/>
          </a:bodyPr>
          <a:lstStyle/>
          <a:p>
            <a:r>
              <a:rPr lang="en-US" sz="2400" dirty="0" smtClean="0"/>
              <a:t>Pin the triangular flaps of the skin and muscle to the pan. Pick up the triangular flap of muscle that is just above the legs with the forceps. </a:t>
            </a:r>
          </a:p>
          <a:p>
            <a:r>
              <a:rPr lang="en-US" sz="2400" dirty="0" smtClean="0"/>
              <a:t>Use the scalpel, if needed, to help separate the muscle flap from the tissue underneath. </a:t>
            </a:r>
          </a:p>
          <a:p>
            <a:r>
              <a:rPr lang="en-US" sz="2400" dirty="0" smtClean="0"/>
              <a:t>Pin the flaps back far enough to allow access to the body cavity. </a:t>
            </a:r>
          </a:p>
          <a:p>
            <a:endParaRPr lang="en-US" sz="2400" dirty="0"/>
          </a:p>
        </p:txBody>
      </p:sp>
      <p:pic>
        <p:nvPicPr>
          <p:cNvPr id="21506" name="Picture 2" descr="Triangular Flaps"/>
          <p:cNvPicPr>
            <a:picLocks noChangeAspect="1" noChangeArrowheads="1"/>
          </p:cNvPicPr>
          <p:nvPr/>
        </p:nvPicPr>
        <p:blipFill>
          <a:blip r:embed="rId2"/>
          <a:srcRect/>
          <a:stretch>
            <a:fillRect/>
          </a:stretch>
        </p:blipFill>
        <p:spPr bwMode="auto">
          <a:xfrm>
            <a:off x="4876800" y="1981200"/>
            <a:ext cx="3375256" cy="37334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1: Introduction  </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4343400" cy="4800600"/>
          </a:xfrm>
        </p:spPr>
        <p:txBody>
          <a:bodyPr>
            <a:normAutofit/>
          </a:bodyPr>
          <a:lstStyle/>
          <a:p>
            <a:r>
              <a:rPr lang="en-US" sz="2400" dirty="0" smtClean="0"/>
              <a:t>We are now ready to explore the frog's anatomy. To make our exploration easier, we will look at the organs in four different layers, beginning with the liver and heart layer. </a:t>
            </a:r>
          </a:p>
          <a:p>
            <a:r>
              <a:rPr lang="en-US" sz="2400" dirty="0" smtClean="0"/>
              <a:t>As we get deeper into the frog's anatomy, we will reveal new layers. </a:t>
            </a:r>
          </a:p>
          <a:p>
            <a:r>
              <a:rPr lang="en-US" sz="2400" dirty="0" smtClean="0"/>
              <a:t>We'll even explore the differences between male and female reproductive anatomy. </a:t>
            </a:r>
          </a:p>
          <a:p>
            <a:pPr>
              <a:buNone/>
            </a:pPr>
            <a:endParaRPr lang="en-US" sz="2400" dirty="0"/>
          </a:p>
        </p:txBody>
      </p:sp>
      <p:pic>
        <p:nvPicPr>
          <p:cNvPr id="4" name="Picture 3" descr="open frog.jpg"/>
          <p:cNvPicPr>
            <a:picLocks noChangeAspect="1"/>
          </p:cNvPicPr>
          <p:nvPr/>
        </p:nvPicPr>
        <p:blipFill>
          <a:blip r:embed="rId3"/>
          <a:stretch>
            <a:fillRect/>
          </a:stretch>
        </p:blipFill>
        <p:spPr>
          <a:xfrm>
            <a:off x="4953000" y="1905000"/>
            <a:ext cx="3653534" cy="41732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2:  Liver</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4343400" cy="4800600"/>
          </a:xfrm>
        </p:spPr>
        <p:txBody>
          <a:bodyPr>
            <a:normAutofit/>
          </a:bodyPr>
          <a:lstStyle/>
          <a:p>
            <a:r>
              <a:rPr lang="en-US" sz="2400" dirty="0" smtClean="0"/>
              <a:t>When we pull back the muscles and skin, the first organs we can see are the liver and heart. </a:t>
            </a:r>
          </a:p>
          <a:p>
            <a:endParaRPr lang="en-US" sz="2400" dirty="0" smtClean="0"/>
          </a:p>
          <a:p>
            <a:r>
              <a:rPr lang="en-US" sz="2400" dirty="0" smtClean="0"/>
              <a:t>The liver is a large, brownish colored organ covering most of the body cavity. </a:t>
            </a:r>
          </a:p>
          <a:p>
            <a:pPr>
              <a:buNone/>
            </a:pPr>
            <a:endParaRPr lang="en-US" sz="2400" dirty="0"/>
          </a:p>
        </p:txBody>
      </p:sp>
      <p:pic>
        <p:nvPicPr>
          <p:cNvPr id="6" name="Picture 5" descr="liver.JPG"/>
          <p:cNvPicPr>
            <a:picLocks noChangeAspect="1"/>
          </p:cNvPicPr>
          <p:nvPr/>
        </p:nvPicPr>
        <p:blipFill>
          <a:blip r:embed="rId2" cstate="print"/>
          <a:stretch>
            <a:fillRect/>
          </a:stretch>
        </p:blipFill>
        <p:spPr>
          <a:xfrm flipH="1">
            <a:off x="4800600" y="1447800"/>
            <a:ext cx="3962400" cy="509451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3:  Heart</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4343400" cy="4800600"/>
          </a:xfrm>
        </p:spPr>
        <p:txBody>
          <a:bodyPr>
            <a:normAutofit fontScale="85000" lnSpcReduction="20000"/>
          </a:bodyPr>
          <a:lstStyle/>
          <a:p>
            <a:r>
              <a:rPr lang="en-US" sz="3000" dirty="0" smtClean="0"/>
              <a:t>You should also be able to see the heart in Layer 1. </a:t>
            </a:r>
          </a:p>
          <a:p>
            <a:r>
              <a:rPr lang="en-US" sz="3000" dirty="0" smtClean="0"/>
              <a:t>It is a small triangular shaped organ between the front legs, just above the liver. </a:t>
            </a:r>
          </a:p>
          <a:p>
            <a:r>
              <a:rPr lang="en-US" sz="3000" dirty="0" smtClean="0"/>
              <a:t>The frog’s heart has three chambers.  The picture (right) shows only the lower chamber of the heart.  Can you find all three chambers?</a:t>
            </a:r>
          </a:p>
          <a:p>
            <a:r>
              <a:rPr lang="en-US" sz="3000" dirty="0" smtClean="0"/>
              <a:t>How many chambers do you have in your heart? </a:t>
            </a:r>
          </a:p>
          <a:p>
            <a:pPr>
              <a:buNone/>
            </a:pPr>
            <a:endParaRPr lang="en-US" sz="2400" dirty="0"/>
          </a:p>
        </p:txBody>
      </p:sp>
      <p:pic>
        <p:nvPicPr>
          <p:cNvPr id="5" name="Picture 4" descr="Heart.JPG"/>
          <p:cNvPicPr>
            <a:picLocks noChangeAspect="1"/>
          </p:cNvPicPr>
          <p:nvPr/>
        </p:nvPicPr>
        <p:blipFill>
          <a:blip r:embed="rId2" cstate="print"/>
          <a:srcRect l="29395" t="46884" r="26438" b="4619"/>
          <a:stretch>
            <a:fillRect/>
          </a:stretch>
        </p:blipFill>
        <p:spPr>
          <a:xfrm>
            <a:off x="4724400" y="2133600"/>
            <a:ext cx="3886200" cy="3200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4:  Layer 2</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4343400" cy="4800600"/>
          </a:xfrm>
        </p:spPr>
        <p:txBody>
          <a:bodyPr>
            <a:normAutofit/>
          </a:bodyPr>
          <a:lstStyle/>
          <a:p>
            <a:r>
              <a:rPr lang="en-US" sz="2400" dirty="0" smtClean="0"/>
              <a:t>Reveal layer two. The heart and liver in layer one hide some of the organs below them. </a:t>
            </a:r>
          </a:p>
          <a:p>
            <a:r>
              <a:rPr lang="en-US" sz="2400" dirty="0" smtClean="0"/>
              <a:t>Use the forceps and the probe to pick up the liver and reveal layer two. </a:t>
            </a:r>
          </a:p>
          <a:p>
            <a:r>
              <a:rPr lang="en-US" sz="2400" dirty="0" smtClean="0"/>
              <a:t>Layer two includes the gall bladder, the stomach, and the small intestine.</a:t>
            </a:r>
            <a:br>
              <a:rPr lang="en-US" sz="2400" dirty="0" smtClean="0"/>
            </a:br>
            <a:endParaRPr lang="en-US" sz="2400" dirty="0"/>
          </a:p>
        </p:txBody>
      </p:sp>
      <p:pic>
        <p:nvPicPr>
          <p:cNvPr id="27650" name="Picture 2" descr="Layer 2"/>
          <p:cNvPicPr>
            <a:picLocks noChangeAspect="1" noChangeArrowheads="1"/>
          </p:cNvPicPr>
          <p:nvPr/>
        </p:nvPicPr>
        <p:blipFill>
          <a:blip r:embed="rId3"/>
          <a:srcRect/>
          <a:stretch>
            <a:fillRect/>
          </a:stretch>
        </p:blipFill>
        <p:spPr bwMode="auto">
          <a:xfrm>
            <a:off x="4876800" y="1676400"/>
            <a:ext cx="3857934" cy="45354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5:  Gall Bladder</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4343400" cy="4800600"/>
          </a:xfrm>
        </p:spPr>
        <p:txBody>
          <a:bodyPr>
            <a:normAutofit/>
          </a:bodyPr>
          <a:lstStyle/>
          <a:p>
            <a:r>
              <a:rPr lang="en-US" sz="2400" dirty="0" smtClean="0"/>
              <a:t>Examine the gall bladder. Under the liver, we see a small, greenish sac. This is the gall bladder. You might also see it by separating the right and middle lobes of the liver. </a:t>
            </a:r>
          </a:p>
          <a:p>
            <a:r>
              <a:rPr lang="en-US" sz="2400" dirty="0" smtClean="0"/>
              <a:t>The gall bladder can be hard to find.</a:t>
            </a:r>
          </a:p>
          <a:p>
            <a:pPr>
              <a:buNone/>
            </a:pPr>
            <a:endParaRPr lang="en-US" sz="2400" dirty="0"/>
          </a:p>
        </p:txBody>
      </p:sp>
      <p:pic>
        <p:nvPicPr>
          <p:cNvPr id="6" name="Picture 5" descr="gall bladder.JPG"/>
          <p:cNvPicPr>
            <a:picLocks noChangeAspect="1"/>
          </p:cNvPicPr>
          <p:nvPr/>
        </p:nvPicPr>
        <p:blipFill>
          <a:blip r:embed="rId3" cstate="print"/>
          <a:srcRect l="33333" t="16666" r="28334" b="17777"/>
          <a:stretch>
            <a:fillRect/>
          </a:stretch>
        </p:blipFill>
        <p:spPr>
          <a:xfrm>
            <a:off x="4800600" y="1371600"/>
            <a:ext cx="3505200" cy="4495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6:  Stomach</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3657600" cy="4800600"/>
          </a:xfrm>
        </p:spPr>
        <p:txBody>
          <a:bodyPr>
            <a:normAutofit/>
          </a:bodyPr>
          <a:lstStyle/>
          <a:p>
            <a:endParaRPr lang="en-US" sz="2400" dirty="0" smtClean="0"/>
          </a:p>
          <a:p>
            <a:endParaRPr lang="en-US" sz="2400" dirty="0"/>
          </a:p>
          <a:p>
            <a:r>
              <a:rPr lang="en-US" sz="2400" dirty="0" smtClean="0"/>
              <a:t>Examine the stomach. The stomach looks like a sac on the frog's left side (on your right). It is a large firm organ. </a:t>
            </a:r>
          </a:p>
          <a:p>
            <a:pPr>
              <a:buNone/>
            </a:pPr>
            <a:endParaRPr lang="en-US" sz="2400" dirty="0"/>
          </a:p>
        </p:txBody>
      </p:sp>
      <p:pic>
        <p:nvPicPr>
          <p:cNvPr id="5" name="Picture 4" descr="Stomach and Small intestine.JPG"/>
          <p:cNvPicPr>
            <a:picLocks noChangeAspect="1"/>
          </p:cNvPicPr>
          <p:nvPr/>
        </p:nvPicPr>
        <p:blipFill>
          <a:blip r:embed="rId2" cstate="print"/>
          <a:srcRect l="30833" t="14444" r="18333" b="4444"/>
          <a:stretch>
            <a:fillRect/>
          </a:stretch>
        </p:blipFill>
        <p:spPr>
          <a:xfrm>
            <a:off x="4724400" y="1522751"/>
            <a:ext cx="3886200" cy="46506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itchFamily="66" charset="0"/>
              </a:rPr>
              <a:t>External Anatomy</a:t>
            </a:r>
            <a:endParaRPr lang="en-US" dirty="0">
              <a:latin typeface="Kristen ITC" pitchFamily="66" charset="0"/>
            </a:endParaRPr>
          </a:p>
        </p:txBody>
      </p:sp>
      <p:sp>
        <p:nvSpPr>
          <p:cNvPr id="3" name="Content Placeholder 2"/>
          <p:cNvSpPr>
            <a:spLocks noGrp="1"/>
          </p:cNvSpPr>
          <p:nvPr>
            <p:ph idx="1"/>
          </p:nvPr>
        </p:nvSpPr>
        <p:spPr>
          <a:xfrm>
            <a:off x="533400" y="1371600"/>
            <a:ext cx="5181600" cy="5257800"/>
          </a:xfrm>
        </p:spPr>
        <p:txBody>
          <a:bodyPr>
            <a:noAutofit/>
          </a:bodyPr>
          <a:lstStyle/>
          <a:p>
            <a:r>
              <a:rPr lang="en-US" sz="2400" dirty="0" smtClean="0"/>
              <a:t>Verify that your frog has both a nictitating membrane (S) and a tympanic membrane (T).  The nictitating membrane is a transparent lower eyelid that cleans and protects the eye.  The tympanic membrane is an eardrum that receives sound waves.</a:t>
            </a:r>
          </a:p>
          <a:p>
            <a:r>
              <a:rPr lang="en-US" sz="2400" dirty="0" smtClean="0"/>
              <a:t>Verify that only the back feet of your frog are webbed.</a:t>
            </a:r>
          </a:p>
          <a:p>
            <a:r>
              <a:rPr lang="en-US" sz="2400" dirty="0" smtClean="0"/>
              <a:t>Predict the sex of your frog by observing the thumb pads on its front feet.  Males’ thumb pads are bigger at the base than a females.</a:t>
            </a:r>
            <a:endParaRPr lang="en-US" sz="2400" dirty="0"/>
          </a:p>
        </p:txBody>
      </p:sp>
      <p:pic>
        <p:nvPicPr>
          <p:cNvPr id="4" name="Picture 3" descr="external anatomy.jpg"/>
          <p:cNvPicPr>
            <a:picLocks noChangeAspect="1"/>
          </p:cNvPicPr>
          <p:nvPr/>
        </p:nvPicPr>
        <p:blipFill>
          <a:blip r:embed="rId2"/>
          <a:stretch>
            <a:fillRect/>
          </a:stretch>
        </p:blipFill>
        <p:spPr>
          <a:xfrm>
            <a:off x="5562600" y="2133600"/>
            <a:ext cx="3131754" cy="32186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7:  Small Intestine</a:t>
            </a:r>
            <a:br>
              <a:rPr lang="en-US" b="1" dirty="0" smtClean="0">
                <a:latin typeface="Kristen ITC" pitchFamily="66" charset="0"/>
              </a:rPr>
            </a:br>
            <a:endParaRPr lang="en-US" dirty="0">
              <a:latin typeface="Kristen ITC" pitchFamily="66" charset="0"/>
            </a:endParaRPr>
          </a:p>
        </p:txBody>
      </p:sp>
      <p:sp>
        <p:nvSpPr>
          <p:cNvPr id="3" name="Content Placeholder 2"/>
          <p:cNvSpPr>
            <a:spLocks noGrp="1"/>
          </p:cNvSpPr>
          <p:nvPr>
            <p:ph idx="1"/>
          </p:nvPr>
        </p:nvSpPr>
        <p:spPr>
          <a:xfrm>
            <a:off x="381000" y="1600200"/>
            <a:ext cx="3657600" cy="4800600"/>
          </a:xfrm>
        </p:spPr>
        <p:txBody>
          <a:bodyPr>
            <a:normAutofit/>
          </a:bodyPr>
          <a:lstStyle/>
          <a:p>
            <a:pPr>
              <a:buNone/>
            </a:pPr>
            <a:endParaRPr lang="en-US" sz="2400" dirty="0"/>
          </a:p>
          <a:p>
            <a:r>
              <a:rPr lang="en-US" sz="2400" dirty="0" smtClean="0"/>
              <a:t>Examine the small intestine. The small intestine is a long, folded, tube like organ that is posterior the stomach. </a:t>
            </a:r>
          </a:p>
          <a:p>
            <a:r>
              <a:rPr lang="en-US" sz="2400" dirty="0" smtClean="0"/>
              <a:t>It is similar in color to the stomach, but smaller in diameter. </a:t>
            </a:r>
          </a:p>
          <a:p>
            <a:pPr>
              <a:buNone/>
            </a:pPr>
            <a:endParaRPr lang="en-US" sz="2400" dirty="0"/>
          </a:p>
        </p:txBody>
      </p:sp>
      <p:pic>
        <p:nvPicPr>
          <p:cNvPr id="5" name="Picture 4" descr="Stomach and Small intestine.JPG"/>
          <p:cNvPicPr>
            <a:picLocks noChangeAspect="1"/>
          </p:cNvPicPr>
          <p:nvPr/>
        </p:nvPicPr>
        <p:blipFill>
          <a:blip r:embed="rId2" cstate="print"/>
          <a:srcRect l="30833" t="14444" r="18333" b="4444"/>
          <a:stretch>
            <a:fillRect/>
          </a:stretch>
        </p:blipFill>
        <p:spPr>
          <a:xfrm>
            <a:off x="4724400" y="1522751"/>
            <a:ext cx="3886200" cy="46506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8:  Layer 3</a:t>
            </a:r>
            <a:br>
              <a:rPr lang="en-US" b="1" dirty="0" smtClean="0">
                <a:latin typeface="Kristen ITC" pitchFamily="66" charset="0"/>
              </a:rPr>
            </a:br>
            <a:endParaRPr lang="en-US" dirty="0">
              <a:latin typeface="Kristen ITC" pitchFamily="66" charset="0"/>
            </a:endParaRPr>
          </a:p>
        </p:txBody>
      </p:sp>
      <p:sp>
        <p:nvSpPr>
          <p:cNvPr id="3" name="Content Placeholder 2"/>
          <p:cNvSpPr>
            <a:spLocks noGrp="1"/>
          </p:cNvSpPr>
          <p:nvPr>
            <p:ph idx="1"/>
          </p:nvPr>
        </p:nvSpPr>
        <p:spPr>
          <a:xfrm>
            <a:off x="381000" y="1600200"/>
            <a:ext cx="3657600" cy="4800600"/>
          </a:xfrm>
        </p:spPr>
        <p:txBody>
          <a:bodyPr>
            <a:normAutofit/>
          </a:bodyPr>
          <a:lstStyle/>
          <a:p>
            <a:r>
              <a:rPr lang="en-US" sz="2400" dirty="0" smtClean="0"/>
              <a:t>Reveal layer three. Remove the liver to see the organs in layer three. </a:t>
            </a:r>
          </a:p>
          <a:p>
            <a:r>
              <a:rPr lang="en-US" sz="2400" dirty="0" smtClean="0"/>
              <a:t>The liver is easier to remove if you remove the gall bladder and heart at this time. </a:t>
            </a:r>
          </a:p>
          <a:p>
            <a:r>
              <a:rPr lang="en-US" sz="2400" dirty="0" smtClean="0"/>
              <a:t>Place the organs in the appropriate circle on your dissection worksheet. </a:t>
            </a:r>
          </a:p>
          <a:p>
            <a:pPr>
              <a:buNone/>
            </a:pPr>
            <a:endParaRPr lang="en-US" sz="2400" dirty="0"/>
          </a:p>
        </p:txBody>
      </p:sp>
      <p:pic>
        <p:nvPicPr>
          <p:cNvPr id="30722" name="Picture 2" descr="Removing the liver"/>
          <p:cNvPicPr>
            <a:picLocks noChangeAspect="1" noChangeArrowheads="1"/>
          </p:cNvPicPr>
          <p:nvPr/>
        </p:nvPicPr>
        <p:blipFill>
          <a:blip r:embed="rId2"/>
          <a:srcRect/>
          <a:stretch>
            <a:fillRect/>
          </a:stretch>
        </p:blipFill>
        <p:spPr bwMode="auto">
          <a:xfrm>
            <a:off x="4267200" y="1905000"/>
            <a:ext cx="3988064" cy="434035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9:  Lungs</a:t>
            </a:r>
            <a:br>
              <a:rPr lang="en-US" b="1" dirty="0" smtClean="0">
                <a:latin typeface="Kristen ITC" pitchFamily="66" charset="0"/>
              </a:rPr>
            </a:br>
            <a:endParaRPr lang="en-US" dirty="0">
              <a:latin typeface="Kristen ITC" pitchFamily="66" charset="0"/>
            </a:endParaRPr>
          </a:p>
        </p:txBody>
      </p:sp>
      <p:sp>
        <p:nvSpPr>
          <p:cNvPr id="3" name="Content Placeholder 2"/>
          <p:cNvSpPr>
            <a:spLocks noGrp="1"/>
          </p:cNvSpPr>
          <p:nvPr>
            <p:ph idx="1"/>
          </p:nvPr>
        </p:nvSpPr>
        <p:spPr>
          <a:xfrm>
            <a:off x="381000" y="1600200"/>
            <a:ext cx="3429000" cy="4800600"/>
          </a:xfrm>
        </p:spPr>
        <p:txBody>
          <a:bodyPr>
            <a:normAutofit fontScale="92500" lnSpcReduction="20000"/>
          </a:bodyPr>
          <a:lstStyle/>
          <a:p>
            <a:endParaRPr lang="en-US" sz="2400" dirty="0" smtClean="0"/>
          </a:p>
          <a:p>
            <a:pPr>
              <a:buNone/>
            </a:pPr>
            <a:endParaRPr lang="en-US" sz="2400" dirty="0" smtClean="0"/>
          </a:p>
          <a:p>
            <a:r>
              <a:rPr lang="en-US" sz="2400" dirty="0" smtClean="0"/>
              <a:t>In this layer, we will take a close look at the lungs and pancreas. The lungs are difficult to locate in a preserved frog. </a:t>
            </a:r>
          </a:p>
          <a:p>
            <a:r>
              <a:rPr lang="en-US" sz="2400" dirty="0" smtClean="0"/>
              <a:t>They're at the anterior end of the body cavity on either side of the heart. </a:t>
            </a:r>
          </a:p>
          <a:p>
            <a:r>
              <a:rPr lang="en-US" sz="2400" dirty="0" smtClean="0"/>
              <a:t>Remove the lungs and place the organ in the appropriate circle on your dissection worksheet. </a:t>
            </a:r>
          </a:p>
          <a:p>
            <a:pPr>
              <a:buNone/>
            </a:pPr>
            <a:r>
              <a:rPr lang="en-US" sz="2400" dirty="0" smtClean="0"/>
              <a:t> </a:t>
            </a:r>
          </a:p>
          <a:p>
            <a:pPr>
              <a:buNone/>
            </a:pPr>
            <a:endParaRPr lang="en-US" sz="2400" dirty="0"/>
          </a:p>
        </p:txBody>
      </p:sp>
      <p:pic>
        <p:nvPicPr>
          <p:cNvPr id="5" name="Picture 4" descr="Lungs.JPG"/>
          <p:cNvPicPr>
            <a:picLocks noChangeAspect="1"/>
          </p:cNvPicPr>
          <p:nvPr/>
        </p:nvPicPr>
        <p:blipFill>
          <a:blip r:embed="rId2" cstate="print"/>
          <a:srcRect l="26666" t="26666" r="19167" b="4444"/>
          <a:stretch>
            <a:fillRect/>
          </a:stretch>
        </p:blipFill>
        <p:spPr>
          <a:xfrm>
            <a:off x="3886200" y="1752600"/>
            <a:ext cx="4953000" cy="472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10:  Pancreas</a:t>
            </a:r>
            <a:br>
              <a:rPr lang="en-US" b="1" dirty="0" smtClean="0">
                <a:latin typeface="Kristen ITC" pitchFamily="66" charset="0"/>
              </a:rPr>
            </a:br>
            <a:endParaRPr lang="en-US" dirty="0">
              <a:latin typeface="Kristen ITC" pitchFamily="66" charset="0"/>
            </a:endParaRPr>
          </a:p>
        </p:txBody>
      </p:sp>
      <p:sp>
        <p:nvSpPr>
          <p:cNvPr id="3" name="Content Placeholder 2"/>
          <p:cNvSpPr>
            <a:spLocks noGrp="1"/>
          </p:cNvSpPr>
          <p:nvPr>
            <p:ph idx="1"/>
          </p:nvPr>
        </p:nvSpPr>
        <p:spPr>
          <a:xfrm>
            <a:off x="381000" y="1600200"/>
            <a:ext cx="3429000" cy="4800600"/>
          </a:xfrm>
        </p:spPr>
        <p:txBody>
          <a:bodyPr>
            <a:normAutofit/>
          </a:bodyPr>
          <a:lstStyle/>
          <a:p>
            <a:r>
              <a:rPr lang="en-US" sz="2400" dirty="0" smtClean="0"/>
              <a:t>You can't see the pancreas without lifting the stomach and intestines with the forceps. The pancreas is a thin, yellowish ribbon. </a:t>
            </a:r>
          </a:p>
          <a:p>
            <a:r>
              <a:rPr lang="en-US" sz="2400" dirty="0" smtClean="0"/>
              <a:t>The intestines are held in place by thin, transparent tissue called the mesentery. </a:t>
            </a:r>
          </a:p>
          <a:p>
            <a:pPr>
              <a:buNone/>
            </a:pPr>
            <a:endParaRPr lang="en-US" sz="2400" dirty="0"/>
          </a:p>
        </p:txBody>
      </p:sp>
      <p:pic>
        <p:nvPicPr>
          <p:cNvPr id="8" name="Picture 2" descr="http://www.aa.psu.edu/biology/frog/digest1.jpg"/>
          <p:cNvPicPr>
            <a:picLocks noChangeAspect="1" noChangeArrowheads="1"/>
          </p:cNvPicPr>
          <p:nvPr/>
        </p:nvPicPr>
        <p:blipFill>
          <a:blip r:embed="rId2"/>
          <a:srcRect/>
          <a:stretch>
            <a:fillRect/>
          </a:stretch>
        </p:blipFill>
        <p:spPr bwMode="auto">
          <a:xfrm>
            <a:off x="3886200" y="2133600"/>
            <a:ext cx="4435929" cy="31051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Female Frogs</a:t>
            </a:r>
            <a:br>
              <a:rPr lang="en-US" b="1" dirty="0" smtClean="0">
                <a:latin typeface="Kristen ITC" pitchFamily="66" charset="0"/>
              </a:rPr>
            </a:br>
            <a:endParaRPr lang="en-US" dirty="0">
              <a:latin typeface="Kristen ITC" pitchFamily="66" charset="0"/>
            </a:endParaRPr>
          </a:p>
        </p:txBody>
      </p:sp>
      <p:sp>
        <p:nvSpPr>
          <p:cNvPr id="3" name="Content Placeholder 2"/>
          <p:cNvSpPr>
            <a:spLocks noGrp="1"/>
          </p:cNvSpPr>
          <p:nvPr>
            <p:ph idx="1"/>
          </p:nvPr>
        </p:nvSpPr>
        <p:spPr>
          <a:xfrm>
            <a:off x="381000" y="1600200"/>
            <a:ext cx="3429000" cy="4800600"/>
          </a:xfrm>
        </p:spPr>
        <p:txBody>
          <a:bodyPr>
            <a:normAutofit/>
          </a:bodyPr>
          <a:lstStyle/>
          <a:p>
            <a:r>
              <a:rPr lang="en-US" sz="2400" dirty="0" smtClean="0"/>
              <a:t>If you have a female frog, you will need to remove the ovaries before you can see layer four.  </a:t>
            </a:r>
          </a:p>
          <a:p>
            <a:r>
              <a:rPr lang="en-US" sz="2400" dirty="0" smtClean="0"/>
              <a:t>Place the organs in the appropriate circle on your dissection worksheet. </a:t>
            </a:r>
          </a:p>
          <a:p>
            <a:pPr>
              <a:buNone/>
            </a:pPr>
            <a:endParaRPr lang="en-US" sz="2400" dirty="0" smtClean="0"/>
          </a:p>
        </p:txBody>
      </p:sp>
      <p:pic>
        <p:nvPicPr>
          <p:cNvPr id="10242" name="Picture 2" descr="http://www.aa.psu.edu/biology/frog/frog/female1.jpg"/>
          <p:cNvPicPr>
            <a:picLocks noChangeAspect="1" noChangeArrowheads="1"/>
          </p:cNvPicPr>
          <p:nvPr/>
        </p:nvPicPr>
        <p:blipFill>
          <a:blip r:embed="rId2"/>
          <a:srcRect/>
          <a:stretch>
            <a:fillRect/>
          </a:stretch>
        </p:blipFill>
        <p:spPr bwMode="auto">
          <a:xfrm>
            <a:off x="3886200" y="1828800"/>
            <a:ext cx="4762500" cy="33337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11: Layer 4</a:t>
            </a:r>
            <a:br>
              <a:rPr lang="en-US" b="1" dirty="0" smtClean="0">
                <a:latin typeface="Kristen ITC" pitchFamily="66" charset="0"/>
              </a:rPr>
            </a:br>
            <a:endParaRPr lang="en-US" dirty="0">
              <a:latin typeface="Kristen ITC" pitchFamily="66" charset="0"/>
            </a:endParaRPr>
          </a:p>
        </p:txBody>
      </p:sp>
      <p:sp>
        <p:nvSpPr>
          <p:cNvPr id="3" name="Content Placeholder 2"/>
          <p:cNvSpPr>
            <a:spLocks noGrp="1"/>
          </p:cNvSpPr>
          <p:nvPr>
            <p:ph idx="1"/>
          </p:nvPr>
        </p:nvSpPr>
        <p:spPr>
          <a:xfrm>
            <a:off x="381000" y="1600200"/>
            <a:ext cx="3429000" cy="4800600"/>
          </a:xfrm>
        </p:spPr>
        <p:txBody>
          <a:bodyPr>
            <a:normAutofit fontScale="92500" lnSpcReduction="10000"/>
          </a:bodyPr>
          <a:lstStyle/>
          <a:p>
            <a:r>
              <a:rPr lang="en-US" sz="2400" dirty="0" smtClean="0"/>
              <a:t>To see layer four, you need to remove the stomach, small intestine, large intestine, and pancreas. </a:t>
            </a:r>
          </a:p>
          <a:p>
            <a:r>
              <a:rPr lang="en-US" sz="2400" dirty="0" smtClean="0"/>
              <a:t>Place the organs in the appropriate circle on your dissection worksheet. </a:t>
            </a:r>
          </a:p>
          <a:p>
            <a:r>
              <a:rPr lang="en-US" sz="2400" dirty="0" smtClean="0"/>
              <a:t>In layer four, we'll look at the procedures required to see the different organs in both male and female frogs. </a:t>
            </a:r>
            <a:endParaRPr lang="en-US" sz="2400" dirty="0"/>
          </a:p>
        </p:txBody>
      </p:sp>
      <p:pic>
        <p:nvPicPr>
          <p:cNvPr id="36866" name="Picture 2" descr="http://www.aa.psu.edu/biology/frog/digest1.jpg"/>
          <p:cNvPicPr>
            <a:picLocks noChangeAspect="1" noChangeArrowheads="1"/>
          </p:cNvPicPr>
          <p:nvPr/>
        </p:nvPicPr>
        <p:blipFill>
          <a:blip r:embed="rId2"/>
          <a:srcRect/>
          <a:stretch>
            <a:fillRect/>
          </a:stretch>
        </p:blipFill>
        <p:spPr bwMode="auto">
          <a:xfrm>
            <a:off x="3886200" y="2133600"/>
            <a:ext cx="4435929" cy="31051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12:  Spleen</a:t>
            </a:r>
            <a:br>
              <a:rPr lang="en-US" b="1" dirty="0" smtClean="0">
                <a:latin typeface="Kristen ITC" pitchFamily="66" charset="0"/>
              </a:rPr>
            </a:br>
            <a:endParaRPr lang="en-US" dirty="0">
              <a:latin typeface="Kristen ITC" pitchFamily="66" charset="0"/>
            </a:endParaRPr>
          </a:p>
        </p:txBody>
      </p:sp>
      <p:sp>
        <p:nvSpPr>
          <p:cNvPr id="3" name="Content Placeholder 2"/>
          <p:cNvSpPr>
            <a:spLocks noGrp="1"/>
          </p:cNvSpPr>
          <p:nvPr>
            <p:ph idx="1"/>
          </p:nvPr>
        </p:nvSpPr>
        <p:spPr>
          <a:xfrm>
            <a:off x="381000" y="1447800"/>
            <a:ext cx="3733800" cy="4953000"/>
          </a:xfrm>
        </p:spPr>
        <p:txBody>
          <a:bodyPr>
            <a:normAutofit/>
          </a:bodyPr>
          <a:lstStyle/>
          <a:p>
            <a:endParaRPr lang="en-US" sz="2400" dirty="0" smtClean="0"/>
          </a:p>
          <a:p>
            <a:endParaRPr lang="en-US" sz="2400" dirty="0" smtClean="0"/>
          </a:p>
          <a:p>
            <a:r>
              <a:rPr lang="en-US" sz="2400" dirty="0" smtClean="0"/>
              <a:t>Examine the spleen. Locate the spleen in the male frog. It is a small, round reddish organ. </a:t>
            </a:r>
          </a:p>
          <a:p>
            <a:r>
              <a:rPr lang="en-US" sz="2400" dirty="0" smtClean="0"/>
              <a:t>It is a little more difficult to find the spleen in a female frog</a:t>
            </a:r>
          </a:p>
          <a:p>
            <a:pPr>
              <a:buNone/>
            </a:pPr>
            <a:endParaRPr lang="en-US" sz="2400" dirty="0"/>
          </a:p>
        </p:txBody>
      </p:sp>
      <p:pic>
        <p:nvPicPr>
          <p:cNvPr id="5" name="Picture 4" descr="spleen.JPG"/>
          <p:cNvPicPr>
            <a:picLocks noChangeAspect="1"/>
          </p:cNvPicPr>
          <p:nvPr/>
        </p:nvPicPr>
        <p:blipFill>
          <a:blip r:embed="rId2" cstate="print"/>
          <a:srcRect l="30833" t="33333" r="35833" b="10000"/>
          <a:stretch>
            <a:fillRect/>
          </a:stretch>
        </p:blipFill>
        <p:spPr>
          <a:xfrm>
            <a:off x="4343400" y="1981200"/>
            <a:ext cx="3048000" cy="3886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12:  Male Kidneys</a:t>
            </a:r>
            <a:br>
              <a:rPr lang="en-US" b="1" dirty="0" smtClean="0">
                <a:latin typeface="Kristen ITC" pitchFamily="66" charset="0"/>
              </a:rPr>
            </a:br>
            <a:endParaRPr lang="en-US" dirty="0">
              <a:latin typeface="Kristen ITC" pitchFamily="66" charset="0"/>
            </a:endParaRPr>
          </a:p>
        </p:txBody>
      </p:sp>
      <p:sp>
        <p:nvSpPr>
          <p:cNvPr id="3" name="Content Placeholder 2"/>
          <p:cNvSpPr>
            <a:spLocks noGrp="1"/>
          </p:cNvSpPr>
          <p:nvPr>
            <p:ph idx="1"/>
          </p:nvPr>
        </p:nvSpPr>
        <p:spPr>
          <a:xfrm>
            <a:off x="381000" y="1600200"/>
            <a:ext cx="3429000" cy="4800600"/>
          </a:xfrm>
        </p:spPr>
        <p:txBody>
          <a:bodyPr>
            <a:normAutofit fontScale="85000" lnSpcReduction="20000"/>
          </a:bodyPr>
          <a:lstStyle/>
          <a:p>
            <a:r>
              <a:rPr lang="en-US" sz="2400" dirty="0" smtClean="0"/>
              <a:t>The kidneys are elongated, brownish colored organs found in the lower part of the frog's abdomen. </a:t>
            </a:r>
          </a:p>
          <a:p>
            <a:r>
              <a:rPr lang="en-US" sz="2400" dirty="0" smtClean="0"/>
              <a:t>The kidneys (Y) are situated on each side of the middle of the frog just underneath the testes (X).</a:t>
            </a:r>
          </a:p>
          <a:p>
            <a:r>
              <a:rPr lang="en-US" sz="2400" dirty="0" smtClean="0"/>
              <a:t>Female kidneys are located in the same place but can only been seen after removal of the ovaries and oviducts.</a:t>
            </a:r>
          </a:p>
          <a:p>
            <a:r>
              <a:rPr lang="en-US" sz="2400" dirty="0" smtClean="0"/>
              <a:t>Remove the organ and place in the appropriate circle on your dissection worksheet.  </a:t>
            </a:r>
          </a:p>
          <a:p>
            <a:pPr>
              <a:buNone/>
            </a:pPr>
            <a:endParaRPr lang="en-US" sz="2400" dirty="0"/>
          </a:p>
        </p:txBody>
      </p:sp>
      <p:pic>
        <p:nvPicPr>
          <p:cNvPr id="37890" name="Picture 2" descr="http://www.biologycorner.com/frog/9.jpg"/>
          <p:cNvPicPr>
            <a:picLocks noChangeAspect="1" noChangeArrowheads="1"/>
          </p:cNvPicPr>
          <p:nvPr/>
        </p:nvPicPr>
        <p:blipFill>
          <a:blip r:embed="rId2"/>
          <a:srcRect/>
          <a:stretch>
            <a:fillRect/>
          </a:stretch>
        </p:blipFill>
        <p:spPr bwMode="auto">
          <a:xfrm>
            <a:off x="4343400" y="1447800"/>
            <a:ext cx="3333750" cy="46101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Organs 13:  Frog Testes</a:t>
            </a:r>
            <a:br>
              <a:rPr lang="en-US" b="1" dirty="0" smtClean="0">
                <a:latin typeface="Kristen ITC" pitchFamily="66" charset="0"/>
              </a:rPr>
            </a:br>
            <a:endParaRPr lang="en-US" dirty="0">
              <a:latin typeface="Kristen ITC" pitchFamily="66" charset="0"/>
            </a:endParaRPr>
          </a:p>
        </p:txBody>
      </p:sp>
      <p:sp>
        <p:nvSpPr>
          <p:cNvPr id="3" name="Content Placeholder 2"/>
          <p:cNvSpPr>
            <a:spLocks noGrp="1"/>
          </p:cNvSpPr>
          <p:nvPr>
            <p:ph idx="1"/>
          </p:nvPr>
        </p:nvSpPr>
        <p:spPr>
          <a:xfrm>
            <a:off x="381000" y="1600200"/>
            <a:ext cx="3429000" cy="4800600"/>
          </a:xfrm>
        </p:spPr>
        <p:txBody>
          <a:bodyPr>
            <a:normAutofit/>
          </a:bodyPr>
          <a:lstStyle/>
          <a:p>
            <a:endParaRPr lang="en-US" sz="2400" dirty="0" smtClean="0"/>
          </a:p>
          <a:p>
            <a:r>
              <a:rPr lang="en-US" sz="2400" dirty="0" smtClean="0"/>
              <a:t>Locate the testes in the male frog. The testes are tan colored, bean shaped organs near the anterior end of each kidney. </a:t>
            </a:r>
          </a:p>
          <a:p>
            <a:r>
              <a:rPr lang="en-US" sz="2400" dirty="0" smtClean="0"/>
              <a:t>Remove the testes and place the organs in the appropriate circle on your dissection worksheet. </a:t>
            </a:r>
          </a:p>
          <a:p>
            <a:pPr>
              <a:buNone/>
            </a:pPr>
            <a:endParaRPr lang="en-US" sz="2400" dirty="0"/>
          </a:p>
        </p:txBody>
      </p:sp>
      <p:pic>
        <p:nvPicPr>
          <p:cNvPr id="5" name="Picture 4" descr="Testes.JPG"/>
          <p:cNvPicPr>
            <a:picLocks noChangeAspect="1"/>
          </p:cNvPicPr>
          <p:nvPr/>
        </p:nvPicPr>
        <p:blipFill>
          <a:blip r:embed="rId2" cstate="print"/>
          <a:srcRect l="25834" t="36666" r="25834" b="4444"/>
          <a:stretch>
            <a:fillRect/>
          </a:stretch>
        </p:blipFill>
        <p:spPr>
          <a:xfrm>
            <a:off x="4114800" y="1981200"/>
            <a:ext cx="4419600" cy="4038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itchFamily="66" charset="0"/>
              </a:rPr>
              <a:t>External Anatomy</a:t>
            </a:r>
            <a:endParaRPr lang="en-US" dirty="0">
              <a:latin typeface="Kristen ITC" pitchFamily="66" charset="0"/>
            </a:endParaRPr>
          </a:p>
        </p:txBody>
      </p:sp>
      <p:sp>
        <p:nvSpPr>
          <p:cNvPr id="3" name="Content Placeholder 2"/>
          <p:cNvSpPr>
            <a:spLocks noGrp="1"/>
          </p:cNvSpPr>
          <p:nvPr>
            <p:ph idx="1"/>
          </p:nvPr>
        </p:nvSpPr>
        <p:spPr>
          <a:xfrm>
            <a:off x="228600" y="1524000"/>
            <a:ext cx="5071872" cy="4904232"/>
          </a:xfrm>
        </p:spPr>
        <p:txBody>
          <a:bodyPr>
            <a:normAutofit fontScale="77500" lnSpcReduction="20000"/>
          </a:bodyPr>
          <a:lstStyle/>
          <a:p>
            <a:r>
              <a:rPr lang="en-US" dirty="0" smtClean="0"/>
              <a:t>Verify that there are no teeth on the lower jaw.  Find the vomerine teeth on the upper jaw.  They are used for hold food or prey.</a:t>
            </a:r>
          </a:p>
          <a:p>
            <a:r>
              <a:rPr lang="en-US" dirty="0" smtClean="0"/>
              <a:t>Look for openings in the mouth that lead to Eustachian tubes, which connect to the middle ear and equalize pressure. </a:t>
            </a:r>
          </a:p>
          <a:p>
            <a:r>
              <a:rPr lang="en-US" dirty="0" smtClean="0"/>
              <a:t>Find the glottis.  The glottis is the opening from the mouth to the respiratory system.</a:t>
            </a:r>
          </a:p>
          <a:p>
            <a:r>
              <a:rPr lang="en-US" dirty="0" smtClean="0"/>
              <a:t>Now see if you can find the tongue.  Compare and contrast your tongue and the frogs tongue. </a:t>
            </a:r>
            <a:endParaRPr lang="en-US" dirty="0"/>
          </a:p>
        </p:txBody>
      </p:sp>
      <p:pic>
        <p:nvPicPr>
          <p:cNvPr id="4" name="Picture 3" descr="vomerine teeth.jpg"/>
          <p:cNvPicPr>
            <a:picLocks noChangeAspect="1"/>
          </p:cNvPicPr>
          <p:nvPr/>
        </p:nvPicPr>
        <p:blipFill>
          <a:blip r:embed="rId2"/>
          <a:stretch>
            <a:fillRect/>
          </a:stretch>
        </p:blipFill>
        <p:spPr>
          <a:xfrm>
            <a:off x="5029200" y="2209800"/>
            <a:ext cx="3821568" cy="27543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itchFamily="66" charset="0"/>
              </a:rPr>
              <a:t>Interesting Facts </a:t>
            </a:r>
            <a:endParaRPr lang="en-US" dirty="0">
              <a:latin typeface="Kristen ITC" pitchFamily="66" charset="0"/>
            </a:endParaRPr>
          </a:p>
        </p:txBody>
      </p:sp>
      <p:sp>
        <p:nvSpPr>
          <p:cNvPr id="3" name="Content Placeholder 2"/>
          <p:cNvSpPr>
            <a:spLocks noGrp="1"/>
          </p:cNvSpPr>
          <p:nvPr>
            <p:ph idx="1"/>
          </p:nvPr>
        </p:nvSpPr>
        <p:spPr>
          <a:xfrm>
            <a:off x="469392" y="1499617"/>
            <a:ext cx="4623816" cy="4727130"/>
          </a:xfrm>
        </p:spPr>
        <p:txBody>
          <a:bodyPr/>
          <a:lstStyle/>
          <a:p>
            <a:pPr marL="0" indent="0">
              <a:spcBef>
                <a:spcPts val="0"/>
              </a:spcBef>
              <a:buNone/>
            </a:pPr>
            <a:r>
              <a:rPr lang="en-US" dirty="0" smtClean="0"/>
              <a:t>Unlike humans, frogs don’t store fat next to the</a:t>
            </a:r>
          </a:p>
          <a:p>
            <a:pPr marL="0" indent="0">
              <a:spcBef>
                <a:spcPts val="0"/>
              </a:spcBef>
              <a:buNone/>
            </a:pPr>
            <a:r>
              <a:rPr lang="en-US" dirty="0" smtClean="0"/>
              <a:t>skin.  Frogs store winter fat in fat bodies found</a:t>
            </a:r>
          </a:p>
          <a:p>
            <a:pPr marL="0" indent="0">
              <a:spcBef>
                <a:spcPts val="0"/>
              </a:spcBef>
              <a:buNone/>
            </a:pPr>
            <a:r>
              <a:rPr lang="en-US" dirty="0" smtClean="0"/>
              <a:t>inside the body cavity.  If your frog was collected</a:t>
            </a:r>
          </a:p>
          <a:p>
            <a:pPr marL="0" indent="0">
              <a:spcBef>
                <a:spcPts val="0"/>
              </a:spcBef>
              <a:buNone/>
            </a:pPr>
            <a:r>
              <a:rPr lang="en-US" dirty="0" smtClean="0"/>
              <a:t>late in the year, the body cavity might be full of</a:t>
            </a:r>
          </a:p>
          <a:p>
            <a:pPr marL="0" indent="0">
              <a:spcBef>
                <a:spcPts val="0"/>
              </a:spcBef>
              <a:buNone/>
            </a:pPr>
            <a:r>
              <a:rPr lang="en-US" dirty="0" smtClean="0"/>
              <a:t>yellow-orange fat bodies.  </a:t>
            </a:r>
            <a:endParaRPr lang="en-US" dirty="0"/>
          </a:p>
        </p:txBody>
      </p:sp>
      <p:pic>
        <p:nvPicPr>
          <p:cNvPr id="4" name="Picture 3" descr="fat bodies.JPG"/>
          <p:cNvPicPr>
            <a:picLocks noChangeAspect="1"/>
          </p:cNvPicPr>
          <p:nvPr/>
        </p:nvPicPr>
        <p:blipFill>
          <a:blip r:embed="rId2" cstate="print"/>
          <a:srcRect l="20000" t="24444" r="23333"/>
          <a:stretch>
            <a:fillRect/>
          </a:stretch>
        </p:blipFill>
        <p:spPr>
          <a:xfrm>
            <a:off x="5334000" y="2362200"/>
            <a:ext cx="2895600" cy="2895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itchFamily="66" charset="0"/>
              </a:rPr>
              <a:t>Before we proceed</a:t>
            </a:r>
            <a:endParaRPr lang="en-US" dirty="0">
              <a:latin typeface="Kristen ITC" pitchFamily="66" charset="0"/>
            </a:endParaRPr>
          </a:p>
        </p:txBody>
      </p:sp>
      <p:sp>
        <p:nvSpPr>
          <p:cNvPr id="3" name="Content Placeholder 2"/>
          <p:cNvSpPr>
            <a:spLocks noGrp="1"/>
          </p:cNvSpPr>
          <p:nvPr>
            <p:ph idx="1"/>
          </p:nvPr>
        </p:nvSpPr>
        <p:spPr>
          <a:xfrm>
            <a:off x="457200" y="1600200"/>
            <a:ext cx="5541264" cy="4452810"/>
          </a:xfrm>
        </p:spPr>
        <p:txBody>
          <a:bodyPr>
            <a:normAutofit fontScale="85000" lnSpcReduction="20000"/>
          </a:bodyPr>
          <a:lstStyle/>
          <a:p>
            <a:pPr marL="0" indent="0">
              <a:spcBef>
                <a:spcPts val="0"/>
              </a:spcBef>
              <a:buNone/>
            </a:pPr>
            <a:r>
              <a:rPr lang="en-US" dirty="0" smtClean="0"/>
              <a:t>While dissecting, be respectful of your lab partners and of the specimen you are about to explore, observe and learn from. </a:t>
            </a:r>
          </a:p>
          <a:p>
            <a:pPr marL="0" indent="0">
              <a:spcBef>
                <a:spcPts val="0"/>
              </a:spcBef>
              <a:buNone/>
            </a:pPr>
            <a:endParaRPr lang="en-US" dirty="0"/>
          </a:p>
          <a:p>
            <a:pPr marL="0" indent="0">
              <a:spcBef>
                <a:spcPts val="0"/>
              </a:spcBef>
              <a:buNone/>
            </a:pPr>
            <a:r>
              <a:rPr lang="en-US" dirty="0" smtClean="0"/>
              <a:t>Take extra care with your dissection tools.  Your scissors are your most important tool, but be sure to handle them carefully and always double check before cutting.  </a:t>
            </a:r>
          </a:p>
          <a:p>
            <a:pPr marL="0" indent="0">
              <a:spcBef>
                <a:spcPts val="0"/>
              </a:spcBef>
              <a:buNone/>
            </a:pPr>
            <a:endParaRPr lang="en-US" dirty="0"/>
          </a:p>
          <a:p>
            <a:pPr marL="0" indent="0">
              <a:spcBef>
                <a:spcPts val="0"/>
              </a:spcBef>
              <a:buNone/>
            </a:pPr>
            <a:r>
              <a:rPr lang="en-US" dirty="0" smtClean="0"/>
              <a:t>If you have any questions, please ask.  </a:t>
            </a:r>
            <a:endParaRPr lang="en-US" dirty="0"/>
          </a:p>
        </p:txBody>
      </p:sp>
      <p:pic>
        <p:nvPicPr>
          <p:cNvPr id="5" name="Picture 4" descr="scissors2.jpg"/>
          <p:cNvPicPr>
            <a:picLocks noChangeAspect="1"/>
          </p:cNvPicPr>
          <p:nvPr/>
        </p:nvPicPr>
        <p:blipFill>
          <a:blip r:embed="rId2"/>
          <a:stretch>
            <a:fillRect/>
          </a:stretch>
        </p:blipFill>
        <p:spPr>
          <a:xfrm rot="19965575">
            <a:off x="5798111" y="1911913"/>
            <a:ext cx="3115818" cy="31158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Kristen ITC" pitchFamily="66" charset="0"/>
              </a:rPr>
              <a:t>Incision 1: Skin First</a:t>
            </a:r>
            <a:endParaRPr lang="en-US" sz="4000" b="1" dirty="0">
              <a:latin typeface="Kristen ITC" pitchFamily="66" charset="0"/>
            </a:endParaRPr>
          </a:p>
        </p:txBody>
      </p:sp>
      <p:sp>
        <p:nvSpPr>
          <p:cNvPr id="3" name="Content Placeholder 2"/>
          <p:cNvSpPr>
            <a:spLocks noGrp="1"/>
          </p:cNvSpPr>
          <p:nvPr>
            <p:ph idx="1"/>
          </p:nvPr>
        </p:nvSpPr>
        <p:spPr>
          <a:xfrm>
            <a:off x="457200" y="1600200"/>
            <a:ext cx="5257800" cy="4525963"/>
          </a:xfrm>
        </p:spPr>
        <p:txBody>
          <a:bodyPr wrap="square">
            <a:normAutofit fontScale="85000" lnSpcReduction="20000"/>
          </a:bodyPr>
          <a:lstStyle/>
          <a:p>
            <a:r>
              <a:rPr lang="en-US" dirty="0" smtClean="0"/>
              <a:t>Place your frog on its back and pin it to the dissecting tray.</a:t>
            </a:r>
          </a:p>
          <a:p>
            <a:r>
              <a:rPr lang="en-US" dirty="0" smtClean="0"/>
              <a:t>Lift the frog’s skin with forceps between the rear legs.</a:t>
            </a:r>
          </a:p>
          <a:p>
            <a:r>
              <a:rPr lang="en-US" dirty="0" smtClean="0"/>
              <a:t>Make a small cut through the lifted skin with the scalpel.  Take care to cut only the skin.</a:t>
            </a:r>
          </a:p>
          <a:p>
            <a:r>
              <a:rPr lang="en-US" dirty="0" smtClean="0"/>
              <a:t>Use the scissors to continue the incision up to the midline all the way through the frog’s skin.  </a:t>
            </a:r>
          </a:p>
          <a:p>
            <a:r>
              <a:rPr lang="en-US" dirty="0" smtClean="0"/>
              <a:t>Stop cutting when your scissors reach the frog’s skin.</a:t>
            </a:r>
          </a:p>
        </p:txBody>
      </p:sp>
      <p:pic>
        <p:nvPicPr>
          <p:cNvPr id="4" name="Picture 3" descr="dissection-cut.gif"/>
          <p:cNvPicPr>
            <a:picLocks noChangeAspect="1"/>
          </p:cNvPicPr>
          <p:nvPr/>
        </p:nvPicPr>
        <p:blipFill>
          <a:blip r:embed="rId2"/>
          <a:stretch>
            <a:fillRect/>
          </a:stretch>
        </p:blipFill>
        <p:spPr>
          <a:xfrm>
            <a:off x="5791200" y="2057400"/>
            <a:ext cx="2438400" cy="28765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Kristen ITC" pitchFamily="66" charset="0"/>
              </a:rPr>
              <a:t>Incision 2:  Skin Horizontal</a:t>
            </a:r>
            <a:endParaRPr lang="en-US" sz="4000" b="1" dirty="0">
              <a:latin typeface="Kristen ITC" pitchFamily="66" charset="0"/>
            </a:endParaRPr>
          </a:p>
        </p:txBody>
      </p:sp>
      <p:sp>
        <p:nvSpPr>
          <p:cNvPr id="3" name="Content Placeholder 2"/>
          <p:cNvSpPr>
            <a:spLocks noGrp="1"/>
          </p:cNvSpPr>
          <p:nvPr>
            <p:ph idx="1"/>
          </p:nvPr>
        </p:nvSpPr>
        <p:spPr>
          <a:xfrm>
            <a:off x="457200" y="1600200"/>
            <a:ext cx="5257800" cy="4525963"/>
          </a:xfrm>
        </p:spPr>
        <p:txBody>
          <a:bodyPr wrap="square">
            <a:normAutofit fontScale="92500"/>
          </a:bodyPr>
          <a:lstStyle/>
          <a:p>
            <a:r>
              <a:rPr lang="en-US" dirty="0" smtClean="0"/>
              <a:t>Use the scissors to make  sideways incisions in the skin.  </a:t>
            </a:r>
          </a:p>
          <a:p>
            <a:r>
              <a:rPr lang="en-US" dirty="0" smtClean="0"/>
              <a:t>The first incisions are made between the front legs.</a:t>
            </a:r>
          </a:p>
          <a:p>
            <a:r>
              <a:rPr lang="en-US" dirty="0" smtClean="0"/>
              <a:t>The next incisions are made just above the rear legs</a:t>
            </a:r>
          </a:p>
          <a:p>
            <a:r>
              <a:rPr lang="en-US" dirty="0" smtClean="0"/>
              <a:t>Be careful to only cut through the skin, not the muscle.</a:t>
            </a:r>
          </a:p>
        </p:txBody>
      </p:sp>
      <p:pic>
        <p:nvPicPr>
          <p:cNvPr id="4" name="Picture 3" descr="dissection-cut.gif"/>
          <p:cNvPicPr>
            <a:picLocks noChangeAspect="1"/>
          </p:cNvPicPr>
          <p:nvPr/>
        </p:nvPicPr>
        <p:blipFill>
          <a:blip r:embed="rId2"/>
          <a:stretch>
            <a:fillRect/>
          </a:stretch>
        </p:blipFill>
        <p:spPr>
          <a:xfrm>
            <a:off x="5791200" y="2057400"/>
            <a:ext cx="2438400" cy="28765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Incision 3: Separate Skin</a:t>
            </a:r>
            <a:r>
              <a:rPr lang="en-US" dirty="0" smtClean="0">
                <a:latin typeface="Kristen ITC" pitchFamily="66" charset="0"/>
              </a:rPr>
              <a:t> </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5029200" cy="4800600"/>
          </a:xfrm>
        </p:spPr>
        <p:txBody>
          <a:bodyPr>
            <a:normAutofit/>
          </a:bodyPr>
          <a:lstStyle/>
          <a:p>
            <a:endParaRPr lang="en-US" sz="2400" dirty="0" smtClean="0"/>
          </a:p>
          <a:p>
            <a:r>
              <a:rPr lang="en-US" sz="2800" dirty="0" smtClean="0"/>
              <a:t>Pick up the flap of skin with the forceps. </a:t>
            </a:r>
          </a:p>
          <a:p>
            <a:r>
              <a:rPr lang="en-US" sz="2800" dirty="0" smtClean="0"/>
              <a:t>Use a scalpel to help separate the skin from the muscle layer below. </a:t>
            </a:r>
          </a:p>
          <a:p>
            <a:r>
              <a:rPr lang="en-US" sz="2800" dirty="0" smtClean="0"/>
              <a:t>After you've opened the flaps of skin, pin them to the dissection tray. </a:t>
            </a:r>
          </a:p>
          <a:p>
            <a:pPr>
              <a:buNone/>
            </a:pPr>
            <a:endParaRPr lang="en-US" sz="2400" dirty="0"/>
          </a:p>
        </p:txBody>
      </p:sp>
      <p:pic>
        <p:nvPicPr>
          <p:cNvPr id="3076" name="Picture 4" descr="Pinning the flaps"/>
          <p:cNvPicPr>
            <a:picLocks noChangeAspect="1" noChangeArrowheads="1"/>
          </p:cNvPicPr>
          <p:nvPr/>
        </p:nvPicPr>
        <p:blipFill>
          <a:blip r:embed="rId2"/>
          <a:srcRect/>
          <a:stretch>
            <a:fillRect/>
          </a:stretch>
        </p:blipFill>
        <p:spPr bwMode="auto">
          <a:xfrm>
            <a:off x="5562600" y="1981200"/>
            <a:ext cx="2751688" cy="31611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Kristen ITC" pitchFamily="66" charset="0"/>
              </a:rPr>
              <a:t/>
            </a:r>
            <a:br>
              <a:rPr lang="en-US" b="1" dirty="0" smtClean="0">
                <a:latin typeface="Kristen ITC" pitchFamily="66" charset="0"/>
              </a:rPr>
            </a:br>
            <a:r>
              <a:rPr lang="en-US" b="1" dirty="0" smtClean="0">
                <a:latin typeface="Kristen ITC" pitchFamily="66" charset="0"/>
              </a:rPr>
              <a:t>Incision 4:  First Muscle Incision</a:t>
            </a:r>
            <a:r>
              <a:rPr lang="en-US" dirty="0" smtClean="0">
                <a:latin typeface="Kristen ITC" pitchFamily="66" charset="0"/>
              </a:rPr>
              <a:t> </a:t>
            </a:r>
            <a:r>
              <a:rPr lang="en-US" dirty="0" smtClean="0"/>
              <a:t/>
            </a:r>
            <a:br>
              <a:rPr lang="en-US" dirty="0" smtClean="0"/>
            </a:br>
            <a:endParaRPr lang="en-US" dirty="0">
              <a:latin typeface="Kristen ITC" pitchFamily="66" charset="0"/>
            </a:endParaRPr>
          </a:p>
        </p:txBody>
      </p:sp>
      <p:sp>
        <p:nvSpPr>
          <p:cNvPr id="3" name="Content Placeholder 2"/>
          <p:cNvSpPr>
            <a:spLocks noGrp="1"/>
          </p:cNvSpPr>
          <p:nvPr>
            <p:ph idx="1"/>
          </p:nvPr>
        </p:nvSpPr>
        <p:spPr>
          <a:xfrm>
            <a:off x="381000" y="1600200"/>
            <a:ext cx="5029200" cy="4800600"/>
          </a:xfrm>
        </p:spPr>
        <p:txBody>
          <a:bodyPr>
            <a:normAutofit lnSpcReduction="10000"/>
          </a:bodyPr>
          <a:lstStyle/>
          <a:p>
            <a:r>
              <a:rPr lang="en-US" sz="2400" dirty="0" smtClean="0"/>
              <a:t>Repeat the incisions, this time through the abdominal muscle.  You will find it easier to begin the vertical incision by lifting the muscle layer with the forceps. Do this between the rear legs of the frog. </a:t>
            </a:r>
          </a:p>
          <a:p>
            <a:r>
              <a:rPr lang="en-US" sz="2400" dirty="0" smtClean="0"/>
              <a:t>Make a small cut with the scalpel. </a:t>
            </a:r>
          </a:p>
          <a:p>
            <a:r>
              <a:rPr lang="en-US" sz="2400" dirty="0" smtClean="0"/>
              <a:t>Using the scissors, continue the incision up the midline to a point just below the front legs. </a:t>
            </a:r>
          </a:p>
          <a:p>
            <a:r>
              <a:rPr lang="en-US" sz="2400" dirty="0" smtClean="0"/>
              <a:t>Be careful that you don't cut too deeply. The muscle is thin. It is easy to damage the organs underneath. </a:t>
            </a:r>
          </a:p>
          <a:p>
            <a:pPr>
              <a:buNone/>
            </a:pPr>
            <a:endParaRPr lang="en-US" sz="2400" dirty="0"/>
          </a:p>
        </p:txBody>
      </p:sp>
      <p:pic>
        <p:nvPicPr>
          <p:cNvPr id="5" name="Picture 4" descr="dissection-cut.gif"/>
          <p:cNvPicPr>
            <a:picLocks noChangeAspect="1"/>
          </p:cNvPicPr>
          <p:nvPr/>
        </p:nvPicPr>
        <p:blipFill>
          <a:blip r:embed="rId2"/>
          <a:stretch>
            <a:fillRect/>
          </a:stretch>
        </p:blipFill>
        <p:spPr>
          <a:xfrm>
            <a:off x="5791200" y="2057400"/>
            <a:ext cx="2438400" cy="28765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1642</Words>
  <Application>Microsoft Office PowerPoint</Application>
  <PresentationFormat>On-screen Show (4:3)</PresentationFormat>
  <Paragraphs>130</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Kristen ITC</vt:lpstr>
      <vt:lpstr>Office Theme</vt:lpstr>
      <vt:lpstr>Frog Dissection</vt:lpstr>
      <vt:lpstr>External Anatomy</vt:lpstr>
      <vt:lpstr>External Anatomy</vt:lpstr>
      <vt:lpstr>Interesting Facts </vt:lpstr>
      <vt:lpstr>Before we proceed</vt:lpstr>
      <vt:lpstr>Incision 1: Skin First</vt:lpstr>
      <vt:lpstr>Incision 2:  Skin Horizontal</vt:lpstr>
      <vt:lpstr> Incision 3: Separate Skin  </vt:lpstr>
      <vt:lpstr> Incision 4:  First Muscle Incision  </vt:lpstr>
      <vt:lpstr> Incision 5:  Chest Bone  </vt:lpstr>
      <vt:lpstr> Incision 6:  Muscle Horizontal </vt:lpstr>
      <vt:lpstr> Incision 7:  Muscle Separate </vt:lpstr>
      <vt:lpstr> Incision 8:  Triangular Flaps </vt:lpstr>
      <vt:lpstr> Organs 1: Introduction   </vt:lpstr>
      <vt:lpstr> Organs 2:  Liver </vt:lpstr>
      <vt:lpstr> Organs 3:  Heart </vt:lpstr>
      <vt:lpstr> Organs 4:  Layer 2 </vt:lpstr>
      <vt:lpstr> Organs 5:  Gall Bladder </vt:lpstr>
      <vt:lpstr> Organs 6:  Stomach </vt:lpstr>
      <vt:lpstr> Organs 7:  Small Intestine </vt:lpstr>
      <vt:lpstr> Organs 8:  Layer 3 </vt:lpstr>
      <vt:lpstr> Organs 9:  Lungs </vt:lpstr>
      <vt:lpstr> Organs 10:  Pancreas </vt:lpstr>
      <vt:lpstr> Female Frogs </vt:lpstr>
      <vt:lpstr> Organs 11: Layer 4 </vt:lpstr>
      <vt:lpstr> Organs 12:  Spleen </vt:lpstr>
      <vt:lpstr> Organs 12:  Male Kidneys </vt:lpstr>
      <vt:lpstr> Organs 13:  Frog Testes </vt:lpstr>
    </vt:vector>
  </TitlesOfParts>
  <Company>University of Arkansas - Fort Smith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Frog Dissection</dc:title>
  <dc:creator>lbrodie</dc:creator>
  <cp:lastModifiedBy>admin</cp:lastModifiedBy>
  <cp:revision>41</cp:revision>
  <dcterms:created xsi:type="dcterms:W3CDTF">2010-02-23T19:16:57Z</dcterms:created>
  <dcterms:modified xsi:type="dcterms:W3CDTF">2016-06-01T18:31:26Z</dcterms:modified>
</cp:coreProperties>
</file>