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89" r:id="rId2"/>
    <p:sldId id="287" r:id="rId3"/>
    <p:sldId id="292" r:id="rId4"/>
    <p:sldId id="296" r:id="rId5"/>
    <p:sldId id="305" r:id="rId6"/>
    <p:sldId id="303" r:id="rId7"/>
    <p:sldId id="293" r:id="rId8"/>
    <p:sldId id="299" r:id="rId9"/>
    <p:sldId id="304" r:id="rId10"/>
    <p:sldId id="273" r:id="rId11"/>
    <p:sldId id="272" r:id="rId12"/>
    <p:sldId id="275" r:id="rId13"/>
    <p:sldId id="274" r:id="rId14"/>
    <p:sldId id="277" r:id="rId15"/>
    <p:sldId id="276" r:id="rId16"/>
    <p:sldId id="291" r:id="rId17"/>
    <p:sldId id="279" r:id="rId18"/>
    <p:sldId id="270" r:id="rId19"/>
    <p:sldId id="266" r:id="rId20"/>
    <p:sldId id="301" r:id="rId21"/>
    <p:sldId id="263" r:id="rId22"/>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Arial Narrow" pitchFamily="34" charset="0"/>
        <a:ea typeface="ＭＳ Ｐゴシック" pitchFamily="34" charset="-128"/>
        <a:cs typeface="+mn-cs"/>
      </a:defRPr>
    </a:lvl1pPr>
    <a:lvl2pPr marL="457200" algn="l" rtl="0" fontAlgn="base">
      <a:spcBef>
        <a:spcPct val="0"/>
      </a:spcBef>
      <a:spcAft>
        <a:spcPct val="0"/>
      </a:spcAft>
      <a:defRPr sz="3200" kern="1200">
        <a:solidFill>
          <a:schemeClr val="tx1"/>
        </a:solidFill>
        <a:latin typeface="Arial Narrow" pitchFamily="34" charset="0"/>
        <a:ea typeface="ＭＳ Ｐゴシック" pitchFamily="34" charset="-128"/>
        <a:cs typeface="+mn-cs"/>
      </a:defRPr>
    </a:lvl2pPr>
    <a:lvl3pPr marL="914400" algn="l" rtl="0" fontAlgn="base">
      <a:spcBef>
        <a:spcPct val="0"/>
      </a:spcBef>
      <a:spcAft>
        <a:spcPct val="0"/>
      </a:spcAft>
      <a:defRPr sz="3200" kern="1200">
        <a:solidFill>
          <a:schemeClr val="tx1"/>
        </a:solidFill>
        <a:latin typeface="Arial Narrow" pitchFamily="34" charset="0"/>
        <a:ea typeface="ＭＳ Ｐゴシック" pitchFamily="34" charset="-128"/>
        <a:cs typeface="+mn-cs"/>
      </a:defRPr>
    </a:lvl3pPr>
    <a:lvl4pPr marL="1371600" algn="l" rtl="0" fontAlgn="base">
      <a:spcBef>
        <a:spcPct val="0"/>
      </a:spcBef>
      <a:spcAft>
        <a:spcPct val="0"/>
      </a:spcAft>
      <a:defRPr sz="3200" kern="1200">
        <a:solidFill>
          <a:schemeClr val="tx1"/>
        </a:solidFill>
        <a:latin typeface="Arial Narrow" pitchFamily="34" charset="0"/>
        <a:ea typeface="ＭＳ Ｐゴシック" pitchFamily="34" charset="-128"/>
        <a:cs typeface="+mn-cs"/>
      </a:defRPr>
    </a:lvl4pPr>
    <a:lvl5pPr marL="1828800" algn="l" rtl="0" fontAlgn="base">
      <a:spcBef>
        <a:spcPct val="0"/>
      </a:spcBef>
      <a:spcAft>
        <a:spcPct val="0"/>
      </a:spcAft>
      <a:defRPr sz="3200" kern="1200">
        <a:solidFill>
          <a:schemeClr val="tx1"/>
        </a:solidFill>
        <a:latin typeface="Arial Narrow" pitchFamily="34" charset="0"/>
        <a:ea typeface="ＭＳ Ｐゴシック" pitchFamily="34" charset="-128"/>
        <a:cs typeface="+mn-cs"/>
      </a:defRPr>
    </a:lvl5pPr>
    <a:lvl6pPr marL="2286000" algn="l" defTabSz="914400" rtl="0" eaLnBrk="1" latinLnBrk="0" hangingPunct="1">
      <a:defRPr sz="3200" kern="1200">
        <a:solidFill>
          <a:schemeClr val="tx1"/>
        </a:solidFill>
        <a:latin typeface="Arial Narrow" pitchFamily="34" charset="0"/>
        <a:ea typeface="ＭＳ Ｐゴシック" pitchFamily="34" charset="-128"/>
        <a:cs typeface="+mn-cs"/>
      </a:defRPr>
    </a:lvl6pPr>
    <a:lvl7pPr marL="2743200" algn="l" defTabSz="914400" rtl="0" eaLnBrk="1" latinLnBrk="0" hangingPunct="1">
      <a:defRPr sz="3200" kern="1200">
        <a:solidFill>
          <a:schemeClr val="tx1"/>
        </a:solidFill>
        <a:latin typeface="Arial Narrow" pitchFamily="34" charset="0"/>
        <a:ea typeface="ＭＳ Ｐゴシック" pitchFamily="34" charset="-128"/>
        <a:cs typeface="+mn-cs"/>
      </a:defRPr>
    </a:lvl7pPr>
    <a:lvl8pPr marL="3200400" algn="l" defTabSz="914400" rtl="0" eaLnBrk="1" latinLnBrk="0" hangingPunct="1">
      <a:defRPr sz="3200" kern="1200">
        <a:solidFill>
          <a:schemeClr val="tx1"/>
        </a:solidFill>
        <a:latin typeface="Arial Narrow" pitchFamily="34" charset="0"/>
        <a:ea typeface="ＭＳ Ｐゴシック" pitchFamily="34" charset="-128"/>
        <a:cs typeface="+mn-cs"/>
      </a:defRPr>
    </a:lvl8pPr>
    <a:lvl9pPr marL="3657600" algn="l" defTabSz="914400" rtl="0" eaLnBrk="1" latinLnBrk="0" hangingPunct="1">
      <a:defRPr sz="3200" kern="1200">
        <a:solidFill>
          <a:schemeClr val="tx1"/>
        </a:solidFill>
        <a:latin typeface="Arial Narrow"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72"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44117F-7D3E-4FCB-96F1-43E884C470CA}" type="slidenum">
              <a:rPr lang="en-US"/>
              <a:pPr/>
              <a:t>‹#›</a:t>
            </a:fld>
            <a:endParaRPr lang="en-US"/>
          </a:p>
        </p:txBody>
      </p:sp>
    </p:spTree>
    <p:extLst>
      <p:ext uri="{BB962C8B-B14F-4D97-AF65-F5344CB8AC3E}">
        <p14:creationId xmlns:p14="http://schemas.microsoft.com/office/powerpoint/2010/main" val="238756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2A80A67-9EA2-4A44-B700-553EDC2144D0}"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solidFill>
                  <a:srgbClr val="000000"/>
                </a:solidFill>
                <a:latin typeface="Verdana" pitchFamily="34" charset="0"/>
                <a:ea typeface="ＭＳ Ｐゴシック" pitchFamily="34" charset="-128"/>
              </a:rPr>
              <a:t>A sloping surface, such as a ramp. An inclined plane can be used to alter the effort and distance involved in doing work, such as lifting loads. The trade-off is that an object must be moved a longer distance than if it was lifted straight up, but less force is needed.</a:t>
            </a:r>
            <a:br>
              <a:rPr lang="en-US" smtClean="0">
                <a:solidFill>
                  <a:srgbClr val="000000"/>
                </a:solidFill>
                <a:latin typeface="Verdana" pitchFamily="34" charset="0"/>
                <a:ea typeface="ＭＳ Ｐゴシック" pitchFamily="34" charset="-128"/>
              </a:rPr>
            </a:br>
            <a:r>
              <a:rPr lang="en-US" smtClean="0">
                <a:solidFill>
                  <a:srgbClr val="000000"/>
                </a:solidFill>
                <a:latin typeface="Verdana" pitchFamily="34" charset="0"/>
                <a:ea typeface="ＭＳ Ｐゴシック" pitchFamily="34" charset="-128"/>
              </a:rPr>
              <a:t>You can use this machine to move an object to a lower or higher place.  Inclined planes make the work of moving things easier.  You would need less energy and force to move objects with an inclined plane. </a:t>
            </a:r>
          </a:p>
          <a:p>
            <a:pPr eaLnBrk="1" hangingPunct="1"/>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312194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n-US"/>
          </a:p>
        </p:txBody>
      </p:sp>
      <p:sp>
        <p:nvSpPr>
          <p:cNvPr id="5"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n-US"/>
          </a:p>
        </p:txBody>
      </p:sp>
      <p:sp>
        <p:nvSpPr>
          <p:cNvPr id="6"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n-US"/>
          </a:p>
        </p:txBody>
      </p:sp>
      <p:sp>
        <p:nvSpPr>
          <p:cNvPr id="7"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a:p>
        </p:txBody>
      </p:sp>
      <p:sp>
        <p:nvSpPr>
          <p:cNvPr id="8"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n-US"/>
          </a:p>
        </p:txBody>
      </p:sp>
      <p:sp>
        <p:nvSpPr>
          <p:cNvPr id="9"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n-US"/>
          </a:p>
        </p:txBody>
      </p:sp>
      <p:sp>
        <p:nvSpPr>
          <p:cNvPr id="10"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a:p>
        </p:txBody>
      </p:sp>
      <p:sp>
        <p:nvSpPr>
          <p:cNvPr id="11"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a:p>
        </p:txBody>
      </p:sp>
      <p:sp>
        <p:nvSpPr>
          <p:cNvPr id="12" name="Freeform 10"/>
          <p:cNvSpPr>
            <a:spLocks/>
          </p:cNvSpPr>
          <p:nvPr/>
        </p:nvSpPr>
        <p:spPr bwMode="hidden">
          <a:xfrm rot="162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a:p>
        </p:txBody>
      </p:sp>
      <p:pic>
        <p:nvPicPr>
          <p:cNvPr id="13" name="Picture 11" descr="Facbanna"/>
          <p:cNvPicPr>
            <a:picLocks noChangeAspect="1" noChangeArrowheads="1"/>
          </p:cNvPicPr>
          <p:nvPr/>
        </p:nvPicPr>
        <p:blipFill>
          <a:blip r:embed="rId2" cstate="print"/>
          <a:srcRect/>
          <a:stretch>
            <a:fillRect/>
          </a:stretch>
        </p:blipFill>
        <p:spPr bwMode="invGray">
          <a:xfrm>
            <a:off x="3175" y="-3175"/>
            <a:ext cx="803275" cy="6858000"/>
          </a:xfrm>
          <a:prstGeom prst="rect">
            <a:avLst/>
          </a:prstGeom>
          <a:noFill/>
          <a:ln w="9525">
            <a:noFill/>
            <a:miter lim="800000"/>
            <a:headEnd/>
            <a:tailEnd/>
          </a:ln>
        </p:spPr>
      </p:pic>
      <p:sp>
        <p:nvSpPr>
          <p:cNvPr id="4108" name="Rectangle 1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2133600" y="4114800"/>
            <a:ext cx="6400800" cy="1752600"/>
          </a:xfrm>
        </p:spPr>
        <p:txBody>
          <a:bodyPr/>
          <a:lstStyle>
            <a:lvl1pPr marL="0" indent="0">
              <a:buFont typeface="Wingdings" pitchFamily="-107"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143000" y="6248400"/>
            <a:ext cx="1905000" cy="457200"/>
          </a:xfrm>
        </p:spPr>
        <p:txBody>
          <a:bodyPr/>
          <a:lstStyle>
            <a:lvl1pPr>
              <a:defRPr/>
            </a:lvl1pPr>
          </a:lstStyle>
          <a:p>
            <a:endParaRPr lang="en-US"/>
          </a:p>
        </p:txBody>
      </p:sp>
      <p:sp>
        <p:nvSpPr>
          <p:cNvPr id="15" name="Rectangle 15"/>
          <p:cNvSpPr>
            <a:spLocks noGrp="1" noChangeArrowheads="1"/>
          </p:cNvSpPr>
          <p:nvPr>
            <p:ph type="ftr" sz="quarter" idx="11"/>
          </p:nvPr>
        </p:nvSpPr>
        <p:spPr>
          <a:xfrm>
            <a:off x="3581400" y="6248400"/>
            <a:ext cx="2895600" cy="457200"/>
          </a:xfrm>
        </p:spPr>
        <p:txBody>
          <a:bodyPr/>
          <a:lstStyle>
            <a:lvl1pPr>
              <a:defRPr/>
            </a:lvl1pPr>
          </a:lstStyle>
          <a:p>
            <a:endParaRPr lang="en-US"/>
          </a:p>
        </p:txBody>
      </p:sp>
      <p:sp>
        <p:nvSpPr>
          <p:cNvPr id="16" name="Rectangle 16"/>
          <p:cNvSpPr>
            <a:spLocks noGrp="1" noChangeArrowheads="1"/>
          </p:cNvSpPr>
          <p:nvPr>
            <p:ph type="sldNum" sz="quarter" idx="12"/>
          </p:nvPr>
        </p:nvSpPr>
        <p:spPr>
          <a:xfrm>
            <a:off x="7010400" y="6248400"/>
            <a:ext cx="1905000" cy="457200"/>
          </a:xfrm>
        </p:spPr>
        <p:txBody>
          <a:bodyPr/>
          <a:lstStyle>
            <a:lvl1pPr>
              <a:defRPr/>
            </a:lvl1pPr>
          </a:lstStyle>
          <a:p>
            <a:fld id="{8407CEF9-C6B1-45FC-B432-83A12A6C8F8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endParaRPr lang="en-US"/>
          </a:p>
        </p:txBody>
      </p:sp>
      <p:sp>
        <p:nvSpPr>
          <p:cNvPr id="5" name="Rectangle 1038"/>
          <p:cNvSpPr>
            <a:spLocks noGrp="1" noChangeArrowheads="1"/>
          </p:cNvSpPr>
          <p:nvPr>
            <p:ph type="ftr" sz="quarter" idx="11"/>
          </p:nvPr>
        </p:nvSpPr>
        <p:spPr>
          <a:ln/>
        </p:spPr>
        <p:txBody>
          <a:bodyPr/>
          <a:lstStyle>
            <a:lvl1pPr>
              <a:defRPr/>
            </a:lvl1pPr>
          </a:lstStyle>
          <a:p>
            <a:endParaRPr lang="en-US"/>
          </a:p>
        </p:txBody>
      </p:sp>
      <p:sp>
        <p:nvSpPr>
          <p:cNvPr id="6" name="Rectangle 1039"/>
          <p:cNvSpPr>
            <a:spLocks noGrp="1" noChangeArrowheads="1"/>
          </p:cNvSpPr>
          <p:nvPr>
            <p:ph type="sldNum" sz="quarter" idx="12"/>
          </p:nvPr>
        </p:nvSpPr>
        <p:spPr>
          <a:ln/>
        </p:spPr>
        <p:txBody>
          <a:bodyPr/>
          <a:lstStyle>
            <a:lvl1pPr>
              <a:defRPr/>
            </a:lvl1pPr>
          </a:lstStyle>
          <a:p>
            <a:fld id="{3E59480B-5982-4C6A-9415-12DAAAB0825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endParaRPr lang="en-US"/>
          </a:p>
        </p:txBody>
      </p:sp>
      <p:sp>
        <p:nvSpPr>
          <p:cNvPr id="5" name="Rectangle 1038"/>
          <p:cNvSpPr>
            <a:spLocks noGrp="1" noChangeArrowheads="1"/>
          </p:cNvSpPr>
          <p:nvPr>
            <p:ph type="ftr" sz="quarter" idx="11"/>
          </p:nvPr>
        </p:nvSpPr>
        <p:spPr>
          <a:ln/>
        </p:spPr>
        <p:txBody>
          <a:bodyPr/>
          <a:lstStyle>
            <a:lvl1pPr>
              <a:defRPr/>
            </a:lvl1pPr>
          </a:lstStyle>
          <a:p>
            <a:endParaRPr lang="en-US"/>
          </a:p>
        </p:txBody>
      </p:sp>
      <p:sp>
        <p:nvSpPr>
          <p:cNvPr id="6" name="Rectangle 1039"/>
          <p:cNvSpPr>
            <a:spLocks noGrp="1" noChangeArrowheads="1"/>
          </p:cNvSpPr>
          <p:nvPr>
            <p:ph type="sldNum" sz="quarter" idx="12"/>
          </p:nvPr>
        </p:nvSpPr>
        <p:spPr>
          <a:ln/>
        </p:spPr>
        <p:txBody>
          <a:bodyPr/>
          <a:lstStyle>
            <a:lvl1pPr>
              <a:defRPr/>
            </a:lvl1pPr>
          </a:lstStyle>
          <a:p>
            <a:fld id="{F0A8A7FC-EAE4-4542-9592-6FD9E1BB6BC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676400"/>
            <a:ext cx="3810000" cy="4114800"/>
          </a:xfrm>
        </p:spPr>
        <p:txBody>
          <a:bodyPr/>
          <a:lstStyle/>
          <a:p>
            <a:pPr lvl="0"/>
            <a:endParaRPr lang="en-US" noProof="0" smtClean="0"/>
          </a:p>
        </p:txBody>
      </p:sp>
      <p:sp>
        <p:nvSpPr>
          <p:cNvPr id="5" name="Rectangle 1037"/>
          <p:cNvSpPr>
            <a:spLocks noGrp="1" noChangeArrowheads="1"/>
          </p:cNvSpPr>
          <p:nvPr>
            <p:ph type="dt" sz="half" idx="10"/>
          </p:nvPr>
        </p:nvSpPr>
        <p:spPr>
          <a:ln/>
        </p:spPr>
        <p:txBody>
          <a:bodyPr/>
          <a:lstStyle>
            <a:lvl1pPr>
              <a:defRPr/>
            </a:lvl1pPr>
          </a:lstStyle>
          <a:p>
            <a:endParaRPr lang="en-US"/>
          </a:p>
        </p:txBody>
      </p:sp>
      <p:sp>
        <p:nvSpPr>
          <p:cNvPr id="6" name="Rectangle 1038"/>
          <p:cNvSpPr>
            <a:spLocks noGrp="1" noChangeArrowheads="1"/>
          </p:cNvSpPr>
          <p:nvPr>
            <p:ph type="ftr" sz="quarter" idx="11"/>
          </p:nvPr>
        </p:nvSpPr>
        <p:spPr>
          <a:ln/>
        </p:spPr>
        <p:txBody>
          <a:bodyPr/>
          <a:lstStyle>
            <a:lvl1pPr>
              <a:defRPr/>
            </a:lvl1pPr>
          </a:lstStyle>
          <a:p>
            <a:endParaRPr lang="en-US"/>
          </a:p>
        </p:txBody>
      </p:sp>
      <p:sp>
        <p:nvSpPr>
          <p:cNvPr id="7" name="Rectangle 1039"/>
          <p:cNvSpPr>
            <a:spLocks noGrp="1" noChangeArrowheads="1"/>
          </p:cNvSpPr>
          <p:nvPr>
            <p:ph type="sldNum" sz="quarter" idx="12"/>
          </p:nvPr>
        </p:nvSpPr>
        <p:spPr>
          <a:ln/>
        </p:spPr>
        <p:txBody>
          <a:bodyPr/>
          <a:lstStyle>
            <a:lvl1pPr>
              <a:defRPr/>
            </a:lvl1pPr>
          </a:lstStyle>
          <a:p>
            <a:fld id="{07390647-E2D7-4D80-B5DE-CCB9A3B998A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endParaRPr lang="en-US"/>
          </a:p>
        </p:txBody>
      </p:sp>
      <p:sp>
        <p:nvSpPr>
          <p:cNvPr id="6" name="Rectangle 1038"/>
          <p:cNvSpPr>
            <a:spLocks noGrp="1" noChangeArrowheads="1"/>
          </p:cNvSpPr>
          <p:nvPr>
            <p:ph type="ftr" sz="quarter" idx="11"/>
          </p:nvPr>
        </p:nvSpPr>
        <p:spPr>
          <a:ln/>
        </p:spPr>
        <p:txBody>
          <a:bodyPr/>
          <a:lstStyle>
            <a:lvl1pPr>
              <a:defRPr/>
            </a:lvl1pPr>
          </a:lstStyle>
          <a:p>
            <a:endParaRPr lang="en-US"/>
          </a:p>
        </p:txBody>
      </p:sp>
      <p:sp>
        <p:nvSpPr>
          <p:cNvPr id="7" name="Rectangle 1039"/>
          <p:cNvSpPr>
            <a:spLocks noGrp="1" noChangeArrowheads="1"/>
          </p:cNvSpPr>
          <p:nvPr>
            <p:ph type="sldNum" sz="quarter" idx="12"/>
          </p:nvPr>
        </p:nvSpPr>
        <p:spPr>
          <a:ln/>
        </p:spPr>
        <p:txBody>
          <a:bodyPr/>
          <a:lstStyle>
            <a:lvl1pPr>
              <a:defRPr/>
            </a:lvl1pPr>
          </a:lstStyle>
          <a:p>
            <a:fld id="{93AE6741-FF7B-4724-8813-27CFBA18A64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76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3810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37"/>
          <p:cNvSpPr>
            <a:spLocks noGrp="1" noChangeArrowheads="1"/>
          </p:cNvSpPr>
          <p:nvPr>
            <p:ph type="dt" sz="half" idx="10"/>
          </p:nvPr>
        </p:nvSpPr>
        <p:spPr>
          <a:ln/>
        </p:spPr>
        <p:txBody>
          <a:bodyPr/>
          <a:lstStyle>
            <a:lvl1pPr>
              <a:defRPr/>
            </a:lvl1pPr>
          </a:lstStyle>
          <a:p>
            <a:endParaRPr lang="en-US"/>
          </a:p>
        </p:txBody>
      </p:sp>
      <p:sp>
        <p:nvSpPr>
          <p:cNvPr id="7" name="Rectangle 1038"/>
          <p:cNvSpPr>
            <a:spLocks noGrp="1" noChangeArrowheads="1"/>
          </p:cNvSpPr>
          <p:nvPr>
            <p:ph type="ftr" sz="quarter" idx="11"/>
          </p:nvPr>
        </p:nvSpPr>
        <p:spPr>
          <a:ln/>
        </p:spPr>
        <p:txBody>
          <a:bodyPr/>
          <a:lstStyle>
            <a:lvl1pPr>
              <a:defRPr/>
            </a:lvl1pPr>
          </a:lstStyle>
          <a:p>
            <a:endParaRPr lang="en-US"/>
          </a:p>
        </p:txBody>
      </p:sp>
      <p:sp>
        <p:nvSpPr>
          <p:cNvPr id="8" name="Rectangle 1039"/>
          <p:cNvSpPr>
            <a:spLocks noGrp="1" noChangeArrowheads="1"/>
          </p:cNvSpPr>
          <p:nvPr>
            <p:ph type="sldNum" sz="quarter" idx="12"/>
          </p:nvPr>
        </p:nvSpPr>
        <p:spPr>
          <a:ln/>
        </p:spPr>
        <p:txBody>
          <a:bodyPr/>
          <a:lstStyle>
            <a:lvl1pPr>
              <a:defRPr/>
            </a:lvl1pPr>
          </a:lstStyle>
          <a:p>
            <a:fld id="{FBB611A3-840B-4F40-B9D0-25B6680576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endParaRPr lang="en-US"/>
          </a:p>
        </p:txBody>
      </p:sp>
      <p:sp>
        <p:nvSpPr>
          <p:cNvPr id="5" name="Rectangle 1038"/>
          <p:cNvSpPr>
            <a:spLocks noGrp="1" noChangeArrowheads="1"/>
          </p:cNvSpPr>
          <p:nvPr>
            <p:ph type="ftr" sz="quarter" idx="11"/>
          </p:nvPr>
        </p:nvSpPr>
        <p:spPr>
          <a:ln/>
        </p:spPr>
        <p:txBody>
          <a:bodyPr/>
          <a:lstStyle>
            <a:lvl1pPr>
              <a:defRPr/>
            </a:lvl1pPr>
          </a:lstStyle>
          <a:p>
            <a:endParaRPr lang="en-US"/>
          </a:p>
        </p:txBody>
      </p:sp>
      <p:sp>
        <p:nvSpPr>
          <p:cNvPr id="6" name="Rectangle 1039"/>
          <p:cNvSpPr>
            <a:spLocks noGrp="1" noChangeArrowheads="1"/>
          </p:cNvSpPr>
          <p:nvPr>
            <p:ph type="sldNum" sz="quarter" idx="12"/>
          </p:nvPr>
        </p:nvSpPr>
        <p:spPr>
          <a:ln/>
        </p:spPr>
        <p:txBody>
          <a:bodyPr/>
          <a:lstStyle>
            <a:lvl1pPr>
              <a:defRPr/>
            </a:lvl1pPr>
          </a:lstStyle>
          <a:p>
            <a:fld id="{69F8CC6C-B795-45C5-A44F-A5ED5D7FAC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7"/>
          <p:cNvSpPr>
            <a:spLocks noGrp="1" noChangeArrowheads="1"/>
          </p:cNvSpPr>
          <p:nvPr>
            <p:ph type="dt" sz="half" idx="10"/>
          </p:nvPr>
        </p:nvSpPr>
        <p:spPr>
          <a:ln/>
        </p:spPr>
        <p:txBody>
          <a:bodyPr/>
          <a:lstStyle>
            <a:lvl1pPr>
              <a:defRPr/>
            </a:lvl1pPr>
          </a:lstStyle>
          <a:p>
            <a:endParaRPr lang="en-US"/>
          </a:p>
        </p:txBody>
      </p:sp>
      <p:sp>
        <p:nvSpPr>
          <p:cNvPr id="5" name="Rectangle 1038"/>
          <p:cNvSpPr>
            <a:spLocks noGrp="1" noChangeArrowheads="1"/>
          </p:cNvSpPr>
          <p:nvPr>
            <p:ph type="ftr" sz="quarter" idx="11"/>
          </p:nvPr>
        </p:nvSpPr>
        <p:spPr>
          <a:ln/>
        </p:spPr>
        <p:txBody>
          <a:bodyPr/>
          <a:lstStyle>
            <a:lvl1pPr>
              <a:defRPr/>
            </a:lvl1pPr>
          </a:lstStyle>
          <a:p>
            <a:endParaRPr lang="en-US"/>
          </a:p>
        </p:txBody>
      </p:sp>
      <p:sp>
        <p:nvSpPr>
          <p:cNvPr id="6" name="Rectangle 1039"/>
          <p:cNvSpPr>
            <a:spLocks noGrp="1" noChangeArrowheads="1"/>
          </p:cNvSpPr>
          <p:nvPr>
            <p:ph type="sldNum" sz="quarter" idx="12"/>
          </p:nvPr>
        </p:nvSpPr>
        <p:spPr>
          <a:ln/>
        </p:spPr>
        <p:txBody>
          <a:bodyPr/>
          <a:lstStyle>
            <a:lvl1pPr>
              <a:defRPr/>
            </a:lvl1pPr>
          </a:lstStyle>
          <a:p>
            <a:fld id="{AD2EF474-B78E-4DF5-96E1-69B851D7E1A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endParaRPr lang="en-US"/>
          </a:p>
        </p:txBody>
      </p:sp>
      <p:sp>
        <p:nvSpPr>
          <p:cNvPr id="6" name="Rectangle 1038"/>
          <p:cNvSpPr>
            <a:spLocks noGrp="1" noChangeArrowheads="1"/>
          </p:cNvSpPr>
          <p:nvPr>
            <p:ph type="ftr" sz="quarter" idx="11"/>
          </p:nvPr>
        </p:nvSpPr>
        <p:spPr>
          <a:ln/>
        </p:spPr>
        <p:txBody>
          <a:bodyPr/>
          <a:lstStyle>
            <a:lvl1pPr>
              <a:defRPr/>
            </a:lvl1pPr>
          </a:lstStyle>
          <a:p>
            <a:endParaRPr lang="en-US"/>
          </a:p>
        </p:txBody>
      </p:sp>
      <p:sp>
        <p:nvSpPr>
          <p:cNvPr id="7" name="Rectangle 1039"/>
          <p:cNvSpPr>
            <a:spLocks noGrp="1" noChangeArrowheads="1"/>
          </p:cNvSpPr>
          <p:nvPr>
            <p:ph type="sldNum" sz="quarter" idx="12"/>
          </p:nvPr>
        </p:nvSpPr>
        <p:spPr>
          <a:ln/>
        </p:spPr>
        <p:txBody>
          <a:bodyPr/>
          <a:lstStyle>
            <a:lvl1pPr>
              <a:defRPr/>
            </a:lvl1pPr>
          </a:lstStyle>
          <a:p>
            <a:fld id="{8EA3046D-1C9E-437C-BCB5-D8F8546B383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7"/>
          <p:cNvSpPr>
            <a:spLocks noGrp="1" noChangeArrowheads="1"/>
          </p:cNvSpPr>
          <p:nvPr>
            <p:ph type="dt" sz="half" idx="10"/>
          </p:nvPr>
        </p:nvSpPr>
        <p:spPr>
          <a:ln/>
        </p:spPr>
        <p:txBody>
          <a:bodyPr/>
          <a:lstStyle>
            <a:lvl1pPr>
              <a:defRPr/>
            </a:lvl1pPr>
          </a:lstStyle>
          <a:p>
            <a:endParaRPr lang="en-US"/>
          </a:p>
        </p:txBody>
      </p:sp>
      <p:sp>
        <p:nvSpPr>
          <p:cNvPr id="8" name="Rectangle 1038"/>
          <p:cNvSpPr>
            <a:spLocks noGrp="1" noChangeArrowheads="1"/>
          </p:cNvSpPr>
          <p:nvPr>
            <p:ph type="ftr" sz="quarter" idx="11"/>
          </p:nvPr>
        </p:nvSpPr>
        <p:spPr>
          <a:ln/>
        </p:spPr>
        <p:txBody>
          <a:bodyPr/>
          <a:lstStyle>
            <a:lvl1pPr>
              <a:defRPr/>
            </a:lvl1pPr>
          </a:lstStyle>
          <a:p>
            <a:endParaRPr lang="en-US"/>
          </a:p>
        </p:txBody>
      </p:sp>
      <p:sp>
        <p:nvSpPr>
          <p:cNvPr id="9" name="Rectangle 1039"/>
          <p:cNvSpPr>
            <a:spLocks noGrp="1" noChangeArrowheads="1"/>
          </p:cNvSpPr>
          <p:nvPr>
            <p:ph type="sldNum" sz="quarter" idx="12"/>
          </p:nvPr>
        </p:nvSpPr>
        <p:spPr>
          <a:ln/>
        </p:spPr>
        <p:txBody>
          <a:bodyPr/>
          <a:lstStyle>
            <a:lvl1pPr>
              <a:defRPr/>
            </a:lvl1pPr>
          </a:lstStyle>
          <a:p>
            <a:fld id="{3F339FDB-1D0D-4F6B-BFC5-220DB677404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7"/>
          <p:cNvSpPr>
            <a:spLocks noGrp="1" noChangeArrowheads="1"/>
          </p:cNvSpPr>
          <p:nvPr>
            <p:ph type="dt" sz="half" idx="10"/>
          </p:nvPr>
        </p:nvSpPr>
        <p:spPr>
          <a:ln/>
        </p:spPr>
        <p:txBody>
          <a:bodyPr/>
          <a:lstStyle>
            <a:lvl1pPr>
              <a:defRPr/>
            </a:lvl1pPr>
          </a:lstStyle>
          <a:p>
            <a:endParaRPr lang="en-US"/>
          </a:p>
        </p:txBody>
      </p:sp>
      <p:sp>
        <p:nvSpPr>
          <p:cNvPr id="4" name="Rectangle 1038"/>
          <p:cNvSpPr>
            <a:spLocks noGrp="1" noChangeArrowheads="1"/>
          </p:cNvSpPr>
          <p:nvPr>
            <p:ph type="ftr" sz="quarter" idx="11"/>
          </p:nvPr>
        </p:nvSpPr>
        <p:spPr>
          <a:ln/>
        </p:spPr>
        <p:txBody>
          <a:bodyPr/>
          <a:lstStyle>
            <a:lvl1pPr>
              <a:defRPr/>
            </a:lvl1pPr>
          </a:lstStyle>
          <a:p>
            <a:endParaRPr lang="en-US"/>
          </a:p>
        </p:txBody>
      </p:sp>
      <p:sp>
        <p:nvSpPr>
          <p:cNvPr id="5" name="Rectangle 1039"/>
          <p:cNvSpPr>
            <a:spLocks noGrp="1" noChangeArrowheads="1"/>
          </p:cNvSpPr>
          <p:nvPr>
            <p:ph type="sldNum" sz="quarter" idx="12"/>
          </p:nvPr>
        </p:nvSpPr>
        <p:spPr>
          <a:ln/>
        </p:spPr>
        <p:txBody>
          <a:bodyPr/>
          <a:lstStyle>
            <a:lvl1pPr>
              <a:defRPr/>
            </a:lvl1pPr>
          </a:lstStyle>
          <a:p>
            <a:fld id="{B874CF2B-29CA-49A3-BC03-B7F1D64DC6C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endParaRPr lang="en-US"/>
          </a:p>
        </p:txBody>
      </p:sp>
      <p:sp>
        <p:nvSpPr>
          <p:cNvPr id="3" name="Rectangle 1038"/>
          <p:cNvSpPr>
            <a:spLocks noGrp="1" noChangeArrowheads="1"/>
          </p:cNvSpPr>
          <p:nvPr>
            <p:ph type="ftr" sz="quarter" idx="11"/>
          </p:nvPr>
        </p:nvSpPr>
        <p:spPr>
          <a:ln/>
        </p:spPr>
        <p:txBody>
          <a:bodyPr/>
          <a:lstStyle>
            <a:lvl1pPr>
              <a:defRPr/>
            </a:lvl1pPr>
          </a:lstStyle>
          <a:p>
            <a:endParaRPr lang="en-US"/>
          </a:p>
        </p:txBody>
      </p:sp>
      <p:sp>
        <p:nvSpPr>
          <p:cNvPr id="4" name="Rectangle 1039"/>
          <p:cNvSpPr>
            <a:spLocks noGrp="1" noChangeArrowheads="1"/>
          </p:cNvSpPr>
          <p:nvPr>
            <p:ph type="sldNum" sz="quarter" idx="12"/>
          </p:nvPr>
        </p:nvSpPr>
        <p:spPr>
          <a:ln/>
        </p:spPr>
        <p:txBody>
          <a:bodyPr/>
          <a:lstStyle>
            <a:lvl1pPr>
              <a:defRPr/>
            </a:lvl1pPr>
          </a:lstStyle>
          <a:p>
            <a:fld id="{3B26E395-ECC7-4C2E-BD22-1B747B4EFDA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endParaRPr lang="en-US"/>
          </a:p>
        </p:txBody>
      </p:sp>
      <p:sp>
        <p:nvSpPr>
          <p:cNvPr id="6" name="Rectangle 1038"/>
          <p:cNvSpPr>
            <a:spLocks noGrp="1" noChangeArrowheads="1"/>
          </p:cNvSpPr>
          <p:nvPr>
            <p:ph type="ftr" sz="quarter" idx="11"/>
          </p:nvPr>
        </p:nvSpPr>
        <p:spPr>
          <a:ln/>
        </p:spPr>
        <p:txBody>
          <a:bodyPr/>
          <a:lstStyle>
            <a:lvl1pPr>
              <a:defRPr/>
            </a:lvl1pPr>
          </a:lstStyle>
          <a:p>
            <a:endParaRPr lang="en-US"/>
          </a:p>
        </p:txBody>
      </p:sp>
      <p:sp>
        <p:nvSpPr>
          <p:cNvPr id="7" name="Rectangle 1039"/>
          <p:cNvSpPr>
            <a:spLocks noGrp="1" noChangeArrowheads="1"/>
          </p:cNvSpPr>
          <p:nvPr>
            <p:ph type="sldNum" sz="quarter" idx="12"/>
          </p:nvPr>
        </p:nvSpPr>
        <p:spPr>
          <a:ln/>
        </p:spPr>
        <p:txBody>
          <a:bodyPr/>
          <a:lstStyle>
            <a:lvl1pPr>
              <a:defRPr/>
            </a:lvl1pPr>
          </a:lstStyle>
          <a:p>
            <a:fld id="{305101AC-6259-4504-9AEA-9026B0DE72B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endParaRPr lang="en-US"/>
          </a:p>
        </p:txBody>
      </p:sp>
      <p:sp>
        <p:nvSpPr>
          <p:cNvPr id="6" name="Rectangle 1038"/>
          <p:cNvSpPr>
            <a:spLocks noGrp="1" noChangeArrowheads="1"/>
          </p:cNvSpPr>
          <p:nvPr>
            <p:ph type="ftr" sz="quarter" idx="11"/>
          </p:nvPr>
        </p:nvSpPr>
        <p:spPr>
          <a:ln/>
        </p:spPr>
        <p:txBody>
          <a:bodyPr/>
          <a:lstStyle>
            <a:lvl1pPr>
              <a:defRPr/>
            </a:lvl1pPr>
          </a:lstStyle>
          <a:p>
            <a:endParaRPr lang="en-US"/>
          </a:p>
        </p:txBody>
      </p:sp>
      <p:sp>
        <p:nvSpPr>
          <p:cNvPr id="7" name="Rectangle 1039"/>
          <p:cNvSpPr>
            <a:spLocks noGrp="1" noChangeArrowheads="1"/>
          </p:cNvSpPr>
          <p:nvPr>
            <p:ph type="sldNum" sz="quarter" idx="12"/>
          </p:nvPr>
        </p:nvSpPr>
        <p:spPr>
          <a:ln/>
        </p:spPr>
        <p:txBody>
          <a:bodyPr/>
          <a:lstStyle>
            <a:lvl1pPr>
              <a:defRPr/>
            </a:lvl1pPr>
          </a:lstStyle>
          <a:p>
            <a:fld id="{0161C02F-A927-417D-8D43-D0E0BFD5170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3074" name="Freeform 1026"/>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n-US"/>
          </a:p>
        </p:txBody>
      </p:sp>
      <p:sp>
        <p:nvSpPr>
          <p:cNvPr id="3075" name="Freeform 1027"/>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n-US"/>
          </a:p>
        </p:txBody>
      </p:sp>
      <p:sp>
        <p:nvSpPr>
          <p:cNvPr id="3076" name="Freeform 1028"/>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n-US"/>
          </a:p>
        </p:txBody>
      </p:sp>
      <p:sp>
        <p:nvSpPr>
          <p:cNvPr id="3077" name="Freeform 1029"/>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a:p>
        </p:txBody>
      </p:sp>
      <p:sp>
        <p:nvSpPr>
          <p:cNvPr id="3078" name="Freeform 1030"/>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n-US"/>
          </a:p>
        </p:txBody>
      </p:sp>
      <p:sp>
        <p:nvSpPr>
          <p:cNvPr id="3079" name="Freeform 1031"/>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n-US"/>
          </a:p>
        </p:txBody>
      </p:sp>
      <p:sp>
        <p:nvSpPr>
          <p:cNvPr id="3080" name="Freeform 1032"/>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a:p>
        </p:txBody>
      </p:sp>
      <p:sp>
        <p:nvSpPr>
          <p:cNvPr id="3081" name="Freeform 1033"/>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a:p>
        </p:txBody>
      </p:sp>
      <p:pic>
        <p:nvPicPr>
          <p:cNvPr id="3082" name="Picture 1034" descr="Facbanna"/>
          <p:cNvPicPr>
            <a:picLocks noChangeAspect="1" noChangeArrowheads="1"/>
          </p:cNvPicPr>
          <p:nvPr/>
        </p:nvPicPr>
        <p:blipFill>
          <a:blip r:embed="rId16" cstate="print"/>
          <a:srcRect/>
          <a:stretch>
            <a:fillRect/>
          </a:stretch>
        </p:blipFill>
        <p:spPr bwMode="invGray">
          <a:xfrm>
            <a:off x="3175" y="-3175"/>
            <a:ext cx="803275" cy="6858000"/>
          </a:xfrm>
          <a:prstGeom prst="rect">
            <a:avLst/>
          </a:prstGeom>
          <a:noFill/>
          <a:ln w="9525">
            <a:noFill/>
            <a:miter lim="800000"/>
            <a:headEnd/>
            <a:tailEnd/>
          </a:ln>
        </p:spPr>
      </p:pic>
      <p:sp>
        <p:nvSpPr>
          <p:cNvPr id="3083" name="Rectangle 1035"/>
          <p:cNvSpPr>
            <a:spLocks noGrp="1" noChangeArrowheads="1"/>
          </p:cNvSpPr>
          <p:nvPr>
            <p:ph type="title"/>
          </p:nvPr>
        </p:nvSpPr>
        <p:spPr bwMode="auto">
          <a:xfrm>
            <a:off x="10668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4" name="Rectangle 1036"/>
          <p:cNvSpPr>
            <a:spLocks noGrp="1" noChangeArrowheads="1"/>
          </p:cNvSpPr>
          <p:nvPr>
            <p:ph type="body" idx="1"/>
          </p:nvPr>
        </p:nvSpPr>
        <p:spPr bwMode="auto">
          <a:xfrm>
            <a:off x="1066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5" name="Rectangle 103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Arial" pitchFamily="34" charset="0"/>
              </a:defRPr>
            </a:lvl1pPr>
          </a:lstStyle>
          <a:p>
            <a:endParaRPr lang="en-US"/>
          </a:p>
        </p:txBody>
      </p:sp>
      <p:sp>
        <p:nvSpPr>
          <p:cNvPr id="3086" name="Rectangle 103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Arial" pitchFamily="34" charset="0"/>
              </a:defRPr>
            </a:lvl1pPr>
          </a:lstStyle>
          <a:p>
            <a:endParaRPr lang="en-US"/>
          </a:p>
        </p:txBody>
      </p:sp>
      <p:sp>
        <p:nvSpPr>
          <p:cNvPr id="3087" name="Rectangle 103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Arial" pitchFamily="34" charset="0"/>
              </a:defRPr>
            </a:lvl1pPr>
          </a:lstStyle>
          <a:p>
            <a:fld id="{CF35E2B9-BC83-4AD7-A7FD-AD6B5936F63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rtl="0" eaLnBrk="0" fontAlgn="base" hangingPunct="0">
        <a:spcBef>
          <a:spcPct val="0"/>
        </a:spcBef>
        <a:spcAft>
          <a:spcPct val="0"/>
        </a:spcAft>
        <a:defRPr sz="4400">
          <a:solidFill>
            <a:schemeClr val="tx2"/>
          </a:solidFill>
          <a:latin typeface="+mj-lt"/>
          <a:ea typeface="ＭＳ Ｐゴシック" pitchFamily="-107" charset="-128"/>
          <a:cs typeface="+mj-cs"/>
        </a:defRPr>
      </a:lvl1pPr>
      <a:lvl2pPr algn="l" rtl="0" eaLnBrk="0" fontAlgn="base" hangingPunct="0">
        <a:spcBef>
          <a:spcPct val="0"/>
        </a:spcBef>
        <a:spcAft>
          <a:spcPct val="0"/>
        </a:spcAft>
        <a:defRPr sz="4400">
          <a:solidFill>
            <a:schemeClr val="tx2"/>
          </a:solidFill>
          <a:latin typeface="Arial" pitchFamily="-107" charset="0"/>
          <a:ea typeface="ＭＳ Ｐゴシック" pitchFamily="-107" charset="-128"/>
        </a:defRPr>
      </a:lvl2pPr>
      <a:lvl3pPr algn="l" rtl="0" eaLnBrk="0" fontAlgn="base" hangingPunct="0">
        <a:spcBef>
          <a:spcPct val="0"/>
        </a:spcBef>
        <a:spcAft>
          <a:spcPct val="0"/>
        </a:spcAft>
        <a:defRPr sz="4400">
          <a:solidFill>
            <a:schemeClr val="tx2"/>
          </a:solidFill>
          <a:latin typeface="Arial" pitchFamily="-107" charset="0"/>
          <a:ea typeface="ＭＳ Ｐゴシック" pitchFamily="-107" charset="-128"/>
        </a:defRPr>
      </a:lvl3pPr>
      <a:lvl4pPr algn="l" rtl="0" eaLnBrk="0" fontAlgn="base" hangingPunct="0">
        <a:spcBef>
          <a:spcPct val="0"/>
        </a:spcBef>
        <a:spcAft>
          <a:spcPct val="0"/>
        </a:spcAft>
        <a:defRPr sz="4400">
          <a:solidFill>
            <a:schemeClr val="tx2"/>
          </a:solidFill>
          <a:latin typeface="Arial" pitchFamily="-107" charset="0"/>
          <a:ea typeface="ＭＳ Ｐゴシック" pitchFamily="-107" charset="-128"/>
        </a:defRPr>
      </a:lvl4pPr>
      <a:lvl5pPr algn="l" rtl="0" eaLnBrk="0" fontAlgn="base" hangingPunct="0">
        <a:spcBef>
          <a:spcPct val="0"/>
        </a:spcBef>
        <a:spcAft>
          <a:spcPct val="0"/>
        </a:spcAft>
        <a:defRPr sz="4400">
          <a:solidFill>
            <a:schemeClr val="tx2"/>
          </a:solidFill>
          <a:latin typeface="Arial" pitchFamily="-107" charset="0"/>
          <a:ea typeface="ＭＳ Ｐゴシック" pitchFamily="-107" charset="-128"/>
        </a:defRPr>
      </a:lvl5pPr>
      <a:lvl6pPr marL="457200" algn="l" rtl="0" fontAlgn="base">
        <a:spcBef>
          <a:spcPct val="0"/>
        </a:spcBef>
        <a:spcAft>
          <a:spcPct val="0"/>
        </a:spcAft>
        <a:defRPr sz="4400">
          <a:solidFill>
            <a:schemeClr val="tx2"/>
          </a:solidFill>
          <a:latin typeface="Arial" pitchFamily="-107" charset="0"/>
        </a:defRPr>
      </a:lvl6pPr>
      <a:lvl7pPr marL="914400" algn="l" rtl="0" fontAlgn="base">
        <a:spcBef>
          <a:spcPct val="0"/>
        </a:spcBef>
        <a:spcAft>
          <a:spcPct val="0"/>
        </a:spcAft>
        <a:defRPr sz="4400">
          <a:solidFill>
            <a:schemeClr val="tx2"/>
          </a:solidFill>
          <a:latin typeface="Arial" pitchFamily="-107" charset="0"/>
        </a:defRPr>
      </a:lvl7pPr>
      <a:lvl8pPr marL="1371600" algn="l" rtl="0" fontAlgn="base">
        <a:spcBef>
          <a:spcPct val="0"/>
        </a:spcBef>
        <a:spcAft>
          <a:spcPct val="0"/>
        </a:spcAft>
        <a:defRPr sz="4400">
          <a:solidFill>
            <a:schemeClr val="tx2"/>
          </a:solidFill>
          <a:latin typeface="Arial" pitchFamily="-107" charset="0"/>
        </a:defRPr>
      </a:lvl8pPr>
      <a:lvl9pPr marL="1828800" algn="l"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Char char="®"/>
        <a:defRPr sz="3200">
          <a:solidFill>
            <a:schemeClr val="tx1"/>
          </a:solidFill>
          <a:latin typeface="+mn-lt"/>
          <a:ea typeface="ＭＳ Ｐゴシック" pitchFamily="-107" charset="-128"/>
          <a:cs typeface="+mn-cs"/>
        </a:defRPr>
      </a:lvl1pPr>
      <a:lvl2pPr marL="742950" indent="-285750" algn="l" rtl="0" eaLnBrk="0" fontAlgn="base" hangingPunct="0">
        <a:spcBef>
          <a:spcPct val="20000"/>
        </a:spcBef>
        <a:spcAft>
          <a:spcPct val="0"/>
        </a:spcAft>
        <a:buClr>
          <a:srgbClr val="CC0000"/>
        </a:buClr>
        <a:buSzPct val="70000"/>
        <a:buFont typeface="Wingdings" pitchFamily="2" charset="2"/>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accent2"/>
        </a:buClr>
        <a:buSzPct val="55000"/>
        <a:buFont typeface="Wingdings" pitchFamily="-107" charset="2"/>
        <a:buChar char="l"/>
        <a:defRPr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accent2"/>
        </a:buClr>
        <a:buSzPct val="55000"/>
        <a:buFont typeface="Wingdings" pitchFamily="-107" charset="2"/>
        <a:buChar char="l"/>
        <a:defRPr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accent2"/>
        </a:buClr>
        <a:buSzPct val="55000"/>
        <a:buFont typeface="Wingdings" pitchFamily="-107" charset="2"/>
        <a:buChar char="l"/>
        <a:defRPr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accent2"/>
        </a:buClr>
        <a:buSzPct val="55000"/>
        <a:buFont typeface="Wingdings" pitchFamily="-107" charset="2"/>
        <a:buChar char="l"/>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36.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8.bin"/><Relationship Id="rId4" Type="http://schemas.openxmlformats.org/officeDocument/2006/relationships/image" Target="../media/image35.wmf"/></Relationships>
</file>

<file path=ppt/slides/_rels/slide1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gif"/><Relationship Id="rId7" Type="http://schemas.openxmlformats.org/officeDocument/2006/relationships/image" Target="../media/image54.png"/><Relationship Id="rId2" Type="http://schemas.openxmlformats.org/officeDocument/2006/relationships/audio" Target="../media/audio8.wav"/><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3.wav"/><Relationship Id="rId7" Type="http://schemas.openxmlformats.org/officeDocument/2006/relationships/image" Target="../media/image19.wmf"/><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audio" Target="../media/audio4.wav"/><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audio" Target="../media/audio5.wav"/><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wmf"/><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33.wmf"/><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wmf"/><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lang="en-US" smtClean="0">
                <a:ea typeface="ＭＳ Ｐゴシック" pitchFamily="34" charset="-128"/>
              </a:rPr>
              <a:t>The 6 Simple Machines</a:t>
            </a:r>
          </a:p>
        </p:txBody>
      </p:sp>
      <p:graphicFrame>
        <p:nvGraphicFramePr>
          <p:cNvPr id="1026" name="Object 2"/>
          <p:cNvGraphicFramePr>
            <a:graphicFrameLocks noChangeAspect="1"/>
          </p:cNvGraphicFramePr>
          <p:nvPr/>
        </p:nvGraphicFramePr>
        <p:xfrm>
          <a:off x="4038600" y="4648200"/>
          <a:ext cx="1298575" cy="2209800"/>
        </p:xfrm>
        <a:graphic>
          <a:graphicData uri="http://schemas.openxmlformats.org/presentationml/2006/ole">
            <mc:AlternateContent xmlns:mc="http://schemas.openxmlformats.org/markup-compatibility/2006">
              <mc:Choice xmlns:v="urn:schemas-microsoft-com:vml" Requires="v">
                <p:oleObj spid="_x0000_s1032" name="ClipArt" r:id="rId3" imgW="4671000" imgH="7957440" progId="MS_ClipArt_Gallery.2">
                  <p:embed/>
                </p:oleObj>
              </mc:Choice>
              <mc:Fallback>
                <p:oleObj name="ClipArt" r:id="rId3" imgW="4671000" imgH="795744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648200"/>
                        <a:ext cx="1298575"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3733800" y="2438400"/>
          <a:ext cx="1690688" cy="1776413"/>
        </p:xfrm>
        <a:graphic>
          <a:graphicData uri="http://schemas.openxmlformats.org/presentationml/2006/ole">
            <mc:AlternateContent xmlns:mc="http://schemas.openxmlformats.org/markup-compatibility/2006">
              <mc:Choice xmlns:v="urn:schemas-microsoft-com:vml" Requires="v">
                <p:oleObj spid="_x0000_s1033" name="ClipArt" r:id="rId5" imgW="1690200" imgH="1776240" progId="MS_ClipArt_Gallery.2">
                  <p:embed/>
                </p:oleObj>
              </mc:Choice>
              <mc:Fallback>
                <p:oleObj name="ClipArt" r:id="rId5" imgW="1690200" imgH="177624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438400"/>
                        <a:ext cx="1690688" cy="177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1219200" y="2590800"/>
          <a:ext cx="1666875" cy="1824038"/>
        </p:xfrm>
        <a:graphic>
          <a:graphicData uri="http://schemas.openxmlformats.org/presentationml/2006/ole">
            <mc:AlternateContent xmlns:mc="http://schemas.openxmlformats.org/markup-compatibility/2006">
              <mc:Choice xmlns:v="urn:schemas-microsoft-com:vml" Requires="v">
                <p:oleObj spid="_x0000_s1034" name="ClipArt" r:id="rId7" imgW="1667520" imgH="1824840" progId="MS_ClipArt_Gallery.2">
                  <p:embed/>
                </p:oleObj>
              </mc:Choice>
              <mc:Fallback>
                <p:oleObj name="ClipArt" r:id="rId7" imgW="1667520" imgH="1824840" progId="MS_ClipArt_Gallery.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590800"/>
                        <a:ext cx="1666875" cy="182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1447800" y="5181600"/>
          <a:ext cx="1524000" cy="1236663"/>
        </p:xfrm>
        <a:graphic>
          <a:graphicData uri="http://schemas.openxmlformats.org/presentationml/2006/ole">
            <mc:AlternateContent xmlns:mc="http://schemas.openxmlformats.org/markup-compatibility/2006">
              <mc:Choice xmlns:v="urn:schemas-microsoft-com:vml" Requires="v">
                <p:oleObj spid="_x0000_s1035" name="ClipArt" r:id="rId9" imgW="4575960" imgH="3713040" progId="MS_ClipArt_Gallery.2">
                  <p:embed/>
                </p:oleObj>
              </mc:Choice>
              <mc:Fallback>
                <p:oleObj name="ClipArt" r:id="rId9" imgW="4575960" imgH="3713040" progId="MS_ClipArt_Gallery.2">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181600"/>
                        <a:ext cx="1524000"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6096000" y="2514600"/>
          <a:ext cx="2209800" cy="1641475"/>
        </p:xfrm>
        <a:graphic>
          <a:graphicData uri="http://schemas.openxmlformats.org/presentationml/2006/ole">
            <mc:AlternateContent xmlns:mc="http://schemas.openxmlformats.org/markup-compatibility/2006">
              <mc:Choice xmlns:v="urn:schemas-microsoft-com:vml" Requires="v">
                <p:oleObj spid="_x0000_s1036" name="ClipArt" r:id="rId11" imgW="4582440" imgH="3404160" progId="MS_ClipArt_Gallery.2">
                  <p:embed/>
                </p:oleObj>
              </mc:Choice>
              <mc:Fallback>
                <p:oleObj name="ClipArt" r:id="rId11" imgW="4582440" imgH="3404160" progId="MS_ClipArt_Gallery.2">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2514600"/>
                        <a:ext cx="2209800" cy="164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Text Box 8"/>
          <p:cNvSpPr txBox="1">
            <a:spLocks noChangeArrowheads="1"/>
          </p:cNvSpPr>
          <p:nvPr/>
        </p:nvSpPr>
        <p:spPr bwMode="auto">
          <a:xfrm>
            <a:off x="1219200" y="4648200"/>
            <a:ext cx="18288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8" charset="0"/>
              </a:rPr>
              <a:t>Lever</a:t>
            </a:r>
          </a:p>
        </p:txBody>
      </p:sp>
      <p:sp>
        <p:nvSpPr>
          <p:cNvPr id="1034" name="Text Box 9"/>
          <p:cNvSpPr txBox="1">
            <a:spLocks noChangeArrowheads="1"/>
          </p:cNvSpPr>
          <p:nvPr/>
        </p:nvSpPr>
        <p:spPr bwMode="auto">
          <a:xfrm>
            <a:off x="3733800" y="4191000"/>
            <a:ext cx="20574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8" charset="0"/>
              </a:rPr>
              <a:t>Pulley</a:t>
            </a:r>
          </a:p>
        </p:txBody>
      </p:sp>
      <p:sp>
        <p:nvSpPr>
          <p:cNvPr id="1035" name="Text Box 10"/>
          <p:cNvSpPr txBox="1">
            <a:spLocks noChangeArrowheads="1"/>
          </p:cNvSpPr>
          <p:nvPr/>
        </p:nvSpPr>
        <p:spPr bwMode="auto">
          <a:xfrm>
            <a:off x="6172200" y="4343400"/>
            <a:ext cx="23622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8" charset="0"/>
              </a:rPr>
              <a:t>Wheel and Axle</a:t>
            </a:r>
          </a:p>
        </p:txBody>
      </p:sp>
      <p:sp>
        <p:nvSpPr>
          <p:cNvPr id="1036" name="Text Box 11"/>
          <p:cNvSpPr txBox="1">
            <a:spLocks noChangeArrowheads="1"/>
          </p:cNvSpPr>
          <p:nvPr/>
        </p:nvSpPr>
        <p:spPr bwMode="auto">
          <a:xfrm>
            <a:off x="5867400" y="1905000"/>
            <a:ext cx="21336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8" charset="0"/>
              </a:rPr>
              <a:t>Wedge</a:t>
            </a:r>
          </a:p>
        </p:txBody>
      </p:sp>
      <p:sp>
        <p:nvSpPr>
          <p:cNvPr id="1037" name="Text Box 12"/>
          <p:cNvSpPr txBox="1">
            <a:spLocks noChangeArrowheads="1"/>
          </p:cNvSpPr>
          <p:nvPr/>
        </p:nvSpPr>
        <p:spPr bwMode="auto">
          <a:xfrm>
            <a:off x="3124200" y="1905000"/>
            <a:ext cx="28194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8" charset="0"/>
              </a:rPr>
              <a:t>Screw</a:t>
            </a:r>
          </a:p>
        </p:txBody>
      </p:sp>
      <p:sp>
        <p:nvSpPr>
          <p:cNvPr id="1038" name="Text Box 13"/>
          <p:cNvSpPr txBox="1">
            <a:spLocks noChangeArrowheads="1"/>
          </p:cNvSpPr>
          <p:nvPr/>
        </p:nvSpPr>
        <p:spPr bwMode="auto">
          <a:xfrm>
            <a:off x="838200" y="1981200"/>
            <a:ext cx="25908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8" charset="0"/>
              </a:rPr>
              <a:t>Inclined Plane</a:t>
            </a:r>
          </a:p>
        </p:txBody>
      </p:sp>
      <p:graphicFrame>
        <p:nvGraphicFramePr>
          <p:cNvPr id="1031" name="Object 7"/>
          <p:cNvGraphicFramePr>
            <a:graphicFrameLocks noChangeAspect="1"/>
          </p:cNvGraphicFramePr>
          <p:nvPr/>
        </p:nvGraphicFramePr>
        <p:xfrm>
          <a:off x="6248400" y="5181600"/>
          <a:ext cx="1981200" cy="1306513"/>
        </p:xfrm>
        <a:graphic>
          <a:graphicData uri="http://schemas.openxmlformats.org/presentationml/2006/ole">
            <mc:AlternateContent xmlns:mc="http://schemas.openxmlformats.org/markup-compatibility/2006">
              <mc:Choice xmlns:v="urn:schemas-microsoft-com:vml" Requires="v">
                <p:oleObj spid="_x0000_s1037" name="ClipArt" r:id="rId13" imgW="5714286" imgH="3771429" progId="MS_ClipArt_Gallery.2">
                  <p:embed/>
                </p:oleObj>
              </mc:Choice>
              <mc:Fallback>
                <p:oleObj name="ClipArt" r:id="rId13" imgW="5714286" imgH="3771429" progId="MS_ClipArt_Gallery.2">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5181600"/>
                        <a:ext cx="1981200" cy="130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5562600"/>
            <a:ext cx="8458200" cy="1066800"/>
          </a:xfrm>
        </p:spPr>
        <p:txBody>
          <a:bodyPr/>
          <a:lstStyle/>
          <a:p>
            <a:pPr eaLnBrk="1" hangingPunct="1"/>
            <a:r>
              <a:rPr lang="en-US" sz="2400" smtClean="0">
                <a:ea typeface="ＭＳ Ｐゴシック" pitchFamily="34" charset="-128"/>
              </a:rPr>
              <a:t/>
            </a:r>
            <a:br>
              <a:rPr lang="en-US" sz="2400" smtClean="0">
                <a:ea typeface="ＭＳ Ｐゴシック" pitchFamily="34" charset="-128"/>
              </a:rPr>
            </a:br>
            <a:r>
              <a:rPr lang="en-US" sz="2400" smtClean="0">
                <a:ea typeface="ＭＳ Ｐゴシック" pitchFamily="34" charset="-128"/>
              </a:rPr>
              <a:t/>
            </a:r>
            <a:br>
              <a:rPr lang="en-US" sz="2400" smtClean="0">
                <a:ea typeface="ＭＳ Ｐゴシック" pitchFamily="34" charset="-128"/>
              </a:rPr>
            </a:br>
            <a:r>
              <a:rPr lang="en-US" sz="2400" smtClean="0">
                <a:ea typeface="ＭＳ Ｐゴシック" pitchFamily="34" charset="-128"/>
              </a:rPr>
              <a:t>Fulcrum is between EF (effort) and RF (load)</a:t>
            </a:r>
            <a:br>
              <a:rPr lang="en-US" sz="2400" smtClean="0">
                <a:ea typeface="ＭＳ Ｐゴシック" pitchFamily="34" charset="-128"/>
              </a:rPr>
            </a:br>
            <a:r>
              <a:rPr lang="en-US" sz="2400" b="1" smtClean="0">
                <a:ea typeface="ＭＳ Ｐゴシック" pitchFamily="34" charset="-128"/>
              </a:rPr>
              <a:t>Effort moves farther than Resistance.</a:t>
            </a:r>
            <a:r>
              <a:rPr lang="en-US" sz="2400" smtClean="0">
                <a:ea typeface="ＭＳ Ｐゴシック" pitchFamily="34" charset="-128"/>
              </a:rPr>
              <a:t> </a:t>
            </a:r>
            <a:br>
              <a:rPr lang="en-US" sz="2400" smtClean="0">
                <a:ea typeface="ＭＳ Ｐゴシック" pitchFamily="34" charset="-128"/>
              </a:rPr>
            </a:br>
            <a:r>
              <a:rPr lang="en-US" sz="2400" smtClean="0">
                <a:ea typeface="ＭＳ Ｐゴシック" pitchFamily="34" charset="-128"/>
              </a:rPr>
              <a:t>Multiplies EF and changes its direction</a:t>
            </a:r>
            <a:r>
              <a:rPr lang="en-US" sz="2000" smtClean="0">
                <a:ea typeface="ＭＳ Ｐゴシック" pitchFamily="34" charset="-128"/>
              </a:rPr>
              <a:t> </a:t>
            </a:r>
            <a:br>
              <a:rPr lang="en-US" sz="2000" smtClean="0">
                <a:ea typeface="ＭＳ Ｐゴシック" pitchFamily="34" charset="-128"/>
              </a:rPr>
            </a:br>
            <a:r>
              <a:rPr lang="en-US" sz="2000" smtClean="0">
                <a:ea typeface="ＭＳ Ｐゴシック" pitchFamily="34" charset="-128"/>
              </a:rPr>
              <a:t/>
            </a:r>
            <a:br>
              <a:rPr lang="en-US" sz="2000" smtClean="0">
                <a:ea typeface="ＭＳ Ｐゴシック" pitchFamily="34" charset="-128"/>
              </a:rPr>
            </a:br>
            <a:r>
              <a:rPr lang="en-US" sz="2400" smtClean="0">
                <a:ea typeface="ＭＳ Ｐゴシック" pitchFamily="34" charset="-128"/>
              </a:rPr>
              <a:t>The mechanical advantage of a lever is the ratio of the length of the lever on the applied force side of the fulcrum to the length of the lever on the resistance force side of the fulcrum.</a:t>
            </a:r>
          </a:p>
        </p:txBody>
      </p:sp>
      <p:pic>
        <p:nvPicPr>
          <p:cNvPr id="13315" name="Picture 3" descr="1stclass"/>
          <p:cNvPicPr>
            <a:picLocks noGrp="1" noChangeAspect="1" noChangeArrowheads="1" noCrop="1"/>
          </p:cNvPicPr>
          <p:nvPr>
            <p:ph idx="1"/>
          </p:nvPr>
        </p:nvPicPr>
        <p:blipFill>
          <a:blip r:embed="rId2" cstate="print"/>
          <a:srcRect/>
          <a:stretch>
            <a:fillRect/>
          </a:stretch>
        </p:blipFill>
        <p:spPr>
          <a:xfrm>
            <a:off x="3276600" y="914400"/>
            <a:ext cx="5653088" cy="3019425"/>
          </a:xfrm>
          <a:noFill/>
        </p:spPr>
      </p:pic>
      <p:sp>
        <p:nvSpPr>
          <p:cNvPr id="13316" name="Text Box 4"/>
          <p:cNvSpPr txBox="1">
            <a:spLocks noChangeArrowheads="1"/>
          </p:cNvSpPr>
          <p:nvPr/>
        </p:nvSpPr>
        <p:spPr bwMode="auto">
          <a:xfrm>
            <a:off x="838200" y="152400"/>
            <a:ext cx="3203575" cy="641350"/>
          </a:xfrm>
          <a:prstGeom prst="rect">
            <a:avLst/>
          </a:prstGeom>
          <a:noFill/>
          <a:ln w="9525">
            <a:noFill/>
            <a:miter lim="800000"/>
            <a:headEnd/>
            <a:tailEnd/>
          </a:ln>
        </p:spPr>
        <p:txBody>
          <a:bodyPr wrap="none">
            <a:spAutoFit/>
          </a:bodyPr>
          <a:lstStyle/>
          <a:p>
            <a:r>
              <a:rPr lang="en-US" sz="3600" b="1">
                <a:solidFill>
                  <a:schemeClr val="accent1"/>
                </a:solidFill>
              </a:rPr>
              <a:t>First Class Lever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u="sng" smtClean="0">
                <a:latin typeface="Batang" pitchFamily="18" charset="-127"/>
                <a:ea typeface="ＭＳ Ｐゴシック" pitchFamily="34" charset="-128"/>
              </a:rPr>
              <a:t>First Class Lever</a:t>
            </a:r>
          </a:p>
        </p:txBody>
      </p:sp>
      <p:sp>
        <p:nvSpPr>
          <p:cNvPr id="2053" name="Rectangle 3"/>
          <p:cNvSpPr>
            <a:spLocks noGrp="1" noChangeArrowheads="1"/>
          </p:cNvSpPr>
          <p:nvPr>
            <p:ph type="body" sz="half" idx="1"/>
          </p:nvPr>
        </p:nvSpPr>
        <p:spPr>
          <a:xfrm>
            <a:off x="1066800" y="1752600"/>
            <a:ext cx="4267200" cy="4114800"/>
          </a:xfrm>
        </p:spPr>
        <p:txBody>
          <a:bodyPr/>
          <a:lstStyle/>
          <a:p>
            <a:pPr eaLnBrk="1" hangingPunct="1">
              <a:lnSpc>
                <a:spcPct val="90000"/>
              </a:lnSpc>
              <a:buFont typeface="Wingdings" pitchFamily="2" charset="2"/>
              <a:buNone/>
            </a:pPr>
            <a:r>
              <a:rPr lang="en-US" sz="2800" smtClean="0">
                <a:latin typeface="Batang" pitchFamily="18" charset="-127"/>
                <a:ea typeface="ＭＳ Ｐゴシック" pitchFamily="34" charset="-128"/>
              </a:rPr>
              <a:t>.</a:t>
            </a:r>
          </a:p>
          <a:p>
            <a:pPr lvl="1" eaLnBrk="1" hangingPunct="1">
              <a:lnSpc>
                <a:spcPct val="90000"/>
              </a:lnSpc>
            </a:pPr>
            <a:r>
              <a:rPr lang="en-US" sz="2400" smtClean="0">
                <a:latin typeface="Batang" pitchFamily="18" charset="-127"/>
                <a:ea typeface="ＭＳ Ｐゴシック" pitchFamily="34" charset="-128"/>
              </a:rPr>
              <a:t> </a:t>
            </a:r>
            <a:r>
              <a:rPr lang="en-US" smtClean="0">
                <a:latin typeface="Batang" pitchFamily="18" charset="-127"/>
                <a:ea typeface="ＭＳ Ｐゴシック" pitchFamily="34" charset="-128"/>
              </a:rPr>
              <a:t>Common examples of first-class levers include crowbars, scissors, pliers, tin snips and seesaws</a:t>
            </a:r>
            <a:r>
              <a:rPr lang="en-US" sz="2400" smtClean="0">
                <a:latin typeface="Batang" pitchFamily="18" charset="-127"/>
                <a:ea typeface="ＭＳ Ｐゴシック" pitchFamily="34" charset="-128"/>
              </a:rPr>
              <a:t>. </a:t>
            </a:r>
          </a:p>
          <a:p>
            <a:pPr eaLnBrk="1" hangingPunct="1">
              <a:lnSpc>
                <a:spcPct val="90000"/>
              </a:lnSpc>
              <a:buFont typeface="Wingdings" pitchFamily="2" charset="2"/>
              <a:buNone/>
            </a:pPr>
            <a:endParaRPr lang="en-US" sz="2800" smtClean="0">
              <a:latin typeface="Batang" pitchFamily="18" charset="-127"/>
              <a:ea typeface="ＭＳ Ｐゴシック" pitchFamily="34" charset="-128"/>
            </a:endParaRPr>
          </a:p>
        </p:txBody>
      </p:sp>
      <p:graphicFrame>
        <p:nvGraphicFramePr>
          <p:cNvPr id="37892" name="Object 2"/>
          <p:cNvGraphicFramePr>
            <a:graphicFrameLocks noGrp="1" noChangeAspect="1"/>
          </p:cNvGraphicFramePr>
          <p:nvPr>
            <p:ph sz="quarter" idx="2"/>
          </p:nvPr>
        </p:nvGraphicFramePr>
        <p:xfrm>
          <a:off x="6400800" y="1676400"/>
          <a:ext cx="1690688" cy="1901825"/>
        </p:xfrm>
        <a:graphic>
          <a:graphicData uri="http://schemas.openxmlformats.org/presentationml/2006/ole">
            <mc:AlternateContent xmlns:mc="http://schemas.openxmlformats.org/markup-compatibility/2006">
              <mc:Choice xmlns:v="urn:schemas-microsoft-com:vml" Requires="v">
                <p:oleObj spid="_x0000_s2052" name="ClipArt" r:id="rId3" imgW="1690200" imgH="1901520" progId="MS_ClipArt_Gallery.2">
                  <p:embed/>
                </p:oleObj>
              </mc:Choice>
              <mc:Fallback>
                <p:oleObj name="ClipArt" r:id="rId3" imgW="1690200" imgH="190152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76400"/>
                        <a:ext cx="1690688" cy="190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7894" name="Object 3"/>
          <p:cNvGraphicFramePr>
            <a:graphicFrameLocks noGrp="1" noChangeAspect="1"/>
          </p:cNvGraphicFramePr>
          <p:nvPr>
            <p:ph sz="quarter" idx="3"/>
          </p:nvPr>
        </p:nvGraphicFramePr>
        <p:xfrm>
          <a:off x="6324600" y="4038600"/>
          <a:ext cx="2441575" cy="1981200"/>
        </p:xfrm>
        <a:graphic>
          <a:graphicData uri="http://schemas.openxmlformats.org/presentationml/2006/ole">
            <mc:AlternateContent xmlns:mc="http://schemas.openxmlformats.org/markup-compatibility/2006">
              <mc:Choice xmlns:v="urn:schemas-microsoft-com:vml" Requires="v">
                <p:oleObj spid="_x0000_s2053" name="ClipArt" r:id="rId5" imgW="4575960" imgH="3713040" progId="MS_ClipArt_Gallery.2">
                  <p:embed/>
                </p:oleObj>
              </mc:Choice>
              <mc:Fallback>
                <p:oleObj name="ClipArt" r:id="rId5" imgW="4575960" imgH="371304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038600"/>
                        <a:ext cx="2441575"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896" name="Picture 8"/>
          <p:cNvPicPr>
            <a:picLocks noChangeAspect="1" noChangeArrowheads="1"/>
          </p:cNvPicPr>
          <p:nvPr/>
        </p:nvPicPr>
        <p:blipFill>
          <a:blip r:embed="rId7" cstate="print"/>
          <a:srcRect/>
          <a:stretch>
            <a:fillRect/>
          </a:stretch>
        </p:blipFill>
        <p:spPr bwMode="auto">
          <a:xfrm>
            <a:off x="1828800" y="4660900"/>
            <a:ext cx="2590800" cy="1873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37894"/>
                                        </p:tgtEl>
                                        <p:attrNameLst>
                                          <p:attrName>style.visibility</p:attrName>
                                        </p:attrNameLst>
                                      </p:cBhvr>
                                      <p:to>
                                        <p:strVal val="visible"/>
                                      </p:to>
                                    </p:set>
                                    <p:animEffect transition="in" filter="box(out)">
                                      <p:cBhvr>
                                        <p:cTn id="7" dur="500"/>
                                        <p:tgtEl>
                                          <p:spTgt spid="37894"/>
                                        </p:tgtEl>
                                      </p:cBhvr>
                                    </p:animEffect>
                                  </p:childTnLst>
                                </p:cTn>
                              </p:par>
                            </p:childTnLst>
                          </p:cTn>
                        </p:par>
                        <p:par>
                          <p:cTn id="8" fill="hold">
                            <p:stCondLst>
                              <p:cond delay="1500"/>
                            </p:stCondLst>
                            <p:childTnLst>
                              <p:par>
                                <p:cTn id="9" presetID="4" presetClass="entr" presetSubtype="16" fill="hold" nodeType="afterEffect">
                                  <p:stCondLst>
                                    <p:cond delay="500"/>
                                  </p:stCondLst>
                                  <p:childTnLst>
                                    <p:set>
                                      <p:cBhvr>
                                        <p:cTn id="10" dur="1" fill="hold">
                                          <p:stCondLst>
                                            <p:cond delay="0"/>
                                          </p:stCondLst>
                                        </p:cTn>
                                        <p:tgtEl>
                                          <p:spTgt spid="37896"/>
                                        </p:tgtEl>
                                        <p:attrNameLst>
                                          <p:attrName>style.visibility</p:attrName>
                                        </p:attrNameLst>
                                      </p:cBhvr>
                                      <p:to>
                                        <p:strVal val="visible"/>
                                      </p:to>
                                    </p:set>
                                    <p:animEffect transition="in" filter="box(in)">
                                      <p:cBhvr>
                                        <p:cTn id="11" dur="500"/>
                                        <p:tgtEl>
                                          <p:spTgt spid="37896"/>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fade">
                                      <p:cBhvr>
                                        <p:cTn id="15"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657600"/>
            <a:ext cx="8229600" cy="3581400"/>
          </a:xfrm>
        </p:spPr>
        <p:txBody>
          <a:bodyPr/>
          <a:lstStyle/>
          <a:p>
            <a:pPr eaLnBrk="1" hangingPunct="1"/>
            <a:r>
              <a:rPr lang="en-US" sz="2400" smtClean="0">
                <a:ea typeface="ＭＳ Ｐゴシック" pitchFamily="34" charset="-128"/>
              </a:rPr>
              <a:t>RF (load) is between fulcrum and EF </a:t>
            </a:r>
            <a:br>
              <a:rPr lang="en-US" sz="2400" smtClean="0">
                <a:ea typeface="ＭＳ Ｐゴシック" pitchFamily="34" charset="-128"/>
              </a:rPr>
            </a:br>
            <a:r>
              <a:rPr lang="en-US" sz="2400" b="1" smtClean="0">
                <a:ea typeface="ＭＳ Ｐゴシック" pitchFamily="34" charset="-128"/>
              </a:rPr>
              <a:t>Effort moves farther than Resistance.</a:t>
            </a:r>
            <a:r>
              <a:rPr lang="en-US" sz="2400" smtClean="0">
                <a:ea typeface="ＭＳ Ｐゴシック" pitchFamily="34" charset="-128"/>
              </a:rPr>
              <a:t> </a:t>
            </a:r>
            <a:br>
              <a:rPr lang="en-US" sz="2400" smtClean="0">
                <a:ea typeface="ＭＳ Ｐゴシック" pitchFamily="34" charset="-128"/>
              </a:rPr>
            </a:br>
            <a:r>
              <a:rPr lang="en-US" sz="2400" smtClean="0">
                <a:ea typeface="ＭＳ Ｐゴシック" pitchFamily="34" charset="-128"/>
              </a:rPr>
              <a:t>Multiplies EF, but does not change its direction</a:t>
            </a:r>
            <a:r>
              <a:rPr lang="en-US" sz="4000" smtClean="0">
                <a:ea typeface="ＭＳ Ｐゴシック" pitchFamily="34" charset="-128"/>
              </a:rPr>
              <a:t> </a:t>
            </a:r>
            <a:br>
              <a:rPr lang="en-US" sz="4000" smtClean="0">
                <a:ea typeface="ＭＳ Ｐゴシック" pitchFamily="34" charset="-128"/>
              </a:rPr>
            </a:br>
            <a:r>
              <a:rPr lang="en-US" sz="4000" smtClean="0">
                <a:ea typeface="ＭＳ Ｐゴシック" pitchFamily="34" charset="-128"/>
              </a:rPr>
              <a:t> </a:t>
            </a:r>
            <a:r>
              <a:rPr lang="en-US" sz="2400" smtClean="0">
                <a:ea typeface="ＭＳ Ｐゴシック" pitchFamily="34" charset="-128"/>
              </a:rPr>
              <a:t>The mechanical advantage of a lever is the ratio of the distance from the applied force to the fulcrum to the distance from the resistance force to the fulcrum.</a:t>
            </a:r>
            <a:br>
              <a:rPr lang="en-US" sz="2400" smtClean="0">
                <a:ea typeface="ＭＳ Ｐゴシック" pitchFamily="34" charset="-128"/>
              </a:rPr>
            </a:br>
            <a:r>
              <a:rPr lang="en-US" sz="2400" smtClean="0">
                <a:ea typeface="ＭＳ Ｐゴシック" pitchFamily="34" charset="-128"/>
              </a:rPr>
              <a:t/>
            </a:r>
            <a:br>
              <a:rPr lang="en-US" sz="2400" smtClean="0">
                <a:ea typeface="ＭＳ Ｐゴシック" pitchFamily="34" charset="-128"/>
              </a:rPr>
            </a:br>
            <a:endParaRPr lang="en-US" sz="2400" smtClean="0">
              <a:ea typeface="ＭＳ Ｐゴシック" pitchFamily="34" charset="-128"/>
            </a:endParaRPr>
          </a:p>
        </p:txBody>
      </p:sp>
      <p:pic>
        <p:nvPicPr>
          <p:cNvPr id="14339" name="Picture 3" descr="2ndclass"/>
          <p:cNvPicPr>
            <a:picLocks noGrp="1" noChangeAspect="1" noChangeArrowheads="1" noCrop="1"/>
          </p:cNvPicPr>
          <p:nvPr>
            <p:ph idx="1"/>
          </p:nvPr>
        </p:nvPicPr>
        <p:blipFill>
          <a:blip r:embed="rId2" cstate="print"/>
          <a:srcRect/>
          <a:stretch>
            <a:fillRect/>
          </a:stretch>
        </p:blipFill>
        <p:spPr>
          <a:xfrm>
            <a:off x="2362200" y="914400"/>
            <a:ext cx="6538913" cy="2813050"/>
          </a:xfrm>
          <a:noFill/>
        </p:spPr>
      </p:pic>
      <p:sp>
        <p:nvSpPr>
          <p:cNvPr id="14340" name="Text Box 4"/>
          <p:cNvSpPr txBox="1">
            <a:spLocks noChangeArrowheads="1"/>
          </p:cNvSpPr>
          <p:nvPr/>
        </p:nvSpPr>
        <p:spPr bwMode="auto">
          <a:xfrm>
            <a:off x="1050925" y="14288"/>
            <a:ext cx="7178675" cy="579437"/>
          </a:xfrm>
          <a:prstGeom prst="rect">
            <a:avLst/>
          </a:prstGeom>
          <a:noFill/>
          <a:ln w="9525">
            <a:noFill/>
            <a:miter lim="800000"/>
            <a:headEnd/>
            <a:tailEnd/>
          </a:ln>
        </p:spPr>
        <p:txBody>
          <a:bodyPr>
            <a:spAutoFit/>
          </a:bodyPr>
          <a:lstStyle/>
          <a:p>
            <a:endParaRPr lang="en-US" b="1">
              <a:solidFill>
                <a:schemeClr val="accent1"/>
              </a:solidFill>
            </a:endParaRPr>
          </a:p>
        </p:txBody>
      </p:sp>
      <p:sp>
        <p:nvSpPr>
          <p:cNvPr id="14341" name="Text Box 5"/>
          <p:cNvSpPr txBox="1">
            <a:spLocks noChangeArrowheads="1"/>
          </p:cNvSpPr>
          <p:nvPr/>
        </p:nvSpPr>
        <p:spPr bwMode="auto">
          <a:xfrm>
            <a:off x="1219200" y="228600"/>
            <a:ext cx="4854575" cy="762000"/>
          </a:xfrm>
          <a:prstGeom prst="rect">
            <a:avLst/>
          </a:prstGeom>
          <a:noFill/>
          <a:ln w="9525">
            <a:noFill/>
            <a:miter lim="800000"/>
            <a:headEnd/>
            <a:tailEnd/>
          </a:ln>
        </p:spPr>
        <p:txBody>
          <a:bodyPr>
            <a:spAutoFit/>
          </a:bodyPr>
          <a:lstStyle/>
          <a:p>
            <a:pPr>
              <a:spcBef>
                <a:spcPct val="50000"/>
              </a:spcBef>
            </a:pPr>
            <a:r>
              <a:rPr lang="en-US" sz="4400" b="1">
                <a:solidFill>
                  <a:schemeClr val="accent1"/>
                </a:solidFill>
              </a:rPr>
              <a:t>Second Class</a:t>
            </a:r>
            <a:r>
              <a:rPr lang="en-US" sz="4400" b="1"/>
              <a:t> </a:t>
            </a:r>
            <a:r>
              <a:rPr lang="en-US" sz="4400" b="1">
                <a:solidFill>
                  <a:schemeClr val="accent1"/>
                </a:solidFill>
              </a:rPr>
              <a:t>Lever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u="sng" smtClean="0">
                <a:latin typeface="Batang" pitchFamily="18" charset="-127"/>
                <a:ea typeface="ＭＳ Ｐゴシック" pitchFamily="34" charset="-128"/>
              </a:rPr>
              <a:t>Second Class Lever</a:t>
            </a:r>
          </a:p>
        </p:txBody>
      </p:sp>
      <p:sp>
        <p:nvSpPr>
          <p:cNvPr id="15363" name="Rectangle 3"/>
          <p:cNvSpPr>
            <a:spLocks noGrp="1" noChangeArrowheads="1"/>
          </p:cNvSpPr>
          <p:nvPr>
            <p:ph type="body" idx="1"/>
          </p:nvPr>
        </p:nvSpPr>
        <p:spPr>
          <a:xfrm>
            <a:off x="838200" y="1676400"/>
            <a:ext cx="3581400" cy="4114800"/>
          </a:xfrm>
        </p:spPr>
        <p:txBody>
          <a:bodyPr/>
          <a:lstStyle/>
          <a:p>
            <a:pPr eaLnBrk="1" hangingPunct="1"/>
            <a:r>
              <a:rPr lang="en-US" smtClean="0">
                <a:latin typeface="Batang" pitchFamily="18" charset="-127"/>
                <a:ea typeface="ＭＳ Ｐゴシック" pitchFamily="34" charset="-128"/>
              </a:rPr>
              <a:t>Examples of second-class levers include nut crackers, wheel barrows, doors, and bottle openers.</a:t>
            </a:r>
            <a:endParaRPr lang="en-US" smtClean="0">
              <a:latin typeface="Monaco" pitchFamily="-107" charset="0"/>
              <a:ea typeface="ＭＳ Ｐゴシック" pitchFamily="34" charset="-128"/>
            </a:endParaRPr>
          </a:p>
        </p:txBody>
      </p:sp>
      <p:pic>
        <p:nvPicPr>
          <p:cNvPr id="39940" name="Picture 4" descr="j0290782"/>
          <p:cNvPicPr>
            <a:picLocks noChangeAspect="1" noChangeArrowheads="1"/>
          </p:cNvPicPr>
          <p:nvPr/>
        </p:nvPicPr>
        <p:blipFill>
          <a:blip r:embed="rId2" cstate="print"/>
          <a:srcRect/>
          <a:stretch>
            <a:fillRect/>
          </a:stretch>
        </p:blipFill>
        <p:spPr bwMode="auto">
          <a:xfrm>
            <a:off x="5486400" y="1600200"/>
            <a:ext cx="2119313" cy="1809750"/>
          </a:xfrm>
          <a:prstGeom prst="rect">
            <a:avLst/>
          </a:prstGeom>
          <a:noFill/>
          <a:ln w="9525">
            <a:noFill/>
            <a:miter lim="800000"/>
            <a:headEnd/>
            <a:tailEnd/>
          </a:ln>
        </p:spPr>
      </p:pic>
      <p:pic>
        <p:nvPicPr>
          <p:cNvPr id="39941" name="Picture 5"/>
          <p:cNvPicPr>
            <a:picLocks noChangeAspect="1" noChangeArrowheads="1"/>
          </p:cNvPicPr>
          <p:nvPr/>
        </p:nvPicPr>
        <p:blipFill>
          <a:blip r:embed="rId3" cstate="print"/>
          <a:srcRect/>
          <a:stretch>
            <a:fillRect/>
          </a:stretch>
        </p:blipFill>
        <p:spPr bwMode="auto">
          <a:xfrm>
            <a:off x="4400550" y="4114800"/>
            <a:ext cx="4667250" cy="2486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diamond(in)">
                                      <p:cBhvr>
                                        <p:cTn id="11" dur="2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276600"/>
            <a:ext cx="8153400" cy="3962400"/>
          </a:xfrm>
        </p:spPr>
        <p:txBody>
          <a:bodyPr/>
          <a:lstStyle/>
          <a:p>
            <a:pPr eaLnBrk="1" hangingPunct="1"/>
            <a:r>
              <a:rPr lang="en-US" sz="2400" smtClean="0">
                <a:ea typeface="ＭＳ Ｐゴシック" pitchFamily="34" charset="-128"/>
              </a:rPr>
              <a:t>EF is between fulcrum and RF (load) </a:t>
            </a:r>
            <a:br>
              <a:rPr lang="en-US" sz="2400" smtClean="0">
                <a:ea typeface="ＭＳ Ｐゴシック" pitchFamily="34" charset="-128"/>
              </a:rPr>
            </a:br>
            <a:r>
              <a:rPr lang="en-US" sz="2400" smtClean="0">
                <a:ea typeface="ＭＳ Ｐゴシック" pitchFamily="34" charset="-128"/>
              </a:rPr>
              <a:t>Does not multiply force </a:t>
            </a:r>
            <a:br>
              <a:rPr lang="en-US" sz="2400" smtClean="0">
                <a:ea typeface="ＭＳ Ｐゴシック" pitchFamily="34" charset="-128"/>
              </a:rPr>
            </a:br>
            <a:r>
              <a:rPr lang="en-US" sz="2400" b="1" smtClean="0">
                <a:ea typeface="ＭＳ Ｐゴシック" pitchFamily="34" charset="-128"/>
              </a:rPr>
              <a:t>Resistance moves farther than Effort.</a:t>
            </a:r>
            <a:r>
              <a:rPr lang="en-US" sz="2400" smtClean="0">
                <a:ea typeface="ＭＳ Ｐゴシック" pitchFamily="34" charset="-128"/>
              </a:rPr>
              <a:t> </a:t>
            </a:r>
            <a:br>
              <a:rPr lang="en-US" sz="2400" smtClean="0">
                <a:ea typeface="ＭＳ Ｐゴシック" pitchFamily="34" charset="-128"/>
              </a:rPr>
            </a:br>
            <a:r>
              <a:rPr lang="en-US" sz="2400" smtClean="0">
                <a:ea typeface="ＭＳ Ｐゴシック" pitchFamily="34" charset="-128"/>
              </a:rPr>
              <a:t>Multiplies the distance the effort force travels</a:t>
            </a:r>
            <a:br>
              <a:rPr lang="en-US" sz="2400" smtClean="0">
                <a:ea typeface="ＭＳ Ｐゴシック" pitchFamily="34" charset="-128"/>
              </a:rPr>
            </a:br>
            <a:r>
              <a:rPr lang="en-US" sz="4000" smtClean="0">
                <a:ea typeface="ＭＳ Ｐゴシック" pitchFamily="34" charset="-128"/>
              </a:rPr>
              <a:t> </a:t>
            </a:r>
            <a:r>
              <a:rPr lang="en-US" sz="2400" smtClean="0">
                <a:ea typeface="ＭＳ Ｐゴシック" pitchFamily="34" charset="-128"/>
              </a:rPr>
              <a:t>The mechanical advantage of a lever is the ratio of the distance from the applied force to the fulcrum to the distance of the resistance force to the fulcrum</a:t>
            </a:r>
            <a:br>
              <a:rPr lang="en-US" sz="2400" smtClean="0">
                <a:ea typeface="ＭＳ Ｐゴシック" pitchFamily="34" charset="-128"/>
              </a:rPr>
            </a:br>
            <a:r>
              <a:rPr lang="en-US" sz="2400" smtClean="0">
                <a:ea typeface="ＭＳ Ｐゴシック" pitchFamily="34" charset="-128"/>
              </a:rPr>
              <a:t/>
            </a:r>
            <a:br>
              <a:rPr lang="en-US" sz="2400" smtClean="0">
                <a:ea typeface="ＭＳ Ｐゴシック" pitchFamily="34" charset="-128"/>
              </a:rPr>
            </a:br>
            <a:endParaRPr lang="en-US" sz="2400" smtClean="0">
              <a:ea typeface="ＭＳ Ｐゴシック" pitchFamily="34" charset="-128"/>
            </a:endParaRPr>
          </a:p>
        </p:txBody>
      </p:sp>
      <p:pic>
        <p:nvPicPr>
          <p:cNvPr id="16387" name="Picture 3" descr="3rdclass"/>
          <p:cNvPicPr>
            <a:picLocks noGrp="1" noChangeAspect="1" noChangeArrowheads="1" noCrop="1"/>
          </p:cNvPicPr>
          <p:nvPr>
            <p:ph idx="1"/>
          </p:nvPr>
        </p:nvPicPr>
        <p:blipFill>
          <a:blip r:embed="rId2" cstate="print"/>
          <a:srcRect/>
          <a:stretch>
            <a:fillRect/>
          </a:stretch>
        </p:blipFill>
        <p:spPr>
          <a:xfrm>
            <a:off x="2362200" y="838200"/>
            <a:ext cx="6400800" cy="2806700"/>
          </a:xfrm>
          <a:noFill/>
        </p:spPr>
      </p:pic>
      <p:sp>
        <p:nvSpPr>
          <p:cNvPr id="16388" name="Text Box 4"/>
          <p:cNvSpPr txBox="1">
            <a:spLocks noChangeArrowheads="1"/>
          </p:cNvSpPr>
          <p:nvPr/>
        </p:nvSpPr>
        <p:spPr bwMode="auto">
          <a:xfrm>
            <a:off x="1295400" y="228600"/>
            <a:ext cx="4029075" cy="762000"/>
          </a:xfrm>
          <a:prstGeom prst="rect">
            <a:avLst/>
          </a:prstGeom>
          <a:noFill/>
          <a:ln w="9525">
            <a:noFill/>
            <a:miter lim="800000"/>
            <a:headEnd/>
            <a:tailEnd/>
          </a:ln>
        </p:spPr>
        <p:txBody>
          <a:bodyPr wrap="none">
            <a:spAutoFit/>
          </a:bodyPr>
          <a:lstStyle/>
          <a:p>
            <a:r>
              <a:rPr lang="en-US" sz="4400" b="1">
                <a:solidFill>
                  <a:schemeClr val="accent1"/>
                </a:solidFill>
              </a:rPr>
              <a:t>Third Class Lever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latin typeface="Batang" pitchFamily="18" charset="-127"/>
                <a:ea typeface="ＭＳ Ｐゴシック" pitchFamily="34" charset="-128"/>
              </a:rPr>
              <a:t>Third Class Lever</a:t>
            </a:r>
          </a:p>
        </p:txBody>
      </p:sp>
      <p:sp>
        <p:nvSpPr>
          <p:cNvPr id="17411" name="Rectangle 3"/>
          <p:cNvSpPr>
            <a:spLocks noGrp="1" noChangeArrowheads="1"/>
          </p:cNvSpPr>
          <p:nvPr>
            <p:ph type="body" idx="1"/>
          </p:nvPr>
        </p:nvSpPr>
        <p:spPr>
          <a:xfrm>
            <a:off x="990600" y="1676400"/>
            <a:ext cx="3352800" cy="4114800"/>
          </a:xfrm>
        </p:spPr>
        <p:txBody>
          <a:bodyPr/>
          <a:lstStyle/>
          <a:p>
            <a:pPr eaLnBrk="1" hangingPunct="1"/>
            <a:r>
              <a:rPr lang="en-US" smtClean="0">
                <a:latin typeface="Batang" pitchFamily="18" charset="-127"/>
                <a:ea typeface="ＭＳ Ｐゴシック" pitchFamily="34" charset="-128"/>
              </a:rPr>
              <a:t>Examples of third-class levers include tweezers, arm hammers, and shovels.</a:t>
            </a:r>
          </a:p>
        </p:txBody>
      </p:sp>
      <p:pic>
        <p:nvPicPr>
          <p:cNvPr id="17412" name="Picture 4" descr="hammer (lever)"/>
          <p:cNvPicPr>
            <a:picLocks noChangeAspect="1" noChangeArrowheads="1"/>
          </p:cNvPicPr>
          <p:nvPr/>
        </p:nvPicPr>
        <p:blipFill>
          <a:blip r:embed="rId2" cstate="print"/>
          <a:srcRect/>
          <a:stretch>
            <a:fillRect/>
          </a:stretch>
        </p:blipFill>
        <p:spPr bwMode="auto">
          <a:xfrm>
            <a:off x="1219200" y="5029200"/>
            <a:ext cx="2827338" cy="1447800"/>
          </a:xfrm>
          <a:prstGeom prst="rect">
            <a:avLst/>
          </a:prstGeom>
          <a:noFill/>
          <a:ln w="9525">
            <a:noFill/>
            <a:miter lim="800000"/>
            <a:headEnd/>
            <a:tailEnd/>
          </a:ln>
        </p:spPr>
      </p:pic>
      <p:pic>
        <p:nvPicPr>
          <p:cNvPr id="17413" name="Picture 6"/>
          <p:cNvPicPr>
            <a:picLocks noChangeAspect="1" noChangeArrowheads="1"/>
          </p:cNvPicPr>
          <p:nvPr/>
        </p:nvPicPr>
        <p:blipFill>
          <a:blip r:embed="rId3" cstate="print"/>
          <a:srcRect/>
          <a:stretch>
            <a:fillRect/>
          </a:stretch>
        </p:blipFill>
        <p:spPr bwMode="auto">
          <a:xfrm>
            <a:off x="4343400" y="2209800"/>
            <a:ext cx="4572000" cy="342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ea typeface="ＭＳ Ｐゴシック" pitchFamily="34" charset="-128"/>
              </a:rPr>
              <a:t>Pulleys</a:t>
            </a:r>
          </a:p>
        </p:txBody>
      </p:sp>
      <p:sp>
        <p:nvSpPr>
          <p:cNvPr id="18435" name="Rectangle 3"/>
          <p:cNvSpPr>
            <a:spLocks noGrp="1" noChangeArrowheads="1"/>
          </p:cNvSpPr>
          <p:nvPr>
            <p:ph type="body" sz="half" idx="1"/>
          </p:nvPr>
        </p:nvSpPr>
        <p:spPr/>
        <p:txBody>
          <a:bodyPr/>
          <a:lstStyle/>
          <a:p>
            <a:pPr eaLnBrk="1" hangingPunct="1"/>
            <a:r>
              <a:rPr lang="en-US" sz="2800" smtClean="0">
                <a:ea typeface="ＭＳ Ｐゴシック" pitchFamily="34" charset="-128"/>
              </a:rPr>
              <a:t>Pulley are wheels and axles with a groove around the outside</a:t>
            </a:r>
          </a:p>
          <a:p>
            <a:pPr eaLnBrk="1" hangingPunct="1"/>
            <a:r>
              <a:rPr lang="en-US" sz="2800" smtClean="0">
                <a:ea typeface="ＭＳ Ｐゴシック" pitchFamily="34" charset="-128"/>
              </a:rPr>
              <a:t>A pulley needs a rope, chain or belt around the groove to make it do work</a:t>
            </a:r>
          </a:p>
        </p:txBody>
      </p:sp>
      <p:pic>
        <p:nvPicPr>
          <p:cNvPr id="18436" name="Picture 4" descr="pulley"/>
          <p:cNvPicPr>
            <a:picLocks noGrp="1" noChangeAspect="1" noChangeArrowheads="1"/>
          </p:cNvPicPr>
          <p:nvPr>
            <p:ph type="clipArt" sz="half" idx="2"/>
          </p:nvPr>
        </p:nvPicPr>
        <p:blipFill>
          <a:blip r:embed="rId2" cstate="print"/>
          <a:srcRect/>
          <a:stretch>
            <a:fillRect/>
          </a:stretch>
        </p:blipFill>
        <p:spPr>
          <a:xfrm>
            <a:off x="6045200" y="801688"/>
            <a:ext cx="3098800" cy="2322512"/>
          </a:xfrm>
          <a:noFill/>
        </p:spPr>
      </p:pic>
      <p:pic>
        <p:nvPicPr>
          <p:cNvPr id="18437" name="Picture 5" descr="mystic%20pulley%20system"/>
          <p:cNvPicPr>
            <a:picLocks noChangeAspect="1" noChangeArrowheads="1"/>
          </p:cNvPicPr>
          <p:nvPr/>
        </p:nvPicPr>
        <p:blipFill>
          <a:blip r:embed="rId3" cstate="print"/>
          <a:srcRect/>
          <a:stretch>
            <a:fillRect/>
          </a:stretch>
        </p:blipFill>
        <p:spPr bwMode="auto">
          <a:xfrm>
            <a:off x="6705600" y="3352800"/>
            <a:ext cx="2260600" cy="3390900"/>
          </a:xfrm>
          <a:prstGeom prst="rect">
            <a:avLst/>
          </a:prstGeom>
          <a:noFill/>
          <a:ln w="9525">
            <a:noFill/>
            <a:miter lim="800000"/>
            <a:headEnd/>
            <a:tailEnd/>
          </a:ln>
        </p:spPr>
      </p:pic>
      <p:pic>
        <p:nvPicPr>
          <p:cNvPr id="6" name="Picture 3" descr="C:\Users\Morella\AppData\Local\Microsoft\Windows\Temporary Internet Files\Content.IE5\DBY55JFL\MPj04092440000[1].jpg"/>
          <p:cNvPicPr>
            <a:picLocks noChangeAspect="1" noChangeArrowheads="1"/>
          </p:cNvPicPr>
          <p:nvPr/>
        </p:nvPicPr>
        <p:blipFill>
          <a:blip r:embed="rId4" cstate="print"/>
          <a:srcRect/>
          <a:stretch>
            <a:fillRect/>
          </a:stretch>
        </p:blipFill>
        <p:spPr bwMode="auto">
          <a:xfrm>
            <a:off x="4724400" y="3048000"/>
            <a:ext cx="2505075" cy="2362200"/>
          </a:xfrm>
          <a:prstGeom prst="rect">
            <a:avLst/>
          </a:prstGeom>
          <a:noFill/>
          <a:ln w="9525">
            <a:noFill/>
            <a:miter lim="800000"/>
            <a:headEnd/>
            <a:tailEnd/>
          </a:ln>
        </p:spPr>
      </p:pic>
      <p:pic>
        <p:nvPicPr>
          <p:cNvPr id="7" name="Picture 4" descr="C:\Users\Morella\AppData\Local\Microsoft\Windows\Temporary Internet Files\Content.IE5\02E51P99\MPj04065950000[1].jpg"/>
          <p:cNvPicPr>
            <a:picLocks noChangeAspect="1" noChangeArrowheads="1"/>
          </p:cNvPicPr>
          <p:nvPr/>
        </p:nvPicPr>
        <p:blipFill>
          <a:blip r:embed="rId5" cstate="print"/>
          <a:srcRect/>
          <a:stretch>
            <a:fillRect/>
          </a:stretch>
        </p:blipFill>
        <p:spPr bwMode="auto">
          <a:xfrm>
            <a:off x="4724400" y="152400"/>
            <a:ext cx="1776413"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ea typeface="ＭＳ Ｐゴシック" pitchFamily="34" charset="-128"/>
              </a:rPr>
              <a:t>Diagrams of Pulleys</a:t>
            </a:r>
          </a:p>
        </p:txBody>
      </p:sp>
      <p:sp>
        <p:nvSpPr>
          <p:cNvPr id="19459" name="Rectangle 3"/>
          <p:cNvSpPr>
            <a:spLocks noGrp="1" noChangeArrowheads="1"/>
          </p:cNvSpPr>
          <p:nvPr>
            <p:ph type="body" idx="1"/>
          </p:nvPr>
        </p:nvSpPr>
        <p:spPr/>
        <p:txBody>
          <a:bodyPr/>
          <a:lstStyle/>
          <a:p>
            <a:pPr eaLnBrk="1" hangingPunct="1">
              <a:buFont typeface="Wingdings" pitchFamily="2" charset="2"/>
              <a:buNone/>
            </a:pPr>
            <a:r>
              <a:rPr lang="en-US" smtClean="0">
                <a:ea typeface="ＭＳ Ｐゴシック" pitchFamily="34" charset="-128"/>
              </a:rPr>
              <a:t>Fixed pulley: </a:t>
            </a:r>
          </a:p>
        </p:txBody>
      </p:sp>
      <p:pic>
        <p:nvPicPr>
          <p:cNvPr id="19460" name="Picture 4" descr="pulley"/>
          <p:cNvPicPr>
            <a:picLocks noChangeAspect="1" noChangeArrowheads="1" noCrop="1"/>
          </p:cNvPicPr>
          <p:nvPr/>
        </p:nvPicPr>
        <p:blipFill>
          <a:blip r:embed="rId2" cstate="print"/>
          <a:srcRect/>
          <a:stretch>
            <a:fillRect/>
          </a:stretch>
        </p:blipFill>
        <p:spPr bwMode="auto">
          <a:xfrm>
            <a:off x="3581400" y="1828800"/>
            <a:ext cx="1504950" cy="2266950"/>
          </a:xfrm>
          <a:prstGeom prst="rect">
            <a:avLst/>
          </a:prstGeom>
          <a:noFill/>
          <a:ln w="9525">
            <a:noFill/>
            <a:miter lim="800000"/>
            <a:headEnd/>
            <a:tailEnd/>
          </a:ln>
        </p:spPr>
      </p:pic>
      <p:sp>
        <p:nvSpPr>
          <p:cNvPr id="19461" name="Text Box 5"/>
          <p:cNvSpPr txBox="1">
            <a:spLocks noChangeArrowheads="1"/>
          </p:cNvSpPr>
          <p:nvPr/>
        </p:nvSpPr>
        <p:spPr bwMode="auto">
          <a:xfrm>
            <a:off x="5334000" y="2057400"/>
            <a:ext cx="3200400" cy="1552575"/>
          </a:xfrm>
          <a:prstGeom prst="rect">
            <a:avLst/>
          </a:prstGeom>
          <a:noFill/>
          <a:ln w="9525">
            <a:noFill/>
            <a:miter lim="800000"/>
            <a:headEnd/>
            <a:tailEnd/>
          </a:ln>
        </p:spPr>
        <p:txBody>
          <a:bodyPr>
            <a:spAutoFit/>
          </a:bodyPr>
          <a:lstStyle/>
          <a:p>
            <a:pPr>
              <a:spcBef>
                <a:spcPct val="50000"/>
              </a:spcBef>
            </a:pPr>
            <a:r>
              <a:rPr lang="en-US" sz="2400"/>
              <a:t>A fixed pulley changes the direction of a force; however, it does not create a mechanical advantage. </a:t>
            </a:r>
          </a:p>
        </p:txBody>
      </p:sp>
      <p:sp>
        <p:nvSpPr>
          <p:cNvPr id="19462" name="Text Box 6"/>
          <p:cNvSpPr txBox="1">
            <a:spLocks noChangeArrowheads="1"/>
          </p:cNvSpPr>
          <p:nvPr/>
        </p:nvSpPr>
        <p:spPr bwMode="auto">
          <a:xfrm>
            <a:off x="609600" y="4343400"/>
            <a:ext cx="6477000" cy="579438"/>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Movable Pulley: </a:t>
            </a:r>
          </a:p>
        </p:txBody>
      </p:sp>
      <p:pic>
        <p:nvPicPr>
          <p:cNvPr id="19463" name="Picture 7" descr="movable%20pulley"/>
          <p:cNvPicPr>
            <a:picLocks noChangeAspect="1" noChangeArrowheads="1" noCrop="1"/>
          </p:cNvPicPr>
          <p:nvPr/>
        </p:nvPicPr>
        <p:blipFill>
          <a:blip r:embed="rId3" cstate="print"/>
          <a:srcRect/>
          <a:stretch>
            <a:fillRect/>
          </a:stretch>
        </p:blipFill>
        <p:spPr bwMode="auto">
          <a:xfrm>
            <a:off x="3581400" y="4343400"/>
            <a:ext cx="1476375" cy="2181225"/>
          </a:xfrm>
          <a:prstGeom prst="rect">
            <a:avLst/>
          </a:prstGeom>
          <a:noFill/>
          <a:ln w="9525">
            <a:noFill/>
            <a:miter lim="800000"/>
            <a:headEnd/>
            <a:tailEnd/>
          </a:ln>
        </p:spPr>
      </p:pic>
      <p:sp>
        <p:nvSpPr>
          <p:cNvPr id="19464" name="Text Box 8"/>
          <p:cNvSpPr txBox="1">
            <a:spLocks noChangeArrowheads="1"/>
          </p:cNvSpPr>
          <p:nvPr/>
        </p:nvSpPr>
        <p:spPr bwMode="auto">
          <a:xfrm>
            <a:off x="5410200" y="4419600"/>
            <a:ext cx="3200400" cy="1979613"/>
          </a:xfrm>
          <a:prstGeom prst="rect">
            <a:avLst/>
          </a:prstGeom>
          <a:noFill/>
          <a:ln w="9525">
            <a:noFill/>
            <a:miter lim="800000"/>
            <a:headEnd/>
            <a:tailEnd/>
          </a:ln>
        </p:spPr>
        <p:txBody>
          <a:bodyPr>
            <a:spAutoFit/>
          </a:bodyPr>
          <a:lstStyle/>
          <a:p>
            <a:pPr>
              <a:spcBef>
                <a:spcPct val="50000"/>
              </a:spcBef>
            </a:pPr>
            <a:r>
              <a:rPr lang="en-US" sz="2400"/>
              <a:t>The mechanical advantage of a moveable pulley is equal to the number of ropes that support the moveable pulley.</a:t>
            </a:r>
            <a:r>
              <a:rPr lang="en-US" sz="280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ea typeface="ＭＳ Ｐゴシック" pitchFamily="34" charset="-128"/>
              </a:rPr>
              <a:t>COMBINED PULLEY</a:t>
            </a:r>
          </a:p>
        </p:txBody>
      </p:sp>
      <p:sp>
        <p:nvSpPr>
          <p:cNvPr id="20483" name="Rectangle 4"/>
          <p:cNvSpPr>
            <a:spLocks noGrp="1" noChangeArrowheads="1"/>
          </p:cNvSpPr>
          <p:nvPr>
            <p:ph sz="half" idx="2"/>
          </p:nvPr>
        </p:nvSpPr>
        <p:spPr>
          <a:xfrm>
            <a:off x="5024438" y="1676400"/>
            <a:ext cx="3814762" cy="4114800"/>
          </a:xfrm>
        </p:spPr>
        <p:txBody>
          <a:bodyPr/>
          <a:lstStyle/>
          <a:p>
            <a:pPr eaLnBrk="1" hangingPunct="1"/>
            <a:r>
              <a:rPr lang="en-US" smtClean="0">
                <a:ea typeface="ＭＳ Ｐゴシック" pitchFamily="34" charset="-128"/>
              </a:rPr>
              <a:t>The effort needed to lift the load is less than half the weight of the load.</a:t>
            </a:r>
          </a:p>
          <a:p>
            <a:pPr eaLnBrk="1" hangingPunct="1"/>
            <a:r>
              <a:rPr lang="en-US" smtClean="0">
                <a:ea typeface="ＭＳ Ｐゴシック" pitchFamily="34" charset="-128"/>
              </a:rPr>
              <a:t> </a:t>
            </a:r>
            <a:r>
              <a:rPr lang="en-US" b="1" smtClean="0">
                <a:ea typeface="ＭＳ Ｐゴシック" pitchFamily="34" charset="-128"/>
              </a:rPr>
              <a:t>The main disadvantage is it travels a very long distance.</a:t>
            </a:r>
            <a:r>
              <a:rPr lang="en-US" smtClean="0">
                <a:ea typeface="ＭＳ Ｐゴシック" pitchFamily="34" charset="-128"/>
              </a:rPr>
              <a:t> </a:t>
            </a:r>
          </a:p>
        </p:txBody>
      </p:sp>
      <p:pic>
        <p:nvPicPr>
          <p:cNvPr id="20484" name="Picture 5" descr="combined"/>
          <p:cNvPicPr>
            <a:picLocks noChangeAspect="1" noChangeArrowheads="1" noCrop="1"/>
          </p:cNvPicPr>
          <p:nvPr/>
        </p:nvPicPr>
        <p:blipFill>
          <a:blip r:embed="rId2" cstate="print"/>
          <a:srcRect/>
          <a:stretch>
            <a:fillRect/>
          </a:stretch>
        </p:blipFill>
        <p:spPr bwMode="auto">
          <a:xfrm>
            <a:off x="1524000" y="1676400"/>
            <a:ext cx="305435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76200"/>
            <a:ext cx="7772400" cy="1143000"/>
          </a:xfrm>
        </p:spPr>
        <p:txBody>
          <a:bodyPr/>
          <a:lstStyle/>
          <a:p>
            <a:pPr eaLnBrk="1" hangingPunct="1"/>
            <a:r>
              <a:rPr lang="en-US" smtClean="0">
                <a:ea typeface="ＭＳ Ｐゴシック" pitchFamily="34" charset="-128"/>
              </a:rPr>
              <a:t>WHEEL AND AXLE</a:t>
            </a:r>
          </a:p>
        </p:txBody>
      </p:sp>
      <p:sp>
        <p:nvSpPr>
          <p:cNvPr id="21507" name="Rectangle 4"/>
          <p:cNvSpPr>
            <a:spLocks noGrp="1" noChangeArrowheads="1"/>
          </p:cNvSpPr>
          <p:nvPr>
            <p:ph sz="half" idx="2"/>
          </p:nvPr>
        </p:nvSpPr>
        <p:spPr>
          <a:xfrm>
            <a:off x="5253038" y="1752600"/>
            <a:ext cx="3814762" cy="4114800"/>
          </a:xfrm>
        </p:spPr>
        <p:txBody>
          <a:bodyPr/>
          <a:lstStyle/>
          <a:p>
            <a:pPr eaLnBrk="1" hangingPunct="1"/>
            <a:r>
              <a:rPr lang="en-US" b="1" smtClean="0">
                <a:ea typeface="ＭＳ Ｐゴシック" pitchFamily="34" charset="-128"/>
              </a:rPr>
              <a:t> The axle is stuck rigidly to a large wheel. Fan blades are attached to the wheel. When the axel turns, the fan blades spin.</a:t>
            </a:r>
            <a:r>
              <a:rPr lang="en-US" smtClean="0">
                <a:ea typeface="ＭＳ Ｐゴシック" pitchFamily="34" charset="-128"/>
              </a:rPr>
              <a:t> </a:t>
            </a:r>
          </a:p>
        </p:txBody>
      </p:sp>
      <p:pic>
        <p:nvPicPr>
          <p:cNvPr id="21508" name="Picture 5" descr="fan"/>
          <p:cNvPicPr>
            <a:picLocks noChangeAspect="1" noChangeArrowheads="1" noCrop="1"/>
          </p:cNvPicPr>
          <p:nvPr/>
        </p:nvPicPr>
        <p:blipFill>
          <a:blip r:embed="rId3" cstate="print"/>
          <a:srcRect/>
          <a:stretch>
            <a:fillRect/>
          </a:stretch>
        </p:blipFill>
        <p:spPr bwMode="auto">
          <a:xfrm>
            <a:off x="914400" y="1524000"/>
            <a:ext cx="3733800" cy="2489200"/>
          </a:xfrm>
          <a:prstGeom prst="rect">
            <a:avLst/>
          </a:prstGeom>
          <a:noFill/>
          <a:ln w="9525">
            <a:noFill/>
            <a:miter lim="800000"/>
            <a:headEnd/>
            <a:tailEnd/>
          </a:ln>
        </p:spPr>
      </p:pic>
      <p:pic>
        <p:nvPicPr>
          <p:cNvPr id="5" name="Picture 2" descr="C:\Users\Morella\AppData\Local\Microsoft\Windows\Temporary Internet Files\Content.IE5\02E51P99\MPj03865550000[1].jpg"/>
          <p:cNvPicPr>
            <a:picLocks noGrp="1" noChangeAspect="1" noChangeArrowheads="1"/>
          </p:cNvPicPr>
          <p:nvPr>
            <p:ph idx="1"/>
          </p:nvPr>
        </p:nvPicPr>
        <p:blipFill>
          <a:blip r:embed="rId4" cstate="print"/>
          <a:srcRect/>
          <a:stretch>
            <a:fillRect/>
          </a:stretch>
        </p:blipFill>
        <p:spPr>
          <a:xfrm>
            <a:off x="762000" y="4710113"/>
            <a:ext cx="2522538" cy="1919287"/>
          </a:xfrm>
          <a:noFill/>
        </p:spPr>
      </p:pic>
      <p:pic>
        <p:nvPicPr>
          <p:cNvPr id="6" name="Picture 3" descr="C:\Users\Morella\AppData\Local\Microsoft\Windows\Temporary Internet Files\Content.IE5\LWC9K1EF\MPj04053640000[1].jpg"/>
          <p:cNvPicPr>
            <a:picLocks noChangeAspect="1" noChangeArrowheads="1"/>
          </p:cNvPicPr>
          <p:nvPr/>
        </p:nvPicPr>
        <p:blipFill>
          <a:blip r:embed="rId5" cstate="print"/>
          <a:srcRect/>
          <a:stretch>
            <a:fillRect/>
          </a:stretch>
        </p:blipFill>
        <p:spPr bwMode="auto">
          <a:xfrm>
            <a:off x="6916738" y="4800600"/>
            <a:ext cx="2151062" cy="1981200"/>
          </a:xfrm>
          <a:prstGeom prst="rect">
            <a:avLst/>
          </a:prstGeom>
          <a:noFill/>
          <a:ln w="9525">
            <a:noFill/>
            <a:miter lim="800000"/>
            <a:headEnd/>
            <a:tailEnd/>
          </a:ln>
        </p:spPr>
      </p:pic>
      <p:pic>
        <p:nvPicPr>
          <p:cNvPr id="7" name="Picture 4" descr="C:\Users\Morella\AppData\Local\Microsoft\Windows\Temporary Internet Files\Content.IE5\DBY55JFL\MPj01445100000[1].jpg"/>
          <p:cNvPicPr>
            <a:picLocks noChangeAspect="1" noChangeArrowheads="1"/>
          </p:cNvPicPr>
          <p:nvPr/>
        </p:nvPicPr>
        <p:blipFill>
          <a:blip r:embed="rId6" cstate="print"/>
          <a:srcRect/>
          <a:stretch>
            <a:fillRect/>
          </a:stretch>
        </p:blipFill>
        <p:spPr bwMode="auto">
          <a:xfrm>
            <a:off x="3365500" y="4191000"/>
            <a:ext cx="1511300" cy="2590800"/>
          </a:xfrm>
          <a:prstGeom prst="rect">
            <a:avLst/>
          </a:prstGeom>
          <a:noFill/>
          <a:ln w="9525">
            <a:noFill/>
            <a:miter lim="800000"/>
            <a:headEnd/>
            <a:tailEnd/>
          </a:ln>
        </p:spPr>
      </p:pic>
      <p:pic>
        <p:nvPicPr>
          <p:cNvPr id="8" name="Picture 7" descr="C:\Users\Morella\AppData\Local\Microsoft\Windows\Temporary Internet Files\Content.IE5\LWC9K1EF\MCj04370690000[1].png"/>
          <p:cNvPicPr>
            <a:picLocks noChangeAspect="1" noChangeArrowheads="1"/>
          </p:cNvPicPr>
          <p:nvPr/>
        </p:nvPicPr>
        <p:blipFill>
          <a:blip r:embed="rId7" cstate="print"/>
          <a:srcRect/>
          <a:stretch>
            <a:fillRect/>
          </a:stretch>
        </p:blipFill>
        <p:spPr bwMode="auto">
          <a:xfrm>
            <a:off x="6324600" y="0"/>
            <a:ext cx="1714500" cy="1714500"/>
          </a:xfrm>
          <a:prstGeom prst="rect">
            <a:avLst/>
          </a:prstGeom>
          <a:noFill/>
          <a:ln w="9525">
            <a:noFill/>
            <a:miter lim="800000"/>
            <a:headEnd/>
            <a:tailEnd/>
          </a:ln>
        </p:spPr>
      </p:pic>
      <p:pic>
        <p:nvPicPr>
          <p:cNvPr id="9" name="Picture 8" descr="C:\Users\Morella\AppData\Local\Microsoft\Windows\Temporary Internet Files\Content.IE5\02E51P99\MPj03140420000[1].jpg"/>
          <p:cNvPicPr>
            <a:picLocks noChangeAspect="1" noChangeArrowheads="1"/>
          </p:cNvPicPr>
          <p:nvPr/>
        </p:nvPicPr>
        <p:blipFill>
          <a:blip r:embed="rId8" cstate="print"/>
          <a:srcRect/>
          <a:stretch>
            <a:fillRect/>
          </a:stretch>
        </p:blipFill>
        <p:spPr bwMode="auto">
          <a:xfrm>
            <a:off x="5010150" y="5105400"/>
            <a:ext cx="177165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MSSN00810A0000[1].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ea typeface="ＭＳ Ｐゴシック" pitchFamily="34" charset="-128"/>
              </a:rPr>
              <a:t>Inclined Plane</a:t>
            </a:r>
          </a:p>
        </p:txBody>
      </p:sp>
      <p:pic>
        <p:nvPicPr>
          <p:cNvPr id="5123" name="Picture 4" descr="pyramids"/>
          <p:cNvPicPr>
            <a:picLocks noGrp="1" noChangeAspect="1" noChangeArrowheads="1"/>
          </p:cNvPicPr>
          <p:nvPr>
            <p:ph type="body" idx="1"/>
          </p:nvPr>
        </p:nvPicPr>
        <p:blipFill>
          <a:blip r:embed="rId3" cstate="print"/>
          <a:srcRect/>
          <a:stretch>
            <a:fillRect/>
          </a:stretch>
        </p:blipFill>
        <p:spPr>
          <a:xfrm>
            <a:off x="6400800" y="4800600"/>
            <a:ext cx="2743200" cy="2057400"/>
          </a:xfrm>
          <a:noFill/>
        </p:spPr>
      </p:pic>
      <p:pic>
        <p:nvPicPr>
          <p:cNvPr id="5124" name="Picture 2" descr="C:\Users\Morella\AppData\Local\Microsoft\Windows\Temporary Internet Files\Content.IE5\Z2PFKRNT\MPj04071350000[1].jpg"/>
          <p:cNvPicPr>
            <a:picLocks noChangeAspect="1" noChangeArrowheads="1"/>
          </p:cNvPicPr>
          <p:nvPr/>
        </p:nvPicPr>
        <p:blipFill>
          <a:blip r:embed="rId4" cstate="print"/>
          <a:srcRect/>
          <a:stretch>
            <a:fillRect/>
          </a:stretch>
        </p:blipFill>
        <p:spPr bwMode="auto">
          <a:xfrm>
            <a:off x="914400" y="1447800"/>
            <a:ext cx="4572000" cy="2252663"/>
          </a:xfrm>
          <a:prstGeom prst="rect">
            <a:avLst/>
          </a:prstGeom>
          <a:noFill/>
          <a:ln w="9525">
            <a:noFill/>
            <a:miter lim="800000"/>
            <a:headEnd/>
            <a:tailEnd/>
          </a:ln>
        </p:spPr>
      </p:pic>
      <p:pic>
        <p:nvPicPr>
          <p:cNvPr id="6" name="Content Placeholder 3" descr="C:\Users\Morella\AppData\Local\Microsoft\Windows\Temporary Internet Files\Content.IE5\DBY55JFL\MCBD10548_0000[1].wmf"/>
          <p:cNvPicPr>
            <a:picLocks noChangeAspect="1" noChangeArrowheads="1"/>
          </p:cNvPicPr>
          <p:nvPr/>
        </p:nvPicPr>
        <p:blipFill>
          <a:blip r:embed="rId5" cstate="print"/>
          <a:srcRect/>
          <a:stretch>
            <a:fillRect/>
          </a:stretch>
        </p:blipFill>
        <p:spPr bwMode="auto">
          <a:xfrm>
            <a:off x="914400" y="3886200"/>
            <a:ext cx="1949450" cy="2819400"/>
          </a:xfrm>
          <a:prstGeom prst="rect">
            <a:avLst/>
          </a:prstGeom>
          <a:noFill/>
          <a:ln w="9525">
            <a:noFill/>
            <a:miter lim="800000"/>
            <a:headEnd/>
            <a:tailEnd/>
          </a:ln>
        </p:spPr>
      </p:pic>
      <p:pic>
        <p:nvPicPr>
          <p:cNvPr id="8" name="Picture 4" descr="C:\Users\Morella\AppData\Local\Microsoft\Windows\Temporary Internet Files\Content.IE5\DBY55JFL\MCj03119280000[1].wmf"/>
          <p:cNvPicPr>
            <a:picLocks noChangeAspect="1" noChangeArrowheads="1"/>
          </p:cNvPicPr>
          <p:nvPr/>
        </p:nvPicPr>
        <p:blipFill>
          <a:blip r:embed="rId6" cstate="print"/>
          <a:srcRect/>
          <a:stretch>
            <a:fillRect/>
          </a:stretch>
        </p:blipFill>
        <p:spPr bwMode="auto">
          <a:xfrm>
            <a:off x="6248400" y="1295400"/>
            <a:ext cx="2438400" cy="1828800"/>
          </a:xfrm>
          <a:prstGeom prst="rect">
            <a:avLst/>
          </a:prstGeom>
          <a:noFill/>
          <a:ln w="9525">
            <a:noFill/>
            <a:miter lim="800000"/>
            <a:headEnd/>
            <a:tailEnd/>
          </a:ln>
        </p:spPr>
      </p:pic>
      <p:pic>
        <p:nvPicPr>
          <p:cNvPr id="9" name="Picture 6" descr="C:\Users\Morella\AppData\Local\Microsoft\Windows\Temporary Internet Files\Content.IE5\DBY55JFL\MPj03852130000[1].jpg"/>
          <p:cNvPicPr>
            <a:picLocks noChangeAspect="1" noChangeArrowheads="1"/>
          </p:cNvPicPr>
          <p:nvPr/>
        </p:nvPicPr>
        <p:blipFill>
          <a:blip r:embed="rId7" cstate="print"/>
          <a:srcRect/>
          <a:stretch>
            <a:fillRect/>
          </a:stretch>
        </p:blipFill>
        <p:spPr bwMode="auto">
          <a:xfrm>
            <a:off x="3475038" y="3505200"/>
            <a:ext cx="3078162"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MSSN00651A0000[1].wav"/>
                                        </p:tgtEl>
                                      </p:cMediaNode>
                                    </p:audio>
                                  </p:sub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ea typeface="ＭＳ Ｐゴシック" pitchFamily="34" charset="-128"/>
              </a:rPr>
              <a:t>Wheel and Axle</a:t>
            </a:r>
          </a:p>
        </p:txBody>
      </p:sp>
      <p:sp>
        <p:nvSpPr>
          <p:cNvPr id="22531" name="Rectangle 3"/>
          <p:cNvSpPr>
            <a:spLocks noGrp="1" noChangeArrowheads="1"/>
          </p:cNvSpPr>
          <p:nvPr>
            <p:ph type="body" idx="1"/>
          </p:nvPr>
        </p:nvSpPr>
        <p:spPr>
          <a:xfrm>
            <a:off x="1066800" y="1676400"/>
            <a:ext cx="8077200" cy="5181600"/>
          </a:xfrm>
        </p:spPr>
        <p:txBody>
          <a:bodyPr/>
          <a:lstStyle/>
          <a:p>
            <a:pPr eaLnBrk="1" hangingPunct="1"/>
            <a:r>
              <a:rPr lang="en-US" sz="2400" smtClean="0">
                <a:ea typeface="ＭＳ Ｐゴシック" pitchFamily="34" charset="-128"/>
              </a:rPr>
              <a:t>The mechanical advantage of a wheel and axle is the ratio of the radius of the wheel to the radius of the axle.</a:t>
            </a:r>
          </a:p>
          <a:p>
            <a:pPr eaLnBrk="1" hangingPunct="1"/>
            <a:endParaRPr lang="en-US" sz="2400" smtClean="0">
              <a:ea typeface="ＭＳ Ｐゴシック" pitchFamily="34" charset="-128"/>
            </a:endParaRPr>
          </a:p>
          <a:p>
            <a:pPr eaLnBrk="1" hangingPunct="1"/>
            <a:endParaRPr lang="en-US" sz="2400" smtClean="0">
              <a:ea typeface="ＭＳ Ｐゴシック" pitchFamily="34" charset="-128"/>
            </a:endParaRPr>
          </a:p>
          <a:p>
            <a:pPr eaLnBrk="1" hangingPunct="1">
              <a:buFont typeface="Wingdings" pitchFamily="2" charset="2"/>
              <a:buNone/>
            </a:pPr>
            <a:r>
              <a:rPr lang="en-US" sz="2400" smtClean="0">
                <a:ea typeface="ＭＳ Ｐゴシック" pitchFamily="34" charset="-128"/>
              </a:rPr>
              <a:t> </a:t>
            </a:r>
          </a:p>
          <a:p>
            <a:pPr eaLnBrk="1" hangingPunct="1"/>
            <a:r>
              <a:rPr lang="en-US" sz="2400" smtClean="0">
                <a:ea typeface="ＭＳ Ｐゴシック" pitchFamily="34" charset="-128"/>
              </a:rPr>
              <a:t>In the wheel and axle illustrated above, the radius of the wheel is five times larger than the radius of the axle. Therefore, the mechanical advantage is 5:1 or 5. </a:t>
            </a:r>
          </a:p>
          <a:p>
            <a:pPr eaLnBrk="1" hangingPunct="1"/>
            <a:r>
              <a:rPr lang="en-US" sz="2400" smtClean="0">
                <a:ea typeface="ＭＳ Ｐゴシック" pitchFamily="34" charset="-128"/>
              </a:rPr>
              <a:t>The wheel and axle can also increase speed by applying the input force to the axle rather than a wheel. This increase is computed like mechanical advantage.  This combination would increase the speed 5 times. </a:t>
            </a:r>
          </a:p>
          <a:p>
            <a:pPr eaLnBrk="1" hangingPunct="1">
              <a:buFont typeface="Wingdings" pitchFamily="2" charset="2"/>
              <a:buNone/>
            </a:pPr>
            <a:endParaRPr lang="en-US" sz="2400" smtClean="0">
              <a:ea typeface="ＭＳ Ｐゴシック" pitchFamily="34" charset="-128"/>
            </a:endParaRPr>
          </a:p>
        </p:txBody>
      </p:sp>
      <p:sp>
        <p:nvSpPr>
          <p:cNvPr id="22532" name="AutoShape 5"/>
          <p:cNvSpPr>
            <a:spLocks noChangeArrowheads="1"/>
          </p:cNvSpPr>
          <p:nvPr/>
        </p:nvSpPr>
        <p:spPr bwMode="auto">
          <a:xfrm>
            <a:off x="3962400" y="2743200"/>
            <a:ext cx="914400" cy="91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2533" name="Line 8"/>
          <p:cNvSpPr>
            <a:spLocks noChangeShapeType="1"/>
          </p:cNvSpPr>
          <p:nvPr/>
        </p:nvSpPr>
        <p:spPr bwMode="auto">
          <a:xfrm>
            <a:off x="4419600" y="3200400"/>
            <a:ext cx="1295400" cy="0"/>
          </a:xfrm>
          <a:prstGeom prst="line">
            <a:avLst/>
          </a:prstGeom>
          <a:noFill/>
          <a:ln w="9525">
            <a:solidFill>
              <a:schemeClr val="tx1"/>
            </a:solidFill>
            <a:miter lim="800000"/>
            <a:headEnd/>
            <a:tailEnd/>
          </a:ln>
        </p:spPr>
        <p:txBody>
          <a:bodyPr wrap="none"/>
          <a:lstStyle/>
          <a:p>
            <a:endParaRPr lang="en-US"/>
          </a:p>
        </p:txBody>
      </p:sp>
      <p:sp>
        <p:nvSpPr>
          <p:cNvPr id="22534" name="Line 9"/>
          <p:cNvSpPr>
            <a:spLocks noChangeShapeType="1"/>
          </p:cNvSpPr>
          <p:nvPr/>
        </p:nvSpPr>
        <p:spPr bwMode="auto">
          <a:xfrm>
            <a:off x="4419600" y="2743200"/>
            <a:ext cx="1295400" cy="0"/>
          </a:xfrm>
          <a:prstGeom prst="line">
            <a:avLst/>
          </a:prstGeom>
          <a:noFill/>
          <a:ln w="9525">
            <a:solidFill>
              <a:schemeClr val="tx1"/>
            </a:solidFill>
            <a:miter lim="800000"/>
            <a:headEnd/>
            <a:tailEnd/>
          </a:ln>
        </p:spPr>
        <p:txBody>
          <a:bodyPr wrap="none"/>
          <a:lstStyle/>
          <a:p>
            <a:endParaRPr lang="en-US"/>
          </a:p>
        </p:txBody>
      </p:sp>
      <p:sp>
        <p:nvSpPr>
          <p:cNvPr id="22535" name="Line 10"/>
          <p:cNvSpPr>
            <a:spLocks noChangeShapeType="1"/>
          </p:cNvSpPr>
          <p:nvPr/>
        </p:nvSpPr>
        <p:spPr bwMode="auto">
          <a:xfrm flipH="1">
            <a:off x="3200400" y="2971800"/>
            <a:ext cx="1219200" cy="0"/>
          </a:xfrm>
          <a:prstGeom prst="line">
            <a:avLst/>
          </a:prstGeom>
          <a:noFill/>
          <a:ln w="9525">
            <a:solidFill>
              <a:schemeClr val="tx1"/>
            </a:solidFill>
            <a:miter lim="800000"/>
            <a:headEnd/>
            <a:tailEnd/>
          </a:ln>
        </p:spPr>
        <p:txBody>
          <a:bodyPr wrap="none"/>
          <a:lstStyle/>
          <a:p>
            <a:endParaRPr lang="en-US"/>
          </a:p>
        </p:txBody>
      </p:sp>
      <p:sp>
        <p:nvSpPr>
          <p:cNvPr id="22536" name="Line 11"/>
          <p:cNvSpPr>
            <a:spLocks noChangeShapeType="1"/>
          </p:cNvSpPr>
          <p:nvPr/>
        </p:nvSpPr>
        <p:spPr bwMode="auto">
          <a:xfrm flipH="1">
            <a:off x="3200400" y="3200400"/>
            <a:ext cx="1219200" cy="0"/>
          </a:xfrm>
          <a:prstGeom prst="line">
            <a:avLst/>
          </a:prstGeom>
          <a:noFill/>
          <a:ln w="9525">
            <a:solidFill>
              <a:schemeClr val="tx1"/>
            </a:solidFill>
            <a:miter lim="800000"/>
            <a:headEnd/>
            <a:tailEnd/>
          </a:ln>
        </p:spPr>
        <p:txBody>
          <a:bodyPr wrap="none"/>
          <a:lstStyle/>
          <a:p>
            <a:endParaRPr lang="en-US"/>
          </a:p>
        </p:txBody>
      </p:sp>
      <p:sp>
        <p:nvSpPr>
          <p:cNvPr id="22537" name="Text Box 12"/>
          <p:cNvSpPr txBox="1">
            <a:spLocks noChangeArrowheads="1"/>
          </p:cNvSpPr>
          <p:nvPr/>
        </p:nvSpPr>
        <p:spPr bwMode="auto">
          <a:xfrm>
            <a:off x="5699125" y="2654300"/>
            <a:ext cx="346075" cy="519113"/>
          </a:xfrm>
          <a:prstGeom prst="rect">
            <a:avLst/>
          </a:prstGeom>
          <a:noFill/>
          <a:ln w="9525">
            <a:noFill/>
            <a:miter lim="800000"/>
            <a:headEnd/>
            <a:tailEnd/>
          </a:ln>
        </p:spPr>
        <p:txBody>
          <a:bodyPr wrap="none">
            <a:spAutoFit/>
          </a:bodyPr>
          <a:lstStyle/>
          <a:p>
            <a:r>
              <a:rPr lang="en-US" sz="2800"/>
              <a:t>5</a:t>
            </a:r>
          </a:p>
        </p:txBody>
      </p:sp>
      <p:sp>
        <p:nvSpPr>
          <p:cNvPr id="22538" name="Text Box 13"/>
          <p:cNvSpPr txBox="1">
            <a:spLocks noChangeArrowheads="1"/>
          </p:cNvSpPr>
          <p:nvPr/>
        </p:nvSpPr>
        <p:spPr bwMode="auto">
          <a:xfrm>
            <a:off x="2879725" y="2730500"/>
            <a:ext cx="346075" cy="519113"/>
          </a:xfrm>
          <a:prstGeom prst="rect">
            <a:avLst/>
          </a:prstGeom>
          <a:noFill/>
          <a:ln w="9525">
            <a:noFill/>
            <a:miter lim="800000"/>
            <a:headEnd/>
            <a:tailEnd/>
          </a:ln>
        </p:spPr>
        <p:txBody>
          <a:bodyPr wrap="none">
            <a:spAutoFit/>
          </a:bodyPr>
          <a:lstStyle/>
          <a:p>
            <a:r>
              <a:rPr lang="en-US" sz="2800"/>
              <a:t>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ea typeface="ＭＳ Ｐゴシック" pitchFamily="34" charset="-128"/>
              </a:rPr>
              <a:t>GEARS-Wheel and Axle</a:t>
            </a:r>
          </a:p>
        </p:txBody>
      </p:sp>
      <p:sp>
        <p:nvSpPr>
          <p:cNvPr id="23555" name="Rectangle 4"/>
          <p:cNvSpPr>
            <a:spLocks noGrp="1" noChangeArrowheads="1"/>
          </p:cNvSpPr>
          <p:nvPr>
            <p:ph sz="half" idx="2"/>
          </p:nvPr>
        </p:nvSpPr>
        <p:spPr>
          <a:xfrm>
            <a:off x="5024438" y="1676400"/>
            <a:ext cx="3814762" cy="4114800"/>
          </a:xfrm>
        </p:spPr>
        <p:txBody>
          <a:bodyPr/>
          <a:lstStyle/>
          <a:p>
            <a:pPr eaLnBrk="1" hangingPunct="1"/>
            <a:r>
              <a:rPr lang="en-US" b="1" smtClean="0">
                <a:ea typeface="ＭＳ Ｐゴシック" pitchFamily="34" charset="-128"/>
              </a:rPr>
              <a:t>Each gear in a series reverses the direction of rotation of the previous gear. The smaller gear will always turn faster than the larger gear.</a:t>
            </a:r>
            <a:r>
              <a:rPr lang="en-US" smtClean="0">
                <a:ea typeface="ＭＳ Ｐゴシック" pitchFamily="34" charset="-128"/>
              </a:rPr>
              <a:t> </a:t>
            </a:r>
          </a:p>
        </p:txBody>
      </p:sp>
      <p:pic>
        <p:nvPicPr>
          <p:cNvPr id="23556" name="Picture 5" descr="gear"/>
          <p:cNvPicPr>
            <a:picLocks noChangeAspect="1" noChangeArrowheads="1" noCrop="1"/>
          </p:cNvPicPr>
          <p:nvPr/>
        </p:nvPicPr>
        <p:blipFill>
          <a:blip r:embed="rId2" cstate="print"/>
          <a:srcRect/>
          <a:stretch>
            <a:fillRect/>
          </a:stretch>
        </p:blipFill>
        <p:spPr bwMode="auto">
          <a:xfrm>
            <a:off x="685800" y="2330450"/>
            <a:ext cx="4038600"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ea typeface="ＭＳ Ｐゴシック" pitchFamily="34" charset="-128"/>
              </a:rPr>
              <a:t>Inclined Planes</a:t>
            </a:r>
          </a:p>
        </p:txBody>
      </p:sp>
      <p:sp>
        <p:nvSpPr>
          <p:cNvPr id="6147" name="Rectangle 3"/>
          <p:cNvSpPr>
            <a:spLocks noGrp="1" noChangeArrowheads="1"/>
          </p:cNvSpPr>
          <p:nvPr>
            <p:ph type="body" sz="half" idx="1"/>
          </p:nvPr>
        </p:nvSpPr>
        <p:spPr/>
        <p:txBody>
          <a:bodyPr/>
          <a:lstStyle/>
          <a:p>
            <a:pPr eaLnBrk="1" hangingPunct="1"/>
            <a:r>
              <a:rPr lang="en-US" sz="2800" smtClean="0">
                <a:ea typeface="ＭＳ Ｐゴシック" pitchFamily="34" charset="-128"/>
              </a:rPr>
              <a:t>An inclined plane is a flat surface that is higher on one end</a:t>
            </a:r>
          </a:p>
          <a:p>
            <a:pPr eaLnBrk="1" hangingPunct="1"/>
            <a:r>
              <a:rPr lang="en-US" sz="2800" smtClean="0">
                <a:ea typeface="ＭＳ Ｐゴシック" pitchFamily="34" charset="-128"/>
              </a:rPr>
              <a:t>An inclined plane doesn’t move.</a:t>
            </a:r>
          </a:p>
          <a:p>
            <a:pPr eaLnBrk="1" hangingPunct="1"/>
            <a:r>
              <a:rPr lang="en-US" sz="2800" smtClean="0">
                <a:ea typeface="ＭＳ Ｐゴシック" pitchFamily="34" charset="-128"/>
              </a:rPr>
              <a:t>Inclined planes make the work of moving things easier</a:t>
            </a:r>
          </a:p>
        </p:txBody>
      </p:sp>
      <p:pic>
        <p:nvPicPr>
          <p:cNvPr id="6148" name="Picture 4" descr="bathtub"/>
          <p:cNvPicPr>
            <a:picLocks noChangeAspect="1" noChangeArrowheads="1"/>
          </p:cNvPicPr>
          <p:nvPr/>
        </p:nvPicPr>
        <p:blipFill>
          <a:blip r:embed="rId3" cstate="print"/>
          <a:srcRect/>
          <a:stretch>
            <a:fillRect/>
          </a:stretch>
        </p:blipFill>
        <p:spPr bwMode="auto">
          <a:xfrm>
            <a:off x="5943600" y="0"/>
            <a:ext cx="3200400" cy="2400300"/>
          </a:xfrm>
          <a:prstGeom prst="rect">
            <a:avLst/>
          </a:prstGeom>
          <a:noFill/>
          <a:ln w="9525">
            <a:noFill/>
            <a:miter lim="800000"/>
            <a:headEnd/>
            <a:tailEnd/>
          </a:ln>
        </p:spPr>
      </p:pic>
      <p:pic>
        <p:nvPicPr>
          <p:cNvPr id="6149" name="Picture 5" descr="ramps"/>
          <p:cNvPicPr>
            <a:picLocks noChangeAspect="1" noChangeArrowheads="1"/>
          </p:cNvPicPr>
          <p:nvPr/>
        </p:nvPicPr>
        <p:blipFill>
          <a:blip r:embed="rId4" cstate="print"/>
          <a:srcRect/>
          <a:stretch>
            <a:fillRect/>
          </a:stretch>
        </p:blipFill>
        <p:spPr bwMode="auto">
          <a:xfrm>
            <a:off x="7219950" y="5094288"/>
            <a:ext cx="1924050" cy="1763712"/>
          </a:xfrm>
          <a:prstGeom prst="rect">
            <a:avLst/>
          </a:prstGeom>
          <a:noFill/>
          <a:ln w="9525">
            <a:noFill/>
            <a:miter lim="800000"/>
            <a:headEnd/>
            <a:tailEnd/>
          </a:ln>
        </p:spPr>
      </p:pic>
      <p:pic>
        <p:nvPicPr>
          <p:cNvPr id="6150" name="Picture 6" descr="stairs"/>
          <p:cNvPicPr>
            <a:picLocks noGrp="1" noChangeAspect="1" noChangeArrowheads="1"/>
          </p:cNvPicPr>
          <p:nvPr>
            <p:ph type="clipArt" sz="half" idx="2"/>
          </p:nvPr>
        </p:nvPicPr>
        <p:blipFill>
          <a:blip r:embed="rId5" cstate="print"/>
          <a:srcRect/>
          <a:stretch>
            <a:fillRect/>
          </a:stretch>
        </p:blipFill>
        <p:spPr>
          <a:xfrm>
            <a:off x="5334000" y="2305050"/>
            <a:ext cx="3810000" cy="28575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latin typeface="Batang" pitchFamily="18" charset="-127"/>
                <a:ea typeface="ＭＳ Ｐゴシック" pitchFamily="34" charset="-128"/>
              </a:rPr>
              <a:t>Inclined Plane -</a:t>
            </a:r>
            <a:br>
              <a:rPr lang="en-US" sz="4000" smtClean="0">
                <a:latin typeface="Batang" pitchFamily="18" charset="-127"/>
                <a:ea typeface="ＭＳ Ｐゴシック" pitchFamily="34" charset="-128"/>
              </a:rPr>
            </a:br>
            <a:r>
              <a:rPr lang="en-US" sz="4000" smtClean="0">
                <a:latin typeface="Batang" pitchFamily="18" charset="-127"/>
                <a:ea typeface="ＭＳ Ｐゴシック" pitchFamily="34" charset="-128"/>
              </a:rPr>
              <a:t>Mechanical Advantage</a:t>
            </a:r>
          </a:p>
        </p:txBody>
      </p:sp>
      <p:sp>
        <p:nvSpPr>
          <p:cNvPr id="7171" name="Rectangle 3"/>
          <p:cNvSpPr>
            <a:spLocks noGrp="1" noChangeArrowheads="1"/>
          </p:cNvSpPr>
          <p:nvPr>
            <p:ph type="body" sz="half" idx="1"/>
          </p:nvPr>
        </p:nvSpPr>
        <p:spPr>
          <a:xfrm>
            <a:off x="609600" y="1676400"/>
            <a:ext cx="3967163" cy="4114800"/>
          </a:xfrm>
        </p:spPr>
        <p:txBody>
          <a:bodyPr/>
          <a:lstStyle/>
          <a:p>
            <a:pPr eaLnBrk="1" hangingPunct="1">
              <a:lnSpc>
                <a:spcPct val="90000"/>
              </a:lnSpc>
            </a:pPr>
            <a:r>
              <a:rPr lang="en-US" sz="2400" smtClean="0">
                <a:latin typeface="Batang" pitchFamily="18" charset="-127"/>
                <a:ea typeface="ＭＳ Ｐゴシック" pitchFamily="34" charset="-128"/>
              </a:rPr>
              <a:t>The mechanical advantage of an inclined plane is equal to the length of the slope divided by the height of the inclined plane. </a:t>
            </a:r>
          </a:p>
          <a:p>
            <a:pPr eaLnBrk="1" hangingPunct="1">
              <a:lnSpc>
                <a:spcPct val="90000"/>
              </a:lnSpc>
            </a:pPr>
            <a:r>
              <a:rPr lang="en-US" sz="2400" smtClean="0">
                <a:latin typeface="Batang" pitchFamily="18" charset="-127"/>
                <a:ea typeface="ＭＳ Ｐゴシック" pitchFamily="34" charset="-128"/>
              </a:rPr>
              <a:t>While the inclined plane produces a mechanical advantage, it does so by increasing the distance through which the force must move. </a:t>
            </a:r>
          </a:p>
        </p:txBody>
      </p:sp>
      <p:pic>
        <p:nvPicPr>
          <p:cNvPr id="70660" name="Picture 4" descr="Inclined_plane2"/>
          <p:cNvPicPr>
            <a:picLocks noGrp="1" noChangeAspect="1" noChangeArrowheads="1"/>
          </p:cNvPicPr>
          <p:nvPr>
            <p:ph sz="half" idx="2"/>
          </p:nvPr>
        </p:nvPicPr>
        <p:blipFill>
          <a:blip r:embed="rId2" cstate="print"/>
          <a:srcRect/>
          <a:stretch>
            <a:fillRect/>
          </a:stretch>
        </p:blipFill>
        <p:spPr>
          <a:xfrm>
            <a:off x="4572000" y="1600200"/>
            <a:ext cx="4572000" cy="4014788"/>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 from="(-#ppt_w/2)" to="(#ppt_x)" calcmode="lin" valueType="num">
                                      <p:cBhvr>
                                        <p:cTn id="7" dur="600" fill="hold">
                                          <p:stCondLst>
                                            <p:cond delay="0"/>
                                          </p:stCondLst>
                                        </p:cTn>
                                        <p:tgtEl>
                                          <p:spTgt spid="70660"/>
                                        </p:tgtEl>
                                        <p:attrNameLst>
                                          <p:attrName>ppt_x</p:attrName>
                                        </p:attrNameLst>
                                      </p:cBhvr>
                                    </p:anim>
                                    <p:anim from="0" to="-1.0" calcmode="lin" valueType="num">
                                      <p:cBhvr>
                                        <p:cTn id="8" dur="200" decel="50000" autoRev="1" fill="hold">
                                          <p:stCondLst>
                                            <p:cond delay="600"/>
                                          </p:stCondLst>
                                        </p:cTn>
                                        <p:tgtEl>
                                          <p:spTgt spid="70660"/>
                                        </p:tgtEl>
                                        <p:attrNameLst>
                                          <p:attrName>xshear</p:attrName>
                                        </p:attrNameLst>
                                      </p:cBhvr>
                                    </p:anim>
                                    <p:animScale>
                                      <p:cBhvr>
                                        <p:cTn id="9" dur="200" decel="100000" autoRev="1" fill="hold">
                                          <p:stCondLst>
                                            <p:cond delay="600"/>
                                          </p:stCondLst>
                                        </p:cTn>
                                        <p:tgtEl>
                                          <p:spTgt spid="70660"/>
                                        </p:tgtEl>
                                      </p:cBhvr>
                                      <p:from x="100000" y="100000"/>
                                      <p:to x="80000" y="100000"/>
                                    </p:animScale>
                                    <p:anim by="(#ppt_h/3+#ppt_w*0.1)" calcmode="lin" valueType="num">
                                      <p:cBhvr additive="sum">
                                        <p:cTn id="10" dur="200" decel="100000" autoRev="1" fill="hold">
                                          <p:stCondLst>
                                            <p:cond delay="600"/>
                                          </p:stCondLst>
                                        </p:cTn>
                                        <p:tgtEl>
                                          <p:spTgt spid="7066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ＭＳ Ｐゴシック" pitchFamily="34" charset="-128"/>
              </a:rPr>
              <a:t>Screw</a:t>
            </a:r>
          </a:p>
        </p:txBody>
      </p:sp>
      <p:pic>
        <p:nvPicPr>
          <p:cNvPr id="8195" name="Picture 2" descr="C:\Users\Morella\AppData\Local\Microsoft\Windows\Temporary Internet Files\Content.IE5\ORPN50MN\MPj03866470000[1].jpg"/>
          <p:cNvPicPr>
            <a:picLocks noChangeAspect="1" noChangeArrowheads="1"/>
          </p:cNvPicPr>
          <p:nvPr/>
        </p:nvPicPr>
        <p:blipFill>
          <a:blip r:embed="rId5" cstate="print"/>
          <a:srcRect/>
          <a:stretch>
            <a:fillRect/>
          </a:stretch>
        </p:blipFill>
        <p:spPr bwMode="auto">
          <a:xfrm>
            <a:off x="5486400" y="4248150"/>
            <a:ext cx="3657600" cy="2609850"/>
          </a:xfrm>
          <a:prstGeom prst="rect">
            <a:avLst/>
          </a:prstGeom>
          <a:noFill/>
          <a:ln w="9525">
            <a:noFill/>
            <a:miter lim="800000"/>
            <a:headEnd/>
            <a:tailEnd/>
          </a:ln>
        </p:spPr>
      </p:pic>
      <p:grpSp>
        <p:nvGrpSpPr>
          <p:cNvPr id="2" name="Group 184"/>
          <p:cNvGrpSpPr>
            <a:grpSpLocks noChangeAspect="1"/>
          </p:cNvGrpSpPr>
          <p:nvPr/>
        </p:nvGrpSpPr>
        <p:grpSpPr bwMode="auto">
          <a:xfrm>
            <a:off x="-228600" y="3352800"/>
            <a:ext cx="3503613" cy="3406775"/>
            <a:chOff x="576" y="1488"/>
            <a:chExt cx="2207" cy="2146"/>
          </a:xfrm>
        </p:grpSpPr>
        <p:sp>
          <p:nvSpPr>
            <p:cNvPr id="8201" name="AutoShape 183"/>
            <p:cNvSpPr>
              <a:spLocks noChangeAspect="1" noChangeArrowheads="1" noTextEdit="1"/>
            </p:cNvSpPr>
            <p:nvPr/>
          </p:nvSpPr>
          <p:spPr bwMode="auto">
            <a:xfrm>
              <a:off x="576" y="1488"/>
              <a:ext cx="2207" cy="2146"/>
            </a:xfrm>
            <a:prstGeom prst="rect">
              <a:avLst/>
            </a:prstGeom>
            <a:noFill/>
            <a:ln w="9525">
              <a:noFill/>
              <a:miter lim="800000"/>
              <a:headEnd/>
              <a:tailEnd/>
            </a:ln>
          </p:spPr>
          <p:txBody>
            <a:bodyPr/>
            <a:lstStyle/>
            <a:p>
              <a:endParaRPr lang="en-US"/>
            </a:p>
          </p:txBody>
        </p:sp>
        <p:sp>
          <p:nvSpPr>
            <p:cNvPr id="8202" name="Freeform 186"/>
            <p:cNvSpPr>
              <a:spLocks/>
            </p:cNvSpPr>
            <p:nvPr/>
          </p:nvSpPr>
          <p:spPr bwMode="auto">
            <a:xfrm>
              <a:off x="1965" y="3180"/>
              <a:ext cx="333" cy="427"/>
            </a:xfrm>
            <a:custGeom>
              <a:avLst/>
              <a:gdLst>
                <a:gd name="T0" fmla="*/ 53 w 668"/>
                <a:gd name="T1" fmla="*/ 5 h 856"/>
                <a:gd name="T2" fmla="*/ 54 w 668"/>
                <a:gd name="T3" fmla="*/ 33 h 856"/>
                <a:gd name="T4" fmla="*/ 66 w 668"/>
                <a:gd name="T5" fmla="*/ 47 h 856"/>
                <a:gd name="T6" fmla="*/ 66 w 668"/>
                <a:gd name="T7" fmla="*/ 90 h 856"/>
                <a:gd name="T8" fmla="*/ 66 w 668"/>
                <a:gd name="T9" fmla="*/ 108 h 856"/>
                <a:gd name="T10" fmla="*/ 56 w 668"/>
                <a:gd name="T11" fmla="*/ 111 h 856"/>
                <a:gd name="T12" fmla="*/ 45 w 668"/>
                <a:gd name="T13" fmla="*/ 109 h 856"/>
                <a:gd name="T14" fmla="*/ 34 w 668"/>
                <a:gd name="T15" fmla="*/ 101 h 856"/>
                <a:gd name="T16" fmla="*/ 19 w 668"/>
                <a:gd name="T17" fmla="*/ 103 h 856"/>
                <a:gd name="T18" fmla="*/ 7 w 668"/>
                <a:gd name="T19" fmla="*/ 115 h 856"/>
                <a:gd name="T20" fmla="*/ 2 w 668"/>
                <a:gd name="T21" fmla="*/ 136 h 856"/>
                <a:gd name="T22" fmla="*/ 0 w 668"/>
                <a:gd name="T23" fmla="*/ 166 h 856"/>
                <a:gd name="T24" fmla="*/ 12 w 668"/>
                <a:gd name="T25" fmla="*/ 173 h 856"/>
                <a:gd name="T26" fmla="*/ 20 w 668"/>
                <a:gd name="T27" fmla="*/ 136 h 856"/>
                <a:gd name="T28" fmla="*/ 30 w 668"/>
                <a:gd name="T29" fmla="*/ 124 h 856"/>
                <a:gd name="T30" fmla="*/ 37 w 668"/>
                <a:gd name="T31" fmla="*/ 124 h 856"/>
                <a:gd name="T32" fmla="*/ 42 w 668"/>
                <a:gd name="T33" fmla="*/ 133 h 856"/>
                <a:gd name="T34" fmla="*/ 43 w 668"/>
                <a:gd name="T35" fmla="*/ 144 h 856"/>
                <a:gd name="T36" fmla="*/ 33 w 668"/>
                <a:gd name="T37" fmla="*/ 167 h 856"/>
                <a:gd name="T38" fmla="*/ 30 w 668"/>
                <a:gd name="T39" fmla="*/ 185 h 856"/>
                <a:gd name="T40" fmla="*/ 33 w 668"/>
                <a:gd name="T41" fmla="*/ 201 h 856"/>
                <a:gd name="T42" fmla="*/ 38 w 668"/>
                <a:gd name="T43" fmla="*/ 213 h 856"/>
                <a:gd name="T44" fmla="*/ 52 w 668"/>
                <a:gd name="T45" fmla="*/ 212 h 856"/>
                <a:gd name="T46" fmla="*/ 60 w 668"/>
                <a:gd name="T47" fmla="*/ 175 h 856"/>
                <a:gd name="T48" fmla="*/ 70 w 668"/>
                <a:gd name="T49" fmla="*/ 153 h 856"/>
                <a:gd name="T50" fmla="*/ 84 w 668"/>
                <a:gd name="T51" fmla="*/ 149 h 856"/>
                <a:gd name="T52" fmla="*/ 106 w 668"/>
                <a:gd name="T53" fmla="*/ 150 h 856"/>
                <a:gd name="T54" fmla="*/ 118 w 668"/>
                <a:gd name="T55" fmla="*/ 162 h 856"/>
                <a:gd name="T56" fmla="*/ 123 w 668"/>
                <a:gd name="T57" fmla="*/ 180 h 856"/>
                <a:gd name="T58" fmla="*/ 122 w 668"/>
                <a:gd name="T59" fmla="*/ 206 h 856"/>
                <a:gd name="T60" fmla="*/ 137 w 668"/>
                <a:gd name="T61" fmla="*/ 206 h 856"/>
                <a:gd name="T62" fmla="*/ 142 w 668"/>
                <a:gd name="T63" fmla="*/ 170 h 856"/>
                <a:gd name="T64" fmla="*/ 137 w 668"/>
                <a:gd name="T65" fmla="*/ 137 h 856"/>
                <a:gd name="T66" fmla="*/ 122 w 668"/>
                <a:gd name="T67" fmla="*/ 131 h 856"/>
                <a:gd name="T68" fmla="*/ 110 w 668"/>
                <a:gd name="T69" fmla="*/ 130 h 856"/>
                <a:gd name="T70" fmla="*/ 109 w 668"/>
                <a:gd name="T71" fmla="*/ 121 h 856"/>
                <a:gd name="T72" fmla="*/ 115 w 668"/>
                <a:gd name="T73" fmla="*/ 113 h 856"/>
                <a:gd name="T74" fmla="*/ 125 w 668"/>
                <a:gd name="T75" fmla="*/ 109 h 856"/>
                <a:gd name="T76" fmla="*/ 141 w 668"/>
                <a:gd name="T77" fmla="*/ 111 h 856"/>
                <a:gd name="T78" fmla="*/ 149 w 668"/>
                <a:gd name="T79" fmla="*/ 125 h 856"/>
                <a:gd name="T80" fmla="*/ 153 w 668"/>
                <a:gd name="T81" fmla="*/ 164 h 856"/>
                <a:gd name="T82" fmla="*/ 166 w 668"/>
                <a:gd name="T83" fmla="*/ 150 h 856"/>
                <a:gd name="T84" fmla="*/ 166 w 668"/>
                <a:gd name="T85" fmla="*/ 124 h 856"/>
                <a:gd name="T86" fmla="*/ 162 w 668"/>
                <a:gd name="T87" fmla="*/ 107 h 856"/>
                <a:gd name="T88" fmla="*/ 153 w 668"/>
                <a:gd name="T89" fmla="*/ 96 h 856"/>
                <a:gd name="T90" fmla="*/ 138 w 668"/>
                <a:gd name="T91" fmla="*/ 88 h 856"/>
                <a:gd name="T92" fmla="*/ 121 w 668"/>
                <a:gd name="T93" fmla="*/ 92 h 856"/>
                <a:gd name="T94" fmla="*/ 110 w 668"/>
                <a:gd name="T95" fmla="*/ 100 h 856"/>
                <a:gd name="T96" fmla="*/ 100 w 668"/>
                <a:gd name="T97" fmla="*/ 114 h 856"/>
                <a:gd name="T98" fmla="*/ 89 w 668"/>
                <a:gd name="T99" fmla="*/ 105 h 856"/>
                <a:gd name="T100" fmla="*/ 89 w 668"/>
                <a:gd name="T101" fmla="*/ 49 h 856"/>
                <a:gd name="T102" fmla="*/ 104 w 668"/>
                <a:gd name="T103" fmla="*/ 21 h 856"/>
                <a:gd name="T104" fmla="*/ 104 w 668"/>
                <a:gd name="T105" fmla="*/ 0 h 856"/>
                <a:gd name="T106" fmla="*/ 53 w 668"/>
                <a:gd name="T107" fmla="*/ 5 h 856"/>
                <a:gd name="T108" fmla="*/ 53 w 668"/>
                <a:gd name="T109" fmla="*/ 5 h 8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8"/>
                <a:gd name="T166" fmla="*/ 0 h 856"/>
                <a:gd name="T167" fmla="*/ 668 w 668"/>
                <a:gd name="T168" fmla="*/ 856 h 8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8" h="856">
                  <a:moveTo>
                    <a:pt x="213" y="23"/>
                  </a:moveTo>
                  <a:lnTo>
                    <a:pt x="217" y="135"/>
                  </a:lnTo>
                  <a:lnTo>
                    <a:pt x="265" y="189"/>
                  </a:lnTo>
                  <a:lnTo>
                    <a:pt x="265" y="360"/>
                  </a:lnTo>
                  <a:lnTo>
                    <a:pt x="265" y="436"/>
                  </a:lnTo>
                  <a:lnTo>
                    <a:pt x="225" y="447"/>
                  </a:lnTo>
                  <a:lnTo>
                    <a:pt x="183" y="440"/>
                  </a:lnTo>
                  <a:lnTo>
                    <a:pt x="139" y="407"/>
                  </a:lnTo>
                  <a:lnTo>
                    <a:pt x="76" y="413"/>
                  </a:lnTo>
                  <a:lnTo>
                    <a:pt x="29" y="462"/>
                  </a:lnTo>
                  <a:lnTo>
                    <a:pt x="8" y="546"/>
                  </a:lnTo>
                  <a:lnTo>
                    <a:pt x="0" y="666"/>
                  </a:lnTo>
                  <a:lnTo>
                    <a:pt x="50" y="694"/>
                  </a:lnTo>
                  <a:lnTo>
                    <a:pt x="82" y="546"/>
                  </a:lnTo>
                  <a:lnTo>
                    <a:pt x="120" y="500"/>
                  </a:lnTo>
                  <a:lnTo>
                    <a:pt x="150" y="498"/>
                  </a:lnTo>
                  <a:lnTo>
                    <a:pt x="169" y="533"/>
                  </a:lnTo>
                  <a:lnTo>
                    <a:pt x="173" y="580"/>
                  </a:lnTo>
                  <a:lnTo>
                    <a:pt x="133" y="669"/>
                  </a:lnTo>
                  <a:lnTo>
                    <a:pt x="120" y="742"/>
                  </a:lnTo>
                  <a:lnTo>
                    <a:pt x="133" y="808"/>
                  </a:lnTo>
                  <a:lnTo>
                    <a:pt x="154" y="856"/>
                  </a:lnTo>
                  <a:lnTo>
                    <a:pt x="211" y="852"/>
                  </a:lnTo>
                  <a:lnTo>
                    <a:pt x="242" y="704"/>
                  </a:lnTo>
                  <a:lnTo>
                    <a:pt x="282" y="616"/>
                  </a:lnTo>
                  <a:lnTo>
                    <a:pt x="339" y="597"/>
                  </a:lnTo>
                  <a:lnTo>
                    <a:pt x="426" y="601"/>
                  </a:lnTo>
                  <a:lnTo>
                    <a:pt x="476" y="650"/>
                  </a:lnTo>
                  <a:lnTo>
                    <a:pt x="496" y="721"/>
                  </a:lnTo>
                  <a:lnTo>
                    <a:pt x="491" y="825"/>
                  </a:lnTo>
                  <a:lnTo>
                    <a:pt x="550" y="827"/>
                  </a:lnTo>
                  <a:lnTo>
                    <a:pt x="569" y="683"/>
                  </a:lnTo>
                  <a:lnTo>
                    <a:pt x="550" y="552"/>
                  </a:lnTo>
                  <a:lnTo>
                    <a:pt x="491" y="527"/>
                  </a:lnTo>
                  <a:lnTo>
                    <a:pt x="443" y="523"/>
                  </a:lnTo>
                  <a:lnTo>
                    <a:pt x="439" y="487"/>
                  </a:lnTo>
                  <a:lnTo>
                    <a:pt x="464" y="453"/>
                  </a:lnTo>
                  <a:lnTo>
                    <a:pt x="504" y="440"/>
                  </a:lnTo>
                  <a:lnTo>
                    <a:pt x="565" y="445"/>
                  </a:lnTo>
                  <a:lnTo>
                    <a:pt x="599" y="502"/>
                  </a:lnTo>
                  <a:lnTo>
                    <a:pt x="616" y="660"/>
                  </a:lnTo>
                  <a:lnTo>
                    <a:pt x="668" y="601"/>
                  </a:lnTo>
                  <a:lnTo>
                    <a:pt x="666" y="500"/>
                  </a:lnTo>
                  <a:lnTo>
                    <a:pt x="652" y="432"/>
                  </a:lnTo>
                  <a:lnTo>
                    <a:pt x="616" y="386"/>
                  </a:lnTo>
                  <a:lnTo>
                    <a:pt x="553" y="352"/>
                  </a:lnTo>
                  <a:lnTo>
                    <a:pt x="485" y="369"/>
                  </a:lnTo>
                  <a:lnTo>
                    <a:pt x="443" y="400"/>
                  </a:lnTo>
                  <a:lnTo>
                    <a:pt x="403" y="457"/>
                  </a:lnTo>
                  <a:lnTo>
                    <a:pt x="358" y="420"/>
                  </a:lnTo>
                  <a:lnTo>
                    <a:pt x="358" y="196"/>
                  </a:lnTo>
                  <a:lnTo>
                    <a:pt x="417" y="84"/>
                  </a:lnTo>
                  <a:lnTo>
                    <a:pt x="420" y="0"/>
                  </a:lnTo>
                  <a:lnTo>
                    <a:pt x="213" y="23"/>
                  </a:lnTo>
                  <a:close/>
                </a:path>
              </a:pathLst>
            </a:custGeom>
            <a:solidFill>
              <a:srgbClr val="E8D9D9"/>
            </a:solidFill>
            <a:ln w="9525">
              <a:noFill/>
              <a:round/>
              <a:headEnd/>
              <a:tailEnd/>
            </a:ln>
          </p:spPr>
          <p:txBody>
            <a:bodyPr/>
            <a:lstStyle/>
            <a:p>
              <a:endParaRPr lang="en-US"/>
            </a:p>
          </p:txBody>
        </p:sp>
        <p:sp>
          <p:nvSpPr>
            <p:cNvPr id="8203" name="Freeform 187"/>
            <p:cNvSpPr>
              <a:spLocks/>
            </p:cNvSpPr>
            <p:nvPr/>
          </p:nvSpPr>
          <p:spPr bwMode="auto">
            <a:xfrm>
              <a:off x="1992" y="3042"/>
              <a:ext cx="353" cy="145"/>
            </a:xfrm>
            <a:custGeom>
              <a:avLst/>
              <a:gdLst>
                <a:gd name="T0" fmla="*/ 33 w 706"/>
                <a:gd name="T1" fmla="*/ 28 h 291"/>
                <a:gd name="T2" fmla="*/ 80 w 706"/>
                <a:gd name="T3" fmla="*/ 29 h 291"/>
                <a:gd name="T4" fmla="*/ 151 w 706"/>
                <a:gd name="T5" fmla="*/ 12 h 291"/>
                <a:gd name="T6" fmla="*/ 176 w 706"/>
                <a:gd name="T7" fmla="*/ 0 h 291"/>
                <a:gd name="T8" fmla="*/ 177 w 706"/>
                <a:gd name="T9" fmla="*/ 26 h 291"/>
                <a:gd name="T10" fmla="*/ 167 w 706"/>
                <a:gd name="T11" fmla="*/ 49 h 291"/>
                <a:gd name="T12" fmla="*/ 130 w 706"/>
                <a:gd name="T13" fmla="*/ 67 h 291"/>
                <a:gd name="T14" fmla="*/ 75 w 706"/>
                <a:gd name="T15" fmla="*/ 72 h 291"/>
                <a:gd name="T16" fmla="*/ 11 w 706"/>
                <a:gd name="T17" fmla="*/ 72 h 291"/>
                <a:gd name="T18" fmla="*/ 0 w 706"/>
                <a:gd name="T19" fmla="*/ 41 h 291"/>
                <a:gd name="T20" fmla="*/ 19 w 706"/>
                <a:gd name="T21" fmla="*/ 23 h 291"/>
                <a:gd name="T22" fmla="*/ 33 w 706"/>
                <a:gd name="T23" fmla="*/ 28 h 291"/>
                <a:gd name="T24" fmla="*/ 33 w 706"/>
                <a:gd name="T25" fmla="*/ 28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6"/>
                <a:gd name="T40" fmla="*/ 0 h 291"/>
                <a:gd name="T41" fmla="*/ 706 w 706"/>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6" h="291">
                  <a:moveTo>
                    <a:pt x="132" y="114"/>
                  </a:moveTo>
                  <a:lnTo>
                    <a:pt x="320" y="118"/>
                  </a:lnTo>
                  <a:lnTo>
                    <a:pt x="601" y="49"/>
                  </a:lnTo>
                  <a:lnTo>
                    <a:pt x="702" y="0"/>
                  </a:lnTo>
                  <a:lnTo>
                    <a:pt x="706" y="106"/>
                  </a:lnTo>
                  <a:lnTo>
                    <a:pt x="666" y="199"/>
                  </a:lnTo>
                  <a:lnTo>
                    <a:pt x="519" y="268"/>
                  </a:lnTo>
                  <a:lnTo>
                    <a:pt x="297" y="291"/>
                  </a:lnTo>
                  <a:lnTo>
                    <a:pt x="42" y="291"/>
                  </a:lnTo>
                  <a:lnTo>
                    <a:pt x="0" y="165"/>
                  </a:lnTo>
                  <a:lnTo>
                    <a:pt x="73" y="93"/>
                  </a:lnTo>
                  <a:lnTo>
                    <a:pt x="132" y="114"/>
                  </a:lnTo>
                  <a:close/>
                </a:path>
              </a:pathLst>
            </a:custGeom>
            <a:solidFill>
              <a:srgbClr val="F0826E"/>
            </a:solidFill>
            <a:ln w="9525">
              <a:noFill/>
              <a:round/>
              <a:headEnd/>
              <a:tailEnd/>
            </a:ln>
          </p:spPr>
          <p:txBody>
            <a:bodyPr/>
            <a:lstStyle/>
            <a:p>
              <a:endParaRPr lang="en-US"/>
            </a:p>
          </p:txBody>
        </p:sp>
        <p:sp>
          <p:nvSpPr>
            <p:cNvPr id="8204" name="Freeform 188"/>
            <p:cNvSpPr>
              <a:spLocks/>
            </p:cNvSpPr>
            <p:nvPr/>
          </p:nvSpPr>
          <p:spPr bwMode="auto">
            <a:xfrm>
              <a:off x="1986" y="3376"/>
              <a:ext cx="300" cy="233"/>
            </a:xfrm>
            <a:custGeom>
              <a:avLst/>
              <a:gdLst>
                <a:gd name="T0" fmla="*/ 34 w 601"/>
                <a:gd name="T1" fmla="*/ 15 h 466"/>
                <a:gd name="T2" fmla="*/ 27 w 601"/>
                <a:gd name="T3" fmla="*/ 15 h 466"/>
                <a:gd name="T4" fmla="*/ 20 w 601"/>
                <a:gd name="T5" fmla="*/ 17 h 466"/>
                <a:gd name="T6" fmla="*/ 12 w 601"/>
                <a:gd name="T7" fmla="*/ 20 h 466"/>
                <a:gd name="T8" fmla="*/ 5 w 601"/>
                <a:gd name="T9" fmla="*/ 25 h 466"/>
                <a:gd name="T10" fmla="*/ 2 w 601"/>
                <a:gd name="T11" fmla="*/ 34 h 466"/>
                <a:gd name="T12" fmla="*/ 0 w 601"/>
                <a:gd name="T13" fmla="*/ 44 h 466"/>
                <a:gd name="T14" fmla="*/ 0 w 601"/>
                <a:gd name="T15" fmla="*/ 55 h 466"/>
                <a:gd name="T16" fmla="*/ 0 w 601"/>
                <a:gd name="T17" fmla="*/ 63 h 466"/>
                <a:gd name="T18" fmla="*/ 1 w 601"/>
                <a:gd name="T19" fmla="*/ 70 h 466"/>
                <a:gd name="T20" fmla="*/ 3 w 601"/>
                <a:gd name="T21" fmla="*/ 65 h 466"/>
                <a:gd name="T22" fmla="*/ 4 w 601"/>
                <a:gd name="T23" fmla="*/ 58 h 466"/>
                <a:gd name="T24" fmla="*/ 8 w 601"/>
                <a:gd name="T25" fmla="*/ 48 h 466"/>
                <a:gd name="T26" fmla="*/ 9 w 601"/>
                <a:gd name="T27" fmla="*/ 44 h 466"/>
                <a:gd name="T28" fmla="*/ 11 w 601"/>
                <a:gd name="T29" fmla="*/ 37 h 466"/>
                <a:gd name="T30" fmla="*/ 13 w 601"/>
                <a:gd name="T31" fmla="*/ 30 h 466"/>
                <a:gd name="T32" fmla="*/ 31 w 601"/>
                <a:gd name="T33" fmla="*/ 37 h 466"/>
                <a:gd name="T34" fmla="*/ 21 w 601"/>
                <a:gd name="T35" fmla="*/ 91 h 466"/>
                <a:gd name="T36" fmla="*/ 32 w 601"/>
                <a:gd name="T37" fmla="*/ 116 h 466"/>
                <a:gd name="T38" fmla="*/ 32 w 601"/>
                <a:gd name="T39" fmla="*/ 112 h 466"/>
                <a:gd name="T40" fmla="*/ 32 w 601"/>
                <a:gd name="T41" fmla="*/ 103 h 466"/>
                <a:gd name="T42" fmla="*/ 32 w 601"/>
                <a:gd name="T43" fmla="*/ 93 h 466"/>
                <a:gd name="T44" fmla="*/ 33 w 601"/>
                <a:gd name="T45" fmla="*/ 82 h 466"/>
                <a:gd name="T46" fmla="*/ 35 w 601"/>
                <a:gd name="T47" fmla="*/ 74 h 466"/>
                <a:gd name="T48" fmla="*/ 38 w 601"/>
                <a:gd name="T49" fmla="*/ 67 h 466"/>
                <a:gd name="T50" fmla="*/ 44 w 601"/>
                <a:gd name="T51" fmla="*/ 59 h 466"/>
                <a:gd name="T52" fmla="*/ 51 w 601"/>
                <a:gd name="T53" fmla="*/ 55 h 466"/>
                <a:gd name="T54" fmla="*/ 89 w 601"/>
                <a:gd name="T55" fmla="*/ 51 h 466"/>
                <a:gd name="T56" fmla="*/ 114 w 601"/>
                <a:gd name="T57" fmla="*/ 95 h 466"/>
                <a:gd name="T58" fmla="*/ 118 w 601"/>
                <a:gd name="T59" fmla="*/ 109 h 466"/>
                <a:gd name="T60" fmla="*/ 120 w 601"/>
                <a:gd name="T61" fmla="*/ 103 h 466"/>
                <a:gd name="T62" fmla="*/ 121 w 601"/>
                <a:gd name="T63" fmla="*/ 92 h 466"/>
                <a:gd name="T64" fmla="*/ 123 w 601"/>
                <a:gd name="T65" fmla="*/ 78 h 466"/>
                <a:gd name="T66" fmla="*/ 122 w 601"/>
                <a:gd name="T67" fmla="*/ 65 h 466"/>
                <a:gd name="T68" fmla="*/ 119 w 601"/>
                <a:gd name="T69" fmla="*/ 55 h 466"/>
                <a:gd name="T70" fmla="*/ 114 w 601"/>
                <a:gd name="T71" fmla="*/ 48 h 466"/>
                <a:gd name="T72" fmla="*/ 106 w 601"/>
                <a:gd name="T73" fmla="*/ 42 h 466"/>
                <a:gd name="T74" fmla="*/ 99 w 601"/>
                <a:gd name="T75" fmla="*/ 40 h 466"/>
                <a:gd name="T76" fmla="*/ 107 w 601"/>
                <a:gd name="T77" fmla="*/ 14 h 466"/>
                <a:gd name="T78" fmla="*/ 141 w 601"/>
                <a:gd name="T79" fmla="*/ 31 h 466"/>
                <a:gd name="T80" fmla="*/ 150 w 601"/>
                <a:gd name="T81" fmla="*/ 59 h 466"/>
                <a:gd name="T82" fmla="*/ 150 w 601"/>
                <a:gd name="T83" fmla="*/ 53 h 466"/>
                <a:gd name="T84" fmla="*/ 149 w 601"/>
                <a:gd name="T85" fmla="*/ 41 h 466"/>
                <a:gd name="T86" fmla="*/ 148 w 601"/>
                <a:gd name="T87" fmla="*/ 27 h 466"/>
                <a:gd name="T88" fmla="*/ 145 w 601"/>
                <a:gd name="T89" fmla="*/ 15 h 466"/>
                <a:gd name="T90" fmla="*/ 139 w 601"/>
                <a:gd name="T91" fmla="*/ 7 h 466"/>
                <a:gd name="T92" fmla="*/ 132 w 601"/>
                <a:gd name="T93" fmla="*/ 3 h 466"/>
                <a:gd name="T94" fmla="*/ 123 w 601"/>
                <a:gd name="T95" fmla="*/ 1 h 466"/>
                <a:gd name="T96" fmla="*/ 115 w 601"/>
                <a:gd name="T97" fmla="*/ 2 h 466"/>
                <a:gd name="T98" fmla="*/ 106 w 601"/>
                <a:gd name="T99" fmla="*/ 7 h 466"/>
                <a:gd name="T100" fmla="*/ 99 w 601"/>
                <a:gd name="T101" fmla="*/ 15 h 466"/>
                <a:gd name="T102" fmla="*/ 97 w 601"/>
                <a:gd name="T103" fmla="*/ 20 h 466"/>
                <a:gd name="T104" fmla="*/ 95 w 601"/>
                <a:gd name="T105" fmla="*/ 26 h 466"/>
                <a:gd name="T106" fmla="*/ 90 w 601"/>
                <a:gd name="T107" fmla="*/ 34 h 466"/>
                <a:gd name="T108" fmla="*/ 82 w 601"/>
                <a:gd name="T109" fmla="*/ 37 h 466"/>
                <a:gd name="T110" fmla="*/ 70 w 601"/>
                <a:gd name="T111" fmla="*/ 39 h 466"/>
                <a:gd name="T112" fmla="*/ 59 w 601"/>
                <a:gd name="T113" fmla="*/ 36 h 466"/>
                <a:gd name="T114" fmla="*/ 53 w 601"/>
                <a:gd name="T115" fmla="*/ 29 h 466"/>
                <a:gd name="T116" fmla="*/ 54 w 601"/>
                <a:gd name="T117" fmla="*/ 21 h 466"/>
                <a:gd name="T118" fmla="*/ 52 w 601"/>
                <a:gd name="T119" fmla="*/ 13 h 4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1"/>
                <a:gd name="T181" fmla="*/ 0 h 466"/>
                <a:gd name="T182" fmla="*/ 601 w 601"/>
                <a:gd name="T183" fmla="*/ 466 h 4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1" h="466">
                  <a:moveTo>
                    <a:pt x="211" y="51"/>
                  </a:moveTo>
                  <a:lnTo>
                    <a:pt x="145" y="63"/>
                  </a:lnTo>
                  <a:lnTo>
                    <a:pt x="139" y="61"/>
                  </a:lnTo>
                  <a:lnTo>
                    <a:pt x="129" y="61"/>
                  </a:lnTo>
                  <a:lnTo>
                    <a:pt x="120" y="61"/>
                  </a:lnTo>
                  <a:lnTo>
                    <a:pt x="110" y="61"/>
                  </a:lnTo>
                  <a:lnTo>
                    <a:pt x="101" y="63"/>
                  </a:lnTo>
                  <a:lnTo>
                    <a:pt x="91" y="66"/>
                  </a:lnTo>
                  <a:lnTo>
                    <a:pt x="80" y="66"/>
                  </a:lnTo>
                  <a:lnTo>
                    <a:pt x="72" y="70"/>
                  </a:lnTo>
                  <a:lnTo>
                    <a:pt x="59" y="72"/>
                  </a:lnTo>
                  <a:lnTo>
                    <a:pt x="51" y="80"/>
                  </a:lnTo>
                  <a:lnTo>
                    <a:pt x="40" y="84"/>
                  </a:lnTo>
                  <a:lnTo>
                    <a:pt x="32" y="93"/>
                  </a:lnTo>
                  <a:lnTo>
                    <a:pt x="23" y="99"/>
                  </a:lnTo>
                  <a:lnTo>
                    <a:pt x="19" y="112"/>
                  </a:lnTo>
                  <a:lnTo>
                    <a:pt x="13" y="120"/>
                  </a:lnTo>
                  <a:lnTo>
                    <a:pt x="8" y="133"/>
                  </a:lnTo>
                  <a:lnTo>
                    <a:pt x="6" y="146"/>
                  </a:lnTo>
                  <a:lnTo>
                    <a:pt x="4" y="160"/>
                  </a:lnTo>
                  <a:lnTo>
                    <a:pt x="0" y="173"/>
                  </a:lnTo>
                  <a:lnTo>
                    <a:pt x="0" y="188"/>
                  </a:lnTo>
                  <a:lnTo>
                    <a:pt x="0" y="203"/>
                  </a:lnTo>
                  <a:lnTo>
                    <a:pt x="0" y="218"/>
                  </a:lnTo>
                  <a:lnTo>
                    <a:pt x="0" y="230"/>
                  </a:lnTo>
                  <a:lnTo>
                    <a:pt x="0" y="243"/>
                  </a:lnTo>
                  <a:lnTo>
                    <a:pt x="0" y="253"/>
                  </a:lnTo>
                  <a:lnTo>
                    <a:pt x="2" y="264"/>
                  </a:lnTo>
                  <a:lnTo>
                    <a:pt x="2" y="272"/>
                  </a:lnTo>
                  <a:lnTo>
                    <a:pt x="4" y="277"/>
                  </a:lnTo>
                  <a:lnTo>
                    <a:pt x="4" y="281"/>
                  </a:lnTo>
                  <a:lnTo>
                    <a:pt x="6" y="285"/>
                  </a:lnTo>
                  <a:lnTo>
                    <a:pt x="13" y="260"/>
                  </a:lnTo>
                  <a:lnTo>
                    <a:pt x="13" y="256"/>
                  </a:lnTo>
                  <a:lnTo>
                    <a:pt x="15" y="247"/>
                  </a:lnTo>
                  <a:lnTo>
                    <a:pt x="19" y="234"/>
                  </a:lnTo>
                  <a:lnTo>
                    <a:pt x="25" y="220"/>
                  </a:lnTo>
                  <a:lnTo>
                    <a:pt x="27" y="205"/>
                  </a:lnTo>
                  <a:lnTo>
                    <a:pt x="32" y="192"/>
                  </a:lnTo>
                  <a:lnTo>
                    <a:pt x="34" y="182"/>
                  </a:lnTo>
                  <a:lnTo>
                    <a:pt x="36" y="179"/>
                  </a:lnTo>
                  <a:lnTo>
                    <a:pt x="36" y="173"/>
                  </a:lnTo>
                  <a:lnTo>
                    <a:pt x="40" y="165"/>
                  </a:lnTo>
                  <a:lnTo>
                    <a:pt x="42" y="156"/>
                  </a:lnTo>
                  <a:lnTo>
                    <a:pt x="46" y="146"/>
                  </a:lnTo>
                  <a:lnTo>
                    <a:pt x="50" y="133"/>
                  </a:lnTo>
                  <a:lnTo>
                    <a:pt x="51" y="125"/>
                  </a:lnTo>
                  <a:lnTo>
                    <a:pt x="55" y="120"/>
                  </a:lnTo>
                  <a:lnTo>
                    <a:pt x="57" y="118"/>
                  </a:lnTo>
                  <a:lnTo>
                    <a:pt x="112" y="112"/>
                  </a:lnTo>
                  <a:lnTo>
                    <a:pt x="127" y="148"/>
                  </a:lnTo>
                  <a:lnTo>
                    <a:pt x="141" y="184"/>
                  </a:lnTo>
                  <a:lnTo>
                    <a:pt x="82" y="293"/>
                  </a:lnTo>
                  <a:lnTo>
                    <a:pt x="84" y="361"/>
                  </a:lnTo>
                  <a:lnTo>
                    <a:pt x="108" y="441"/>
                  </a:lnTo>
                  <a:lnTo>
                    <a:pt x="131" y="466"/>
                  </a:lnTo>
                  <a:lnTo>
                    <a:pt x="131" y="464"/>
                  </a:lnTo>
                  <a:lnTo>
                    <a:pt x="131" y="460"/>
                  </a:lnTo>
                  <a:lnTo>
                    <a:pt x="131" y="452"/>
                  </a:lnTo>
                  <a:lnTo>
                    <a:pt x="131" y="445"/>
                  </a:lnTo>
                  <a:lnTo>
                    <a:pt x="131" y="435"/>
                  </a:lnTo>
                  <a:lnTo>
                    <a:pt x="131" y="424"/>
                  </a:lnTo>
                  <a:lnTo>
                    <a:pt x="131" y="410"/>
                  </a:lnTo>
                  <a:lnTo>
                    <a:pt x="131" y="399"/>
                  </a:lnTo>
                  <a:lnTo>
                    <a:pt x="131" y="384"/>
                  </a:lnTo>
                  <a:lnTo>
                    <a:pt x="131" y="371"/>
                  </a:lnTo>
                  <a:lnTo>
                    <a:pt x="131" y="355"/>
                  </a:lnTo>
                  <a:lnTo>
                    <a:pt x="133" y="342"/>
                  </a:lnTo>
                  <a:lnTo>
                    <a:pt x="133" y="327"/>
                  </a:lnTo>
                  <a:lnTo>
                    <a:pt x="137" y="315"/>
                  </a:lnTo>
                  <a:lnTo>
                    <a:pt x="137" y="302"/>
                  </a:lnTo>
                  <a:lnTo>
                    <a:pt x="141" y="293"/>
                  </a:lnTo>
                  <a:lnTo>
                    <a:pt x="143" y="283"/>
                  </a:lnTo>
                  <a:lnTo>
                    <a:pt x="146" y="274"/>
                  </a:lnTo>
                  <a:lnTo>
                    <a:pt x="152" y="266"/>
                  </a:lnTo>
                  <a:lnTo>
                    <a:pt x="158" y="258"/>
                  </a:lnTo>
                  <a:lnTo>
                    <a:pt x="167" y="245"/>
                  </a:lnTo>
                  <a:lnTo>
                    <a:pt x="179" y="236"/>
                  </a:lnTo>
                  <a:lnTo>
                    <a:pt x="190" y="224"/>
                  </a:lnTo>
                  <a:lnTo>
                    <a:pt x="200" y="220"/>
                  </a:lnTo>
                  <a:lnTo>
                    <a:pt x="205" y="217"/>
                  </a:lnTo>
                  <a:lnTo>
                    <a:pt x="209" y="217"/>
                  </a:lnTo>
                  <a:lnTo>
                    <a:pt x="264" y="211"/>
                  </a:lnTo>
                  <a:lnTo>
                    <a:pt x="357" y="203"/>
                  </a:lnTo>
                  <a:lnTo>
                    <a:pt x="415" y="230"/>
                  </a:lnTo>
                  <a:lnTo>
                    <a:pt x="456" y="317"/>
                  </a:lnTo>
                  <a:lnTo>
                    <a:pt x="456" y="378"/>
                  </a:lnTo>
                  <a:lnTo>
                    <a:pt x="456" y="437"/>
                  </a:lnTo>
                  <a:lnTo>
                    <a:pt x="475" y="437"/>
                  </a:lnTo>
                  <a:lnTo>
                    <a:pt x="475" y="433"/>
                  </a:lnTo>
                  <a:lnTo>
                    <a:pt x="475" y="429"/>
                  </a:lnTo>
                  <a:lnTo>
                    <a:pt x="477" y="420"/>
                  </a:lnTo>
                  <a:lnTo>
                    <a:pt x="481" y="410"/>
                  </a:lnTo>
                  <a:lnTo>
                    <a:pt x="481" y="395"/>
                  </a:lnTo>
                  <a:lnTo>
                    <a:pt x="485" y="382"/>
                  </a:lnTo>
                  <a:lnTo>
                    <a:pt x="487" y="365"/>
                  </a:lnTo>
                  <a:lnTo>
                    <a:pt x="491" y="350"/>
                  </a:lnTo>
                  <a:lnTo>
                    <a:pt x="491" y="331"/>
                  </a:lnTo>
                  <a:lnTo>
                    <a:pt x="492" y="312"/>
                  </a:lnTo>
                  <a:lnTo>
                    <a:pt x="492" y="295"/>
                  </a:lnTo>
                  <a:lnTo>
                    <a:pt x="492" y="277"/>
                  </a:lnTo>
                  <a:lnTo>
                    <a:pt x="489" y="260"/>
                  </a:lnTo>
                  <a:lnTo>
                    <a:pt x="487" y="245"/>
                  </a:lnTo>
                  <a:lnTo>
                    <a:pt x="483" y="232"/>
                  </a:lnTo>
                  <a:lnTo>
                    <a:pt x="479" y="220"/>
                  </a:lnTo>
                  <a:lnTo>
                    <a:pt x="472" y="209"/>
                  </a:lnTo>
                  <a:lnTo>
                    <a:pt x="464" y="199"/>
                  </a:lnTo>
                  <a:lnTo>
                    <a:pt x="456" y="192"/>
                  </a:lnTo>
                  <a:lnTo>
                    <a:pt x="451" y="184"/>
                  </a:lnTo>
                  <a:lnTo>
                    <a:pt x="435" y="173"/>
                  </a:lnTo>
                  <a:lnTo>
                    <a:pt x="424" y="165"/>
                  </a:lnTo>
                  <a:lnTo>
                    <a:pt x="411" y="160"/>
                  </a:lnTo>
                  <a:lnTo>
                    <a:pt x="403" y="158"/>
                  </a:lnTo>
                  <a:lnTo>
                    <a:pt x="397" y="158"/>
                  </a:lnTo>
                  <a:lnTo>
                    <a:pt x="396" y="158"/>
                  </a:lnTo>
                  <a:lnTo>
                    <a:pt x="396" y="103"/>
                  </a:lnTo>
                  <a:lnTo>
                    <a:pt x="428" y="53"/>
                  </a:lnTo>
                  <a:lnTo>
                    <a:pt x="473" y="40"/>
                  </a:lnTo>
                  <a:lnTo>
                    <a:pt x="515" y="40"/>
                  </a:lnTo>
                  <a:lnTo>
                    <a:pt x="567" y="125"/>
                  </a:lnTo>
                  <a:lnTo>
                    <a:pt x="584" y="260"/>
                  </a:lnTo>
                  <a:lnTo>
                    <a:pt x="601" y="239"/>
                  </a:lnTo>
                  <a:lnTo>
                    <a:pt x="601" y="237"/>
                  </a:lnTo>
                  <a:lnTo>
                    <a:pt x="601" y="232"/>
                  </a:lnTo>
                  <a:lnTo>
                    <a:pt x="601" y="222"/>
                  </a:lnTo>
                  <a:lnTo>
                    <a:pt x="601" y="211"/>
                  </a:lnTo>
                  <a:lnTo>
                    <a:pt x="599" y="196"/>
                  </a:lnTo>
                  <a:lnTo>
                    <a:pt x="599" y="180"/>
                  </a:lnTo>
                  <a:lnTo>
                    <a:pt x="599" y="163"/>
                  </a:lnTo>
                  <a:lnTo>
                    <a:pt x="599" y="146"/>
                  </a:lnTo>
                  <a:lnTo>
                    <a:pt x="597" y="127"/>
                  </a:lnTo>
                  <a:lnTo>
                    <a:pt x="595" y="108"/>
                  </a:lnTo>
                  <a:lnTo>
                    <a:pt x="591" y="91"/>
                  </a:lnTo>
                  <a:lnTo>
                    <a:pt x="587" y="74"/>
                  </a:lnTo>
                  <a:lnTo>
                    <a:pt x="582" y="59"/>
                  </a:lnTo>
                  <a:lnTo>
                    <a:pt x="574" y="47"/>
                  </a:lnTo>
                  <a:lnTo>
                    <a:pt x="567" y="34"/>
                  </a:lnTo>
                  <a:lnTo>
                    <a:pt x="559" y="28"/>
                  </a:lnTo>
                  <a:lnTo>
                    <a:pt x="546" y="21"/>
                  </a:lnTo>
                  <a:lnTo>
                    <a:pt x="538" y="15"/>
                  </a:lnTo>
                  <a:lnTo>
                    <a:pt x="529" y="11"/>
                  </a:lnTo>
                  <a:lnTo>
                    <a:pt x="521" y="7"/>
                  </a:lnTo>
                  <a:lnTo>
                    <a:pt x="508" y="4"/>
                  </a:lnTo>
                  <a:lnTo>
                    <a:pt x="494" y="2"/>
                  </a:lnTo>
                  <a:lnTo>
                    <a:pt x="481" y="0"/>
                  </a:lnTo>
                  <a:lnTo>
                    <a:pt x="472" y="2"/>
                  </a:lnTo>
                  <a:lnTo>
                    <a:pt x="460" y="6"/>
                  </a:lnTo>
                  <a:lnTo>
                    <a:pt x="449" y="11"/>
                  </a:lnTo>
                  <a:lnTo>
                    <a:pt x="435" y="15"/>
                  </a:lnTo>
                  <a:lnTo>
                    <a:pt x="424" y="26"/>
                  </a:lnTo>
                  <a:lnTo>
                    <a:pt x="415" y="36"/>
                  </a:lnTo>
                  <a:lnTo>
                    <a:pt x="405" y="47"/>
                  </a:lnTo>
                  <a:lnTo>
                    <a:pt x="396" y="59"/>
                  </a:lnTo>
                  <a:lnTo>
                    <a:pt x="392" y="68"/>
                  </a:lnTo>
                  <a:lnTo>
                    <a:pt x="388" y="74"/>
                  </a:lnTo>
                  <a:lnTo>
                    <a:pt x="388" y="78"/>
                  </a:lnTo>
                  <a:lnTo>
                    <a:pt x="386" y="80"/>
                  </a:lnTo>
                  <a:lnTo>
                    <a:pt x="386" y="89"/>
                  </a:lnTo>
                  <a:lnTo>
                    <a:pt x="382" y="103"/>
                  </a:lnTo>
                  <a:lnTo>
                    <a:pt x="375" y="120"/>
                  </a:lnTo>
                  <a:lnTo>
                    <a:pt x="369" y="125"/>
                  </a:lnTo>
                  <a:lnTo>
                    <a:pt x="361" y="133"/>
                  </a:lnTo>
                  <a:lnTo>
                    <a:pt x="354" y="139"/>
                  </a:lnTo>
                  <a:lnTo>
                    <a:pt x="344" y="146"/>
                  </a:lnTo>
                  <a:lnTo>
                    <a:pt x="331" y="148"/>
                  </a:lnTo>
                  <a:lnTo>
                    <a:pt x="318" y="152"/>
                  </a:lnTo>
                  <a:lnTo>
                    <a:pt x="302" y="154"/>
                  </a:lnTo>
                  <a:lnTo>
                    <a:pt x="283" y="156"/>
                  </a:lnTo>
                  <a:lnTo>
                    <a:pt x="264" y="152"/>
                  </a:lnTo>
                  <a:lnTo>
                    <a:pt x="249" y="148"/>
                  </a:lnTo>
                  <a:lnTo>
                    <a:pt x="238" y="142"/>
                  </a:lnTo>
                  <a:lnTo>
                    <a:pt x="228" y="139"/>
                  </a:lnTo>
                  <a:lnTo>
                    <a:pt x="217" y="125"/>
                  </a:lnTo>
                  <a:lnTo>
                    <a:pt x="213" y="114"/>
                  </a:lnTo>
                  <a:lnTo>
                    <a:pt x="211" y="101"/>
                  </a:lnTo>
                  <a:lnTo>
                    <a:pt x="217" y="91"/>
                  </a:lnTo>
                  <a:lnTo>
                    <a:pt x="219" y="84"/>
                  </a:lnTo>
                  <a:lnTo>
                    <a:pt x="223" y="82"/>
                  </a:lnTo>
                  <a:lnTo>
                    <a:pt x="211" y="51"/>
                  </a:lnTo>
                  <a:close/>
                </a:path>
              </a:pathLst>
            </a:custGeom>
            <a:solidFill>
              <a:srgbClr val="D1BDBD"/>
            </a:solidFill>
            <a:ln w="9525">
              <a:noFill/>
              <a:round/>
              <a:headEnd/>
              <a:tailEnd/>
            </a:ln>
          </p:spPr>
          <p:txBody>
            <a:bodyPr/>
            <a:lstStyle/>
            <a:p>
              <a:endParaRPr lang="en-US"/>
            </a:p>
          </p:txBody>
        </p:sp>
        <p:sp>
          <p:nvSpPr>
            <p:cNvPr id="8205" name="Freeform 216"/>
            <p:cNvSpPr>
              <a:spLocks/>
            </p:cNvSpPr>
            <p:nvPr/>
          </p:nvSpPr>
          <p:spPr bwMode="auto">
            <a:xfrm>
              <a:off x="1536" y="2016"/>
              <a:ext cx="1025" cy="1277"/>
            </a:xfrm>
            <a:custGeom>
              <a:avLst/>
              <a:gdLst>
                <a:gd name="T0" fmla="*/ 377 w 2051"/>
                <a:gd name="T1" fmla="*/ 169 h 2552"/>
                <a:gd name="T2" fmla="*/ 363 w 2051"/>
                <a:gd name="T3" fmla="*/ 173 h 2552"/>
                <a:gd name="T4" fmla="*/ 344 w 2051"/>
                <a:gd name="T5" fmla="*/ 129 h 2552"/>
                <a:gd name="T6" fmla="*/ 287 w 2051"/>
                <a:gd name="T7" fmla="*/ 35 h 2552"/>
                <a:gd name="T8" fmla="*/ 213 w 2051"/>
                <a:gd name="T9" fmla="*/ 0 h 2552"/>
                <a:gd name="T10" fmla="*/ 170 w 2051"/>
                <a:gd name="T11" fmla="*/ 14 h 2552"/>
                <a:gd name="T12" fmla="*/ 158 w 2051"/>
                <a:gd name="T13" fmla="*/ 43 h 2552"/>
                <a:gd name="T14" fmla="*/ 163 w 2051"/>
                <a:gd name="T15" fmla="*/ 78 h 2552"/>
                <a:gd name="T16" fmla="*/ 168 w 2051"/>
                <a:gd name="T17" fmla="*/ 98 h 2552"/>
                <a:gd name="T18" fmla="*/ 208 w 2051"/>
                <a:gd name="T19" fmla="*/ 192 h 2552"/>
                <a:gd name="T20" fmla="*/ 222 w 2051"/>
                <a:gd name="T21" fmla="*/ 254 h 2552"/>
                <a:gd name="T22" fmla="*/ 215 w 2051"/>
                <a:gd name="T23" fmla="*/ 306 h 2552"/>
                <a:gd name="T24" fmla="*/ 193 w 2051"/>
                <a:gd name="T25" fmla="*/ 304 h 2552"/>
                <a:gd name="T26" fmla="*/ 158 w 2051"/>
                <a:gd name="T27" fmla="*/ 299 h 2552"/>
                <a:gd name="T28" fmla="*/ 89 w 2051"/>
                <a:gd name="T29" fmla="*/ 250 h 2552"/>
                <a:gd name="T30" fmla="*/ 69 w 2051"/>
                <a:gd name="T31" fmla="*/ 206 h 2552"/>
                <a:gd name="T32" fmla="*/ 51 w 2051"/>
                <a:gd name="T33" fmla="*/ 182 h 2552"/>
                <a:gd name="T34" fmla="*/ 24 w 2051"/>
                <a:gd name="T35" fmla="*/ 169 h 2552"/>
                <a:gd name="T36" fmla="*/ 22 w 2051"/>
                <a:gd name="T37" fmla="*/ 203 h 2552"/>
                <a:gd name="T38" fmla="*/ 49 w 2051"/>
                <a:gd name="T39" fmla="*/ 246 h 2552"/>
                <a:gd name="T40" fmla="*/ 76 w 2051"/>
                <a:gd name="T41" fmla="*/ 296 h 2552"/>
                <a:gd name="T42" fmla="*/ 134 w 2051"/>
                <a:gd name="T43" fmla="*/ 344 h 2552"/>
                <a:gd name="T44" fmla="*/ 191 w 2051"/>
                <a:gd name="T45" fmla="*/ 360 h 2552"/>
                <a:gd name="T46" fmla="*/ 219 w 2051"/>
                <a:gd name="T47" fmla="*/ 365 h 2552"/>
                <a:gd name="T48" fmla="*/ 214 w 2051"/>
                <a:gd name="T49" fmla="*/ 393 h 2552"/>
                <a:gd name="T50" fmla="*/ 202 w 2051"/>
                <a:gd name="T51" fmla="*/ 422 h 2552"/>
                <a:gd name="T52" fmla="*/ 176 w 2051"/>
                <a:gd name="T53" fmla="*/ 424 h 2552"/>
                <a:gd name="T54" fmla="*/ 123 w 2051"/>
                <a:gd name="T55" fmla="*/ 439 h 2552"/>
                <a:gd name="T56" fmla="*/ 105 w 2051"/>
                <a:gd name="T57" fmla="*/ 471 h 2552"/>
                <a:gd name="T58" fmla="*/ 104 w 2051"/>
                <a:gd name="T59" fmla="*/ 501 h 2552"/>
                <a:gd name="T60" fmla="*/ 125 w 2051"/>
                <a:gd name="T61" fmla="*/ 550 h 2552"/>
                <a:gd name="T62" fmla="*/ 140 w 2051"/>
                <a:gd name="T63" fmla="*/ 544 h 2552"/>
                <a:gd name="T64" fmla="*/ 146 w 2051"/>
                <a:gd name="T65" fmla="*/ 499 h 2552"/>
                <a:gd name="T66" fmla="*/ 177 w 2051"/>
                <a:gd name="T67" fmla="*/ 482 h 2552"/>
                <a:gd name="T68" fmla="*/ 189 w 2051"/>
                <a:gd name="T69" fmla="*/ 504 h 2552"/>
                <a:gd name="T70" fmla="*/ 185 w 2051"/>
                <a:gd name="T71" fmla="*/ 591 h 2552"/>
                <a:gd name="T72" fmla="*/ 248 w 2051"/>
                <a:gd name="T73" fmla="*/ 543 h 2552"/>
                <a:gd name="T74" fmla="*/ 289 w 2051"/>
                <a:gd name="T75" fmla="*/ 522 h 2552"/>
                <a:gd name="T76" fmla="*/ 354 w 2051"/>
                <a:gd name="T77" fmla="*/ 459 h 2552"/>
                <a:gd name="T78" fmla="*/ 374 w 2051"/>
                <a:gd name="T79" fmla="*/ 412 h 2552"/>
                <a:gd name="T80" fmla="*/ 385 w 2051"/>
                <a:gd name="T81" fmla="*/ 360 h 2552"/>
                <a:gd name="T82" fmla="*/ 395 w 2051"/>
                <a:gd name="T83" fmla="*/ 331 h 2552"/>
                <a:gd name="T84" fmla="*/ 410 w 2051"/>
                <a:gd name="T85" fmla="*/ 316 h 2552"/>
                <a:gd name="T86" fmla="*/ 432 w 2051"/>
                <a:gd name="T87" fmla="*/ 309 h 2552"/>
                <a:gd name="T88" fmla="*/ 456 w 2051"/>
                <a:gd name="T89" fmla="*/ 323 h 2552"/>
                <a:gd name="T90" fmla="*/ 455 w 2051"/>
                <a:gd name="T91" fmla="*/ 367 h 2552"/>
                <a:gd name="T92" fmla="*/ 414 w 2051"/>
                <a:gd name="T93" fmla="*/ 416 h 2552"/>
                <a:gd name="T94" fmla="*/ 380 w 2051"/>
                <a:gd name="T95" fmla="*/ 442 h 2552"/>
                <a:gd name="T96" fmla="*/ 474 w 2051"/>
                <a:gd name="T97" fmla="*/ 485 h 2552"/>
                <a:gd name="T98" fmla="*/ 491 w 2051"/>
                <a:gd name="T99" fmla="*/ 385 h 2552"/>
                <a:gd name="T100" fmla="*/ 510 w 2051"/>
                <a:gd name="T101" fmla="*/ 342 h 2552"/>
                <a:gd name="T102" fmla="*/ 512 w 2051"/>
                <a:gd name="T103" fmla="*/ 327 h 2552"/>
                <a:gd name="T104" fmla="*/ 506 w 2051"/>
                <a:gd name="T105" fmla="*/ 286 h 2552"/>
                <a:gd name="T106" fmla="*/ 468 w 2051"/>
                <a:gd name="T107" fmla="*/ 250 h 2552"/>
                <a:gd name="T108" fmla="*/ 417 w 2051"/>
                <a:gd name="T109" fmla="*/ 256 h 2552"/>
                <a:gd name="T110" fmla="*/ 383 w 2051"/>
                <a:gd name="T111" fmla="*/ 274 h 2552"/>
                <a:gd name="T112" fmla="*/ 378 w 2051"/>
                <a:gd name="T113" fmla="*/ 236 h 2552"/>
                <a:gd name="T114" fmla="*/ 373 w 2051"/>
                <a:gd name="T115" fmla="*/ 211 h 2552"/>
                <a:gd name="T116" fmla="*/ 384 w 2051"/>
                <a:gd name="T117" fmla="*/ 202 h 2552"/>
                <a:gd name="T118" fmla="*/ 396 w 2051"/>
                <a:gd name="T119" fmla="*/ 182 h 25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51"/>
                <a:gd name="T181" fmla="*/ 0 h 2552"/>
                <a:gd name="T182" fmla="*/ 2051 w 2051"/>
                <a:gd name="T183" fmla="*/ 2552 h 25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51" h="2552">
                  <a:moveTo>
                    <a:pt x="1556" y="691"/>
                  </a:moveTo>
                  <a:lnTo>
                    <a:pt x="1549" y="686"/>
                  </a:lnTo>
                  <a:lnTo>
                    <a:pt x="1541" y="682"/>
                  </a:lnTo>
                  <a:lnTo>
                    <a:pt x="1534" y="678"/>
                  </a:lnTo>
                  <a:lnTo>
                    <a:pt x="1526" y="678"/>
                  </a:lnTo>
                  <a:lnTo>
                    <a:pt x="1516" y="676"/>
                  </a:lnTo>
                  <a:lnTo>
                    <a:pt x="1509" y="676"/>
                  </a:lnTo>
                  <a:lnTo>
                    <a:pt x="1499" y="678"/>
                  </a:lnTo>
                  <a:lnTo>
                    <a:pt x="1490" y="682"/>
                  </a:lnTo>
                  <a:lnTo>
                    <a:pt x="1482" y="682"/>
                  </a:lnTo>
                  <a:lnTo>
                    <a:pt x="1473" y="684"/>
                  </a:lnTo>
                  <a:lnTo>
                    <a:pt x="1465" y="684"/>
                  </a:lnTo>
                  <a:lnTo>
                    <a:pt x="1461" y="688"/>
                  </a:lnTo>
                  <a:lnTo>
                    <a:pt x="1452" y="690"/>
                  </a:lnTo>
                  <a:lnTo>
                    <a:pt x="1448" y="693"/>
                  </a:lnTo>
                  <a:lnTo>
                    <a:pt x="1446" y="686"/>
                  </a:lnTo>
                  <a:lnTo>
                    <a:pt x="1440" y="669"/>
                  </a:lnTo>
                  <a:lnTo>
                    <a:pt x="1429" y="640"/>
                  </a:lnTo>
                  <a:lnTo>
                    <a:pt x="1416" y="604"/>
                  </a:lnTo>
                  <a:lnTo>
                    <a:pt x="1397" y="560"/>
                  </a:lnTo>
                  <a:lnTo>
                    <a:pt x="1378" y="513"/>
                  </a:lnTo>
                  <a:lnTo>
                    <a:pt x="1353" y="460"/>
                  </a:lnTo>
                  <a:lnTo>
                    <a:pt x="1326" y="404"/>
                  </a:lnTo>
                  <a:lnTo>
                    <a:pt x="1296" y="347"/>
                  </a:lnTo>
                  <a:lnTo>
                    <a:pt x="1262" y="290"/>
                  </a:lnTo>
                  <a:lnTo>
                    <a:pt x="1226" y="235"/>
                  </a:lnTo>
                  <a:lnTo>
                    <a:pt x="1190" y="186"/>
                  </a:lnTo>
                  <a:lnTo>
                    <a:pt x="1148" y="138"/>
                  </a:lnTo>
                  <a:lnTo>
                    <a:pt x="1106" y="98"/>
                  </a:lnTo>
                  <a:lnTo>
                    <a:pt x="1060" y="64"/>
                  </a:lnTo>
                  <a:lnTo>
                    <a:pt x="1017" y="41"/>
                  </a:lnTo>
                  <a:lnTo>
                    <a:pt x="969" y="24"/>
                  </a:lnTo>
                  <a:lnTo>
                    <a:pt x="929" y="13"/>
                  </a:lnTo>
                  <a:lnTo>
                    <a:pt x="889" y="3"/>
                  </a:lnTo>
                  <a:lnTo>
                    <a:pt x="853" y="0"/>
                  </a:lnTo>
                  <a:lnTo>
                    <a:pt x="817" y="0"/>
                  </a:lnTo>
                  <a:lnTo>
                    <a:pt x="788" y="1"/>
                  </a:lnTo>
                  <a:lnTo>
                    <a:pt x="762" y="7"/>
                  </a:lnTo>
                  <a:lnTo>
                    <a:pt x="737" y="17"/>
                  </a:lnTo>
                  <a:lnTo>
                    <a:pt x="714" y="26"/>
                  </a:lnTo>
                  <a:lnTo>
                    <a:pt x="697" y="39"/>
                  </a:lnTo>
                  <a:lnTo>
                    <a:pt x="680" y="53"/>
                  </a:lnTo>
                  <a:lnTo>
                    <a:pt x="667" y="68"/>
                  </a:lnTo>
                  <a:lnTo>
                    <a:pt x="655" y="83"/>
                  </a:lnTo>
                  <a:lnTo>
                    <a:pt x="648" y="100"/>
                  </a:lnTo>
                  <a:lnTo>
                    <a:pt x="640" y="117"/>
                  </a:lnTo>
                  <a:lnTo>
                    <a:pt x="638" y="135"/>
                  </a:lnTo>
                  <a:lnTo>
                    <a:pt x="633" y="150"/>
                  </a:lnTo>
                  <a:lnTo>
                    <a:pt x="633" y="169"/>
                  </a:lnTo>
                  <a:lnTo>
                    <a:pt x="633" y="186"/>
                  </a:lnTo>
                  <a:lnTo>
                    <a:pt x="633" y="209"/>
                  </a:lnTo>
                  <a:lnTo>
                    <a:pt x="634" y="230"/>
                  </a:lnTo>
                  <a:lnTo>
                    <a:pt x="638" y="250"/>
                  </a:lnTo>
                  <a:lnTo>
                    <a:pt x="644" y="271"/>
                  </a:lnTo>
                  <a:lnTo>
                    <a:pt x="648" y="292"/>
                  </a:lnTo>
                  <a:lnTo>
                    <a:pt x="652" y="311"/>
                  </a:lnTo>
                  <a:lnTo>
                    <a:pt x="655" y="330"/>
                  </a:lnTo>
                  <a:lnTo>
                    <a:pt x="659" y="346"/>
                  </a:lnTo>
                  <a:lnTo>
                    <a:pt x="665" y="361"/>
                  </a:lnTo>
                  <a:lnTo>
                    <a:pt x="667" y="370"/>
                  </a:lnTo>
                  <a:lnTo>
                    <a:pt x="671" y="380"/>
                  </a:lnTo>
                  <a:lnTo>
                    <a:pt x="672" y="385"/>
                  </a:lnTo>
                  <a:lnTo>
                    <a:pt x="672" y="389"/>
                  </a:lnTo>
                  <a:lnTo>
                    <a:pt x="623" y="779"/>
                  </a:lnTo>
                  <a:lnTo>
                    <a:pt x="815" y="714"/>
                  </a:lnTo>
                  <a:lnTo>
                    <a:pt x="815" y="716"/>
                  </a:lnTo>
                  <a:lnTo>
                    <a:pt x="817" y="722"/>
                  </a:lnTo>
                  <a:lnTo>
                    <a:pt x="823" y="733"/>
                  </a:lnTo>
                  <a:lnTo>
                    <a:pt x="828" y="748"/>
                  </a:lnTo>
                  <a:lnTo>
                    <a:pt x="834" y="767"/>
                  </a:lnTo>
                  <a:lnTo>
                    <a:pt x="844" y="792"/>
                  </a:lnTo>
                  <a:lnTo>
                    <a:pt x="851" y="821"/>
                  </a:lnTo>
                  <a:lnTo>
                    <a:pt x="861" y="853"/>
                  </a:lnTo>
                  <a:lnTo>
                    <a:pt x="868" y="887"/>
                  </a:lnTo>
                  <a:lnTo>
                    <a:pt x="876" y="927"/>
                  </a:lnTo>
                  <a:lnTo>
                    <a:pt x="883" y="967"/>
                  </a:lnTo>
                  <a:lnTo>
                    <a:pt x="891" y="1013"/>
                  </a:lnTo>
                  <a:lnTo>
                    <a:pt x="895" y="1060"/>
                  </a:lnTo>
                  <a:lnTo>
                    <a:pt x="899" y="1113"/>
                  </a:lnTo>
                  <a:lnTo>
                    <a:pt x="901" y="1165"/>
                  </a:lnTo>
                  <a:lnTo>
                    <a:pt x="902" y="1224"/>
                  </a:lnTo>
                  <a:lnTo>
                    <a:pt x="889" y="1222"/>
                  </a:lnTo>
                  <a:lnTo>
                    <a:pt x="876" y="1222"/>
                  </a:lnTo>
                  <a:lnTo>
                    <a:pt x="863" y="1222"/>
                  </a:lnTo>
                  <a:lnTo>
                    <a:pt x="851" y="1222"/>
                  </a:lnTo>
                  <a:lnTo>
                    <a:pt x="838" y="1220"/>
                  </a:lnTo>
                  <a:lnTo>
                    <a:pt x="826" y="1220"/>
                  </a:lnTo>
                  <a:lnTo>
                    <a:pt x="813" y="1218"/>
                  </a:lnTo>
                  <a:lnTo>
                    <a:pt x="802" y="1218"/>
                  </a:lnTo>
                  <a:lnTo>
                    <a:pt x="788" y="1218"/>
                  </a:lnTo>
                  <a:lnTo>
                    <a:pt x="775" y="1216"/>
                  </a:lnTo>
                  <a:lnTo>
                    <a:pt x="762" y="1214"/>
                  </a:lnTo>
                  <a:lnTo>
                    <a:pt x="749" y="1214"/>
                  </a:lnTo>
                  <a:lnTo>
                    <a:pt x="733" y="1212"/>
                  </a:lnTo>
                  <a:lnTo>
                    <a:pt x="720" y="1212"/>
                  </a:lnTo>
                  <a:lnTo>
                    <a:pt x="707" y="1208"/>
                  </a:lnTo>
                  <a:lnTo>
                    <a:pt x="693" y="1208"/>
                  </a:lnTo>
                  <a:lnTo>
                    <a:pt x="633" y="1195"/>
                  </a:lnTo>
                  <a:lnTo>
                    <a:pt x="579" y="1178"/>
                  </a:lnTo>
                  <a:lnTo>
                    <a:pt x="528" y="1155"/>
                  </a:lnTo>
                  <a:lnTo>
                    <a:pt x="486" y="1129"/>
                  </a:lnTo>
                  <a:lnTo>
                    <a:pt x="446" y="1098"/>
                  </a:lnTo>
                  <a:lnTo>
                    <a:pt x="414" y="1066"/>
                  </a:lnTo>
                  <a:lnTo>
                    <a:pt x="382" y="1032"/>
                  </a:lnTo>
                  <a:lnTo>
                    <a:pt x="359" y="997"/>
                  </a:lnTo>
                  <a:lnTo>
                    <a:pt x="336" y="961"/>
                  </a:lnTo>
                  <a:lnTo>
                    <a:pt x="319" y="931"/>
                  </a:lnTo>
                  <a:lnTo>
                    <a:pt x="304" y="901"/>
                  </a:lnTo>
                  <a:lnTo>
                    <a:pt x="294" y="874"/>
                  </a:lnTo>
                  <a:lnTo>
                    <a:pt x="283" y="851"/>
                  </a:lnTo>
                  <a:lnTo>
                    <a:pt x="279" y="834"/>
                  </a:lnTo>
                  <a:lnTo>
                    <a:pt x="277" y="823"/>
                  </a:lnTo>
                  <a:lnTo>
                    <a:pt x="277" y="821"/>
                  </a:lnTo>
                  <a:lnTo>
                    <a:pt x="264" y="802"/>
                  </a:lnTo>
                  <a:lnTo>
                    <a:pt x="254" y="785"/>
                  </a:lnTo>
                  <a:lnTo>
                    <a:pt x="243" y="767"/>
                  </a:lnTo>
                  <a:lnTo>
                    <a:pt x="230" y="754"/>
                  </a:lnTo>
                  <a:lnTo>
                    <a:pt x="216" y="741"/>
                  </a:lnTo>
                  <a:lnTo>
                    <a:pt x="205" y="728"/>
                  </a:lnTo>
                  <a:lnTo>
                    <a:pt x="190" y="718"/>
                  </a:lnTo>
                  <a:lnTo>
                    <a:pt x="178" y="709"/>
                  </a:lnTo>
                  <a:lnTo>
                    <a:pt x="161" y="699"/>
                  </a:lnTo>
                  <a:lnTo>
                    <a:pt x="146" y="691"/>
                  </a:lnTo>
                  <a:lnTo>
                    <a:pt x="131" y="686"/>
                  </a:lnTo>
                  <a:lnTo>
                    <a:pt x="117" y="682"/>
                  </a:lnTo>
                  <a:lnTo>
                    <a:pt x="98" y="674"/>
                  </a:lnTo>
                  <a:lnTo>
                    <a:pt x="85" y="672"/>
                  </a:lnTo>
                  <a:lnTo>
                    <a:pt x="66" y="671"/>
                  </a:lnTo>
                  <a:lnTo>
                    <a:pt x="53" y="671"/>
                  </a:lnTo>
                  <a:lnTo>
                    <a:pt x="106" y="741"/>
                  </a:lnTo>
                  <a:lnTo>
                    <a:pt x="11" y="741"/>
                  </a:lnTo>
                  <a:lnTo>
                    <a:pt x="0" y="758"/>
                  </a:lnTo>
                  <a:lnTo>
                    <a:pt x="89" y="809"/>
                  </a:lnTo>
                  <a:lnTo>
                    <a:pt x="7" y="847"/>
                  </a:lnTo>
                  <a:lnTo>
                    <a:pt x="188" y="927"/>
                  </a:lnTo>
                  <a:lnTo>
                    <a:pt x="188" y="929"/>
                  </a:lnTo>
                  <a:lnTo>
                    <a:pt x="190" y="937"/>
                  </a:lnTo>
                  <a:lnTo>
                    <a:pt x="190" y="948"/>
                  </a:lnTo>
                  <a:lnTo>
                    <a:pt x="195" y="965"/>
                  </a:lnTo>
                  <a:lnTo>
                    <a:pt x="199" y="982"/>
                  </a:lnTo>
                  <a:lnTo>
                    <a:pt x="209" y="1005"/>
                  </a:lnTo>
                  <a:lnTo>
                    <a:pt x="216" y="1030"/>
                  </a:lnTo>
                  <a:lnTo>
                    <a:pt x="230" y="1060"/>
                  </a:lnTo>
                  <a:lnTo>
                    <a:pt x="243" y="1087"/>
                  </a:lnTo>
                  <a:lnTo>
                    <a:pt x="262" y="1119"/>
                  </a:lnTo>
                  <a:lnTo>
                    <a:pt x="281" y="1150"/>
                  </a:lnTo>
                  <a:lnTo>
                    <a:pt x="304" y="1182"/>
                  </a:lnTo>
                  <a:lnTo>
                    <a:pt x="328" y="1214"/>
                  </a:lnTo>
                  <a:lnTo>
                    <a:pt x="359" y="1246"/>
                  </a:lnTo>
                  <a:lnTo>
                    <a:pt x="393" y="1279"/>
                  </a:lnTo>
                  <a:lnTo>
                    <a:pt x="431" y="1311"/>
                  </a:lnTo>
                  <a:lnTo>
                    <a:pt x="465" y="1334"/>
                  </a:lnTo>
                  <a:lnTo>
                    <a:pt x="501" y="1357"/>
                  </a:lnTo>
                  <a:lnTo>
                    <a:pt x="536" y="1374"/>
                  </a:lnTo>
                  <a:lnTo>
                    <a:pt x="572" y="1391"/>
                  </a:lnTo>
                  <a:lnTo>
                    <a:pt x="606" y="1404"/>
                  </a:lnTo>
                  <a:lnTo>
                    <a:pt x="640" y="1416"/>
                  </a:lnTo>
                  <a:lnTo>
                    <a:pt x="674" y="1423"/>
                  </a:lnTo>
                  <a:lnTo>
                    <a:pt x="707" y="1431"/>
                  </a:lnTo>
                  <a:lnTo>
                    <a:pt x="737" y="1433"/>
                  </a:lnTo>
                  <a:lnTo>
                    <a:pt x="764" y="1437"/>
                  </a:lnTo>
                  <a:lnTo>
                    <a:pt x="790" y="1438"/>
                  </a:lnTo>
                  <a:lnTo>
                    <a:pt x="815" y="1442"/>
                  </a:lnTo>
                  <a:lnTo>
                    <a:pt x="834" y="1440"/>
                  </a:lnTo>
                  <a:lnTo>
                    <a:pt x="851" y="1440"/>
                  </a:lnTo>
                  <a:lnTo>
                    <a:pt x="866" y="1440"/>
                  </a:lnTo>
                  <a:lnTo>
                    <a:pt x="876" y="1440"/>
                  </a:lnTo>
                  <a:lnTo>
                    <a:pt x="876" y="1456"/>
                  </a:lnTo>
                  <a:lnTo>
                    <a:pt x="876" y="1471"/>
                  </a:lnTo>
                  <a:lnTo>
                    <a:pt x="874" y="1486"/>
                  </a:lnTo>
                  <a:lnTo>
                    <a:pt x="872" y="1503"/>
                  </a:lnTo>
                  <a:lnTo>
                    <a:pt x="868" y="1518"/>
                  </a:lnTo>
                  <a:lnTo>
                    <a:pt x="866" y="1535"/>
                  </a:lnTo>
                  <a:lnTo>
                    <a:pt x="863" y="1551"/>
                  </a:lnTo>
                  <a:lnTo>
                    <a:pt x="859" y="1570"/>
                  </a:lnTo>
                  <a:lnTo>
                    <a:pt x="853" y="1585"/>
                  </a:lnTo>
                  <a:lnTo>
                    <a:pt x="847" y="1602"/>
                  </a:lnTo>
                  <a:lnTo>
                    <a:pt x="842" y="1617"/>
                  </a:lnTo>
                  <a:lnTo>
                    <a:pt x="836" y="1636"/>
                  </a:lnTo>
                  <a:lnTo>
                    <a:pt x="826" y="1651"/>
                  </a:lnTo>
                  <a:lnTo>
                    <a:pt x="819" y="1668"/>
                  </a:lnTo>
                  <a:lnTo>
                    <a:pt x="809" y="1687"/>
                  </a:lnTo>
                  <a:lnTo>
                    <a:pt x="802" y="1705"/>
                  </a:lnTo>
                  <a:lnTo>
                    <a:pt x="796" y="1703"/>
                  </a:lnTo>
                  <a:lnTo>
                    <a:pt x="788" y="1703"/>
                  </a:lnTo>
                  <a:lnTo>
                    <a:pt x="771" y="1699"/>
                  </a:lnTo>
                  <a:lnTo>
                    <a:pt x="754" y="1697"/>
                  </a:lnTo>
                  <a:lnTo>
                    <a:pt x="730" y="1695"/>
                  </a:lnTo>
                  <a:lnTo>
                    <a:pt x="705" y="1695"/>
                  </a:lnTo>
                  <a:lnTo>
                    <a:pt x="674" y="1695"/>
                  </a:lnTo>
                  <a:lnTo>
                    <a:pt x="646" y="1699"/>
                  </a:lnTo>
                  <a:lnTo>
                    <a:pt x="614" y="1703"/>
                  </a:lnTo>
                  <a:lnTo>
                    <a:pt x="583" y="1710"/>
                  </a:lnTo>
                  <a:lnTo>
                    <a:pt x="553" y="1722"/>
                  </a:lnTo>
                  <a:lnTo>
                    <a:pt x="522" y="1735"/>
                  </a:lnTo>
                  <a:lnTo>
                    <a:pt x="494" y="1754"/>
                  </a:lnTo>
                  <a:lnTo>
                    <a:pt x="471" y="1777"/>
                  </a:lnTo>
                  <a:lnTo>
                    <a:pt x="450" y="1805"/>
                  </a:lnTo>
                  <a:lnTo>
                    <a:pt x="435" y="1841"/>
                  </a:lnTo>
                  <a:lnTo>
                    <a:pt x="431" y="1847"/>
                  </a:lnTo>
                  <a:lnTo>
                    <a:pt x="427" y="1859"/>
                  </a:lnTo>
                  <a:lnTo>
                    <a:pt x="425" y="1868"/>
                  </a:lnTo>
                  <a:lnTo>
                    <a:pt x="423" y="1881"/>
                  </a:lnTo>
                  <a:lnTo>
                    <a:pt x="422" y="1895"/>
                  </a:lnTo>
                  <a:lnTo>
                    <a:pt x="420" y="1910"/>
                  </a:lnTo>
                  <a:lnTo>
                    <a:pt x="418" y="1927"/>
                  </a:lnTo>
                  <a:lnTo>
                    <a:pt x="418" y="1944"/>
                  </a:lnTo>
                  <a:lnTo>
                    <a:pt x="416" y="1961"/>
                  </a:lnTo>
                  <a:lnTo>
                    <a:pt x="416" y="1980"/>
                  </a:lnTo>
                  <a:lnTo>
                    <a:pt x="418" y="2001"/>
                  </a:lnTo>
                  <a:lnTo>
                    <a:pt x="420" y="2026"/>
                  </a:lnTo>
                  <a:lnTo>
                    <a:pt x="422" y="2047"/>
                  </a:lnTo>
                  <a:lnTo>
                    <a:pt x="425" y="2073"/>
                  </a:lnTo>
                  <a:lnTo>
                    <a:pt x="429" y="2100"/>
                  </a:lnTo>
                  <a:lnTo>
                    <a:pt x="435" y="2130"/>
                  </a:lnTo>
                  <a:lnTo>
                    <a:pt x="380" y="2244"/>
                  </a:lnTo>
                  <a:lnTo>
                    <a:pt x="501" y="2199"/>
                  </a:lnTo>
                  <a:lnTo>
                    <a:pt x="503" y="2237"/>
                  </a:lnTo>
                  <a:lnTo>
                    <a:pt x="568" y="2237"/>
                  </a:lnTo>
                  <a:lnTo>
                    <a:pt x="566" y="2233"/>
                  </a:lnTo>
                  <a:lnTo>
                    <a:pt x="566" y="2223"/>
                  </a:lnTo>
                  <a:lnTo>
                    <a:pt x="564" y="2210"/>
                  </a:lnTo>
                  <a:lnTo>
                    <a:pt x="564" y="2193"/>
                  </a:lnTo>
                  <a:lnTo>
                    <a:pt x="562" y="2172"/>
                  </a:lnTo>
                  <a:lnTo>
                    <a:pt x="560" y="2147"/>
                  </a:lnTo>
                  <a:lnTo>
                    <a:pt x="560" y="2123"/>
                  </a:lnTo>
                  <a:lnTo>
                    <a:pt x="564" y="2098"/>
                  </a:lnTo>
                  <a:lnTo>
                    <a:pt x="566" y="2070"/>
                  </a:lnTo>
                  <a:lnTo>
                    <a:pt x="570" y="2043"/>
                  </a:lnTo>
                  <a:lnTo>
                    <a:pt x="576" y="2016"/>
                  </a:lnTo>
                  <a:lnTo>
                    <a:pt x="587" y="1993"/>
                  </a:lnTo>
                  <a:lnTo>
                    <a:pt x="596" y="1973"/>
                  </a:lnTo>
                  <a:lnTo>
                    <a:pt x="612" y="1954"/>
                  </a:lnTo>
                  <a:lnTo>
                    <a:pt x="627" y="1940"/>
                  </a:lnTo>
                  <a:lnTo>
                    <a:pt x="650" y="1933"/>
                  </a:lnTo>
                  <a:lnTo>
                    <a:pt x="672" y="1927"/>
                  </a:lnTo>
                  <a:lnTo>
                    <a:pt x="691" y="1927"/>
                  </a:lnTo>
                  <a:lnTo>
                    <a:pt x="710" y="1927"/>
                  </a:lnTo>
                  <a:lnTo>
                    <a:pt x="728" y="1935"/>
                  </a:lnTo>
                  <a:lnTo>
                    <a:pt x="739" y="1940"/>
                  </a:lnTo>
                  <a:lnTo>
                    <a:pt x="749" y="1954"/>
                  </a:lnTo>
                  <a:lnTo>
                    <a:pt x="756" y="1965"/>
                  </a:lnTo>
                  <a:lnTo>
                    <a:pt x="762" y="1980"/>
                  </a:lnTo>
                  <a:lnTo>
                    <a:pt x="762" y="1995"/>
                  </a:lnTo>
                  <a:lnTo>
                    <a:pt x="758" y="2014"/>
                  </a:lnTo>
                  <a:lnTo>
                    <a:pt x="752" y="2033"/>
                  </a:lnTo>
                  <a:lnTo>
                    <a:pt x="745" y="2052"/>
                  </a:lnTo>
                  <a:lnTo>
                    <a:pt x="731" y="2071"/>
                  </a:lnTo>
                  <a:lnTo>
                    <a:pt x="718" y="2090"/>
                  </a:lnTo>
                  <a:lnTo>
                    <a:pt x="699" y="2109"/>
                  </a:lnTo>
                  <a:lnTo>
                    <a:pt x="678" y="2130"/>
                  </a:lnTo>
                  <a:lnTo>
                    <a:pt x="741" y="2362"/>
                  </a:lnTo>
                  <a:lnTo>
                    <a:pt x="716" y="2552"/>
                  </a:lnTo>
                  <a:lnTo>
                    <a:pt x="920" y="2398"/>
                  </a:lnTo>
                  <a:lnTo>
                    <a:pt x="937" y="2455"/>
                  </a:lnTo>
                  <a:lnTo>
                    <a:pt x="1017" y="2423"/>
                  </a:lnTo>
                  <a:lnTo>
                    <a:pt x="980" y="2172"/>
                  </a:lnTo>
                  <a:lnTo>
                    <a:pt x="982" y="2172"/>
                  </a:lnTo>
                  <a:lnTo>
                    <a:pt x="992" y="2168"/>
                  </a:lnTo>
                  <a:lnTo>
                    <a:pt x="1005" y="2165"/>
                  </a:lnTo>
                  <a:lnTo>
                    <a:pt x="1022" y="2159"/>
                  </a:lnTo>
                  <a:lnTo>
                    <a:pt x="1043" y="2147"/>
                  </a:lnTo>
                  <a:lnTo>
                    <a:pt x="1068" y="2138"/>
                  </a:lnTo>
                  <a:lnTo>
                    <a:pt x="1094" y="2123"/>
                  </a:lnTo>
                  <a:lnTo>
                    <a:pt x="1127" y="2106"/>
                  </a:lnTo>
                  <a:lnTo>
                    <a:pt x="1159" y="2085"/>
                  </a:lnTo>
                  <a:lnTo>
                    <a:pt x="1195" y="2060"/>
                  </a:lnTo>
                  <a:lnTo>
                    <a:pt x="1231" y="2033"/>
                  </a:lnTo>
                  <a:lnTo>
                    <a:pt x="1267" y="2001"/>
                  </a:lnTo>
                  <a:lnTo>
                    <a:pt x="1304" y="1967"/>
                  </a:lnTo>
                  <a:lnTo>
                    <a:pt x="1344" y="1927"/>
                  </a:lnTo>
                  <a:lnTo>
                    <a:pt x="1380" y="1881"/>
                  </a:lnTo>
                  <a:lnTo>
                    <a:pt x="1416" y="1834"/>
                  </a:lnTo>
                  <a:lnTo>
                    <a:pt x="1429" y="1807"/>
                  </a:lnTo>
                  <a:lnTo>
                    <a:pt x="1442" y="1784"/>
                  </a:lnTo>
                  <a:lnTo>
                    <a:pt x="1454" y="1758"/>
                  </a:lnTo>
                  <a:lnTo>
                    <a:pt x="1467" y="1731"/>
                  </a:lnTo>
                  <a:lnTo>
                    <a:pt x="1477" y="1703"/>
                  </a:lnTo>
                  <a:lnTo>
                    <a:pt x="1488" y="1676"/>
                  </a:lnTo>
                  <a:lnTo>
                    <a:pt x="1496" y="1646"/>
                  </a:lnTo>
                  <a:lnTo>
                    <a:pt x="1507" y="1617"/>
                  </a:lnTo>
                  <a:lnTo>
                    <a:pt x="1515" y="1587"/>
                  </a:lnTo>
                  <a:lnTo>
                    <a:pt x="1522" y="1556"/>
                  </a:lnTo>
                  <a:lnTo>
                    <a:pt x="1528" y="1526"/>
                  </a:lnTo>
                  <a:lnTo>
                    <a:pt x="1534" y="1497"/>
                  </a:lnTo>
                  <a:lnTo>
                    <a:pt x="1539" y="1465"/>
                  </a:lnTo>
                  <a:lnTo>
                    <a:pt x="1543" y="1437"/>
                  </a:lnTo>
                  <a:lnTo>
                    <a:pt x="1547" y="1404"/>
                  </a:lnTo>
                  <a:lnTo>
                    <a:pt x="1549" y="1378"/>
                  </a:lnTo>
                  <a:lnTo>
                    <a:pt x="1555" y="1364"/>
                  </a:lnTo>
                  <a:lnTo>
                    <a:pt x="1560" y="1355"/>
                  </a:lnTo>
                  <a:lnTo>
                    <a:pt x="1566" y="1343"/>
                  </a:lnTo>
                  <a:lnTo>
                    <a:pt x="1575" y="1332"/>
                  </a:lnTo>
                  <a:lnTo>
                    <a:pt x="1581" y="1323"/>
                  </a:lnTo>
                  <a:lnTo>
                    <a:pt x="1589" y="1311"/>
                  </a:lnTo>
                  <a:lnTo>
                    <a:pt x="1598" y="1304"/>
                  </a:lnTo>
                  <a:lnTo>
                    <a:pt x="1608" y="1294"/>
                  </a:lnTo>
                  <a:lnTo>
                    <a:pt x="1613" y="1285"/>
                  </a:lnTo>
                  <a:lnTo>
                    <a:pt x="1623" y="1277"/>
                  </a:lnTo>
                  <a:lnTo>
                    <a:pt x="1632" y="1267"/>
                  </a:lnTo>
                  <a:lnTo>
                    <a:pt x="1640" y="1264"/>
                  </a:lnTo>
                  <a:lnTo>
                    <a:pt x="1650" y="1256"/>
                  </a:lnTo>
                  <a:lnTo>
                    <a:pt x="1659" y="1252"/>
                  </a:lnTo>
                  <a:lnTo>
                    <a:pt x="1667" y="1246"/>
                  </a:lnTo>
                  <a:lnTo>
                    <a:pt x="1678" y="1245"/>
                  </a:lnTo>
                  <a:lnTo>
                    <a:pt x="1693" y="1239"/>
                  </a:lnTo>
                  <a:lnTo>
                    <a:pt x="1712" y="1235"/>
                  </a:lnTo>
                  <a:lnTo>
                    <a:pt x="1728" y="1233"/>
                  </a:lnTo>
                  <a:lnTo>
                    <a:pt x="1747" y="1235"/>
                  </a:lnTo>
                  <a:lnTo>
                    <a:pt x="1760" y="1239"/>
                  </a:lnTo>
                  <a:lnTo>
                    <a:pt x="1777" y="1245"/>
                  </a:lnTo>
                  <a:lnTo>
                    <a:pt x="1792" y="1252"/>
                  </a:lnTo>
                  <a:lnTo>
                    <a:pt x="1805" y="1264"/>
                  </a:lnTo>
                  <a:lnTo>
                    <a:pt x="1817" y="1275"/>
                  </a:lnTo>
                  <a:lnTo>
                    <a:pt x="1826" y="1290"/>
                  </a:lnTo>
                  <a:lnTo>
                    <a:pt x="1834" y="1307"/>
                  </a:lnTo>
                  <a:lnTo>
                    <a:pt x="1840" y="1330"/>
                  </a:lnTo>
                  <a:lnTo>
                    <a:pt x="1842" y="1351"/>
                  </a:lnTo>
                  <a:lnTo>
                    <a:pt x="1843" y="1378"/>
                  </a:lnTo>
                  <a:lnTo>
                    <a:pt x="1838" y="1404"/>
                  </a:lnTo>
                  <a:lnTo>
                    <a:pt x="1832" y="1437"/>
                  </a:lnTo>
                  <a:lnTo>
                    <a:pt x="1821" y="1465"/>
                  </a:lnTo>
                  <a:lnTo>
                    <a:pt x="1805" y="1497"/>
                  </a:lnTo>
                  <a:lnTo>
                    <a:pt x="1785" y="1528"/>
                  </a:lnTo>
                  <a:lnTo>
                    <a:pt x="1764" y="1558"/>
                  </a:lnTo>
                  <a:lnTo>
                    <a:pt x="1737" y="1585"/>
                  </a:lnTo>
                  <a:lnTo>
                    <a:pt x="1712" y="1613"/>
                  </a:lnTo>
                  <a:lnTo>
                    <a:pt x="1684" y="1638"/>
                  </a:lnTo>
                  <a:lnTo>
                    <a:pt x="1657" y="1663"/>
                  </a:lnTo>
                  <a:lnTo>
                    <a:pt x="1629" y="1684"/>
                  </a:lnTo>
                  <a:lnTo>
                    <a:pt x="1604" y="1705"/>
                  </a:lnTo>
                  <a:lnTo>
                    <a:pt x="1581" y="1722"/>
                  </a:lnTo>
                  <a:lnTo>
                    <a:pt x="1560" y="1737"/>
                  </a:lnTo>
                  <a:lnTo>
                    <a:pt x="1541" y="1748"/>
                  </a:lnTo>
                  <a:lnTo>
                    <a:pt x="1528" y="1758"/>
                  </a:lnTo>
                  <a:lnTo>
                    <a:pt x="1520" y="1764"/>
                  </a:lnTo>
                  <a:lnTo>
                    <a:pt x="1518" y="1767"/>
                  </a:lnTo>
                  <a:lnTo>
                    <a:pt x="1631" y="1805"/>
                  </a:lnTo>
                  <a:lnTo>
                    <a:pt x="1792" y="2043"/>
                  </a:lnTo>
                  <a:lnTo>
                    <a:pt x="1792" y="1955"/>
                  </a:lnTo>
                  <a:lnTo>
                    <a:pt x="1851" y="2007"/>
                  </a:lnTo>
                  <a:lnTo>
                    <a:pt x="1840" y="1933"/>
                  </a:lnTo>
                  <a:lnTo>
                    <a:pt x="1897" y="1938"/>
                  </a:lnTo>
                  <a:lnTo>
                    <a:pt x="1786" y="1743"/>
                  </a:lnTo>
                  <a:lnTo>
                    <a:pt x="1826" y="1708"/>
                  </a:lnTo>
                  <a:lnTo>
                    <a:pt x="1862" y="1674"/>
                  </a:lnTo>
                  <a:lnTo>
                    <a:pt x="1893" y="1640"/>
                  </a:lnTo>
                  <a:lnTo>
                    <a:pt x="1921" y="1606"/>
                  </a:lnTo>
                  <a:lnTo>
                    <a:pt x="1944" y="1570"/>
                  </a:lnTo>
                  <a:lnTo>
                    <a:pt x="1967" y="1537"/>
                  </a:lnTo>
                  <a:lnTo>
                    <a:pt x="1984" y="1507"/>
                  </a:lnTo>
                  <a:lnTo>
                    <a:pt x="2001" y="1476"/>
                  </a:lnTo>
                  <a:lnTo>
                    <a:pt x="2013" y="1448"/>
                  </a:lnTo>
                  <a:lnTo>
                    <a:pt x="2022" y="1423"/>
                  </a:lnTo>
                  <a:lnTo>
                    <a:pt x="2030" y="1399"/>
                  </a:lnTo>
                  <a:lnTo>
                    <a:pt x="2037" y="1381"/>
                  </a:lnTo>
                  <a:lnTo>
                    <a:pt x="2041" y="1364"/>
                  </a:lnTo>
                  <a:lnTo>
                    <a:pt x="2045" y="1353"/>
                  </a:lnTo>
                  <a:lnTo>
                    <a:pt x="2047" y="1345"/>
                  </a:lnTo>
                  <a:lnTo>
                    <a:pt x="2049" y="1343"/>
                  </a:lnTo>
                  <a:lnTo>
                    <a:pt x="2049" y="1342"/>
                  </a:lnTo>
                  <a:lnTo>
                    <a:pt x="2049" y="1334"/>
                  </a:lnTo>
                  <a:lnTo>
                    <a:pt x="2049" y="1321"/>
                  </a:lnTo>
                  <a:lnTo>
                    <a:pt x="2051" y="1307"/>
                  </a:lnTo>
                  <a:lnTo>
                    <a:pt x="2051" y="1288"/>
                  </a:lnTo>
                  <a:lnTo>
                    <a:pt x="2051" y="1269"/>
                  </a:lnTo>
                  <a:lnTo>
                    <a:pt x="2049" y="1245"/>
                  </a:lnTo>
                  <a:lnTo>
                    <a:pt x="2049" y="1222"/>
                  </a:lnTo>
                  <a:lnTo>
                    <a:pt x="2043" y="1195"/>
                  </a:lnTo>
                  <a:lnTo>
                    <a:pt x="2035" y="1169"/>
                  </a:lnTo>
                  <a:lnTo>
                    <a:pt x="2026" y="1142"/>
                  </a:lnTo>
                  <a:lnTo>
                    <a:pt x="2015" y="1115"/>
                  </a:lnTo>
                  <a:lnTo>
                    <a:pt x="1996" y="1089"/>
                  </a:lnTo>
                  <a:lnTo>
                    <a:pt x="1977" y="1064"/>
                  </a:lnTo>
                  <a:lnTo>
                    <a:pt x="1952" y="1041"/>
                  </a:lnTo>
                  <a:lnTo>
                    <a:pt x="1923" y="1020"/>
                  </a:lnTo>
                  <a:lnTo>
                    <a:pt x="1897" y="1007"/>
                  </a:lnTo>
                  <a:lnTo>
                    <a:pt x="1872" y="999"/>
                  </a:lnTo>
                  <a:lnTo>
                    <a:pt x="1845" y="994"/>
                  </a:lnTo>
                  <a:lnTo>
                    <a:pt x="1817" y="994"/>
                  </a:lnTo>
                  <a:lnTo>
                    <a:pt x="1785" y="994"/>
                  </a:lnTo>
                  <a:lnTo>
                    <a:pt x="1756" y="999"/>
                  </a:lnTo>
                  <a:lnTo>
                    <a:pt x="1726" y="1005"/>
                  </a:lnTo>
                  <a:lnTo>
                    <a:pt x="1699" y="1013"/>
                  </a:lnTo>
                  <a:lnTo>
                    <a:pt x="1669" y="1022"/>
                  </a:lnTo>
                  <a:lnTo>
                    <a:pt x="1642" y="1034"/>
                  </a:lnTo>
                  <a:lnTo>
                    <a:pt x="1615" y="1043"/>
                  </a:lnTo>
                  <a:lnTo>
                    <a:pt x="1594" y="1055"/>
                  </a:lnTo>
                  <a:lnTo>
                    <a:pt x="1574" y="1066"/>
                  </a:lnTo>
                  <a:lnTo>
                    <a:pt x="1556" y="1075"/>
                  </a:lnTo>
                  <a:lnTo>
                    <a:pt x="1543" y="1083"/>
                  </a:lnTo>
                  <a:lnTo>
                    <a:pt x="1534" y="1093"/>
                  </a:lnTo>
                  <a:lnTo>
                    <a:pt x="1530" y="1068"/>
                  </a:lnTo>
                  <a:lnTo>
                    <a:pt x="1528" y="1047"/>
                  </a:lnTo>
                  <a:lnTo>
                    <a:pt x="1524" y="1024"/>
                  </a:lnTo>
                  <a:lnTo>
                    <a:pt x="1522" y="1003"/>
                  </a:lnTo>
                  <a:lnTo>
                    <a:pt x="1518" y="980"/>
                  </a:lnTo>
                  <a:lnTo>
                    <a:pt x="1515" y="963"/>
                  </a:lnTo>
                  <a:lnTo>
                    <a:pt x="1513" y="944"/>
                  </a:lnTo>
                  <a:lnTo>
                    <a:pt x="1511" y="927"/>
                  </a:lnTo>
                  <a:lnTo>
                    <a:pt x="1507" y="910"/>
                  </a:lnTo>
                  <a:lnTo>
                    <a:pt x="1503" y="893"/>
                  </a:lnTo>
                  <a:lnTo>
                    <a:pt x="1501" y="880"/>
                  </a:lnTo>
                  <a:lnTo>
                    <a:pt x="1497" y="868"/>
                  </a:lnTo>
                  <a:lnTo>
                    <a:pt x="1496" y="853"/>
                  </a:lnTo>
                  <a:lnTo>
                    <a:pt x="1494" y="844"/>
                  </a:lnTo>
                  <a:lnTo>
                    <a:pt x="1490" y="834"/>
                  </a:lnTo>
                  <a:lnTo>
                    <a:pt x="1490" y="826"/>
                  </a:lnTo>
                  <a:lnTo>
                    <a:pt x="1492" y="826"/>
                  </a:lnTo>
                  <a:lnTo>
                    <a:pt x="1499" y="823"/>
                  </a:lnTo>
                  <a:lnTo>
                    <a:pt x="1509" y="819"/>
                  </a:lnTo>
                  <a:lnTo>
                    <a:pt x="1522" y="815"/>
                  </a:lnTo>
                  <a:lnTo>
                    <a:pt x="1536" y="805"/>
                  </a:lnTo>
                  <a:lnTo>
                    <a:pt x="1551" y="796"/>
                  </a:lnTo>
                  <a:lnTo>
                    <a:pt x="1562" y="786"/>
                  </a:lnTo>
                  <a:lnTo>
                    <a:pt x="1575" y="775"/>
                  </a:lnTo>
                  <a:lnTo>
                    <a:pt x="1579" y="760"/>
                  </a:lnTo>
                  <a:lnTo>
                    <a:pt x="1583" y="748"/>
                  </a:lnTo>
                  <a:lnTo>
                    <a:pt x="1585" y="737"/>
                  </a:lnTo>
                  <a:lnTo>
                    <a:pt x="1585" y="728"/>
                  </a:lnTo>
                  <a:lnTo>
                    <a:pt x="1581" y="718"/>
                  </a:lnTo>
                  <a:lnTo>
                    <a:pt x="1575" y="709"/>
                  </a:lnTo>
                  <a:lnTo>
                    <a:pt x="1566" y="701"/>
                  </a:lnTo>
                  <a:lnTo>
                    <a:pt x="1556" y="691"/>
                  </a:lnTo>
                  <a:close/>
                </a:path>
              </a:pathLst>
            </a:custGeom>
            <a:solidFill>
              <a:srgbClr val="000000"/>
            </a:solidFill>
            <a:ln w="9525">
              <a:noFill/>
              <a:round/>
              <a:headEnd/>
              <a:tailEnd/>
            </a:ln>
          </p:spPr>
          <p:txBody>
            <a:bodyPr/>
            <a:lstStyle/>
            <a:p>
              <a:endParaRPr lang="en-US"/>
            </a:p>
          </p:txBody>
        </p:sp>
        <p:sp>
          <p:nvSpPr>
            <p:cNvPr id="8206" name="Freeform 217"/>
            <p:cNvSpPr>
              <a:spLocks/>
            </p:cNvSpPr>
            <p:nvPr/>
          </p:nvSpPr>
          <p:spPr bwMode="auto">
            <a:xfrm>
              <a:off x="1710" y="2156"/>
              <a:ext cx="640" cy="230"/>
            </a:xfrm>
            <a:custGeom>
              <a:avLst/>
              <a:gdLst>
                <a:gd name="T0" fmla="*/ 67 w 1279"/>
                <a:gd name="T1" fmla="*/ 94 h 460"/>
                <a:gd name="T2" fmla="*/ 63 w 1279"/>
                <a:gd name="T3" fmla="*/ 95 h 460"/>
                <a:gd name="T4" fmla="*/ 53 w 1279"/>
                <a:gd name="T5" fmla="*/ 96 h 460"/>
                <a:gd name="T6" fmla="*/ 40 w 1279"/>
                <a:gd name="T7" fmla="*/ 96 h 460"/>
                <a:gd name="T8" fmla="*/ 26 w 1279"/>
                <a:gd name="T9" fmla="*/ 92 h 460"/>
                <a:gd name="T10" fmla="*/ 11 w 1279"/>
                <a:gd name="T11" fmla="*/ 81 h 460"/>
                <a:gd name="T12" fmla="*/ 2 w 1279"/>
                <a:gd name="T13" fmla="*/ 61 h 460"/>
                <a:gd name="T14" fmla="*/ 0 w 1279"/>
                <a:gd name="T15" fmla="*/ 44 h 460"/>
                <a:gd name="T16" fmla="*/ 5 w 1279"/>
                <a:gd name="T17" fmla="*/ 29 h 460"/>
                <a:gd name="T18" fmla="*/ 13 w 1279"/>
                <a:gd name="T19" fmla="*/ 15 h 460"/>
                <a:gd name="T20" fmla="*/ 23 w 1279"/>
                <a:gd name="T21" fmla="*/ 7 h 460"/>
                <a:gd name="T22" fmla="*/ 34 w 1279"/>
                <a:gd name="T23" fmla="*/ 4 h 460"/>
                <a:gd name="T24" fmla="*/ 44 w 1279"/>
                <a:gd name="T25" fmla="*/ 4 h 460"/>
                <a:gd name="T26" fmla="*/ 54 w 1279"/>
                <a:gd name="T27" fmla="*/ 6 h 460"/>
                <a:gd name="T28" fmla="*/ 62 w 1279"/>
                <a:gd name="T29" fmla="*/ 9 h 460"/>
                <a:gd name="T30" fmla="*/ 68 w 1279"/>
                <a:gd name="T31" fmla="*/ 14 h 460"/>
                <a:gd name="T32" fmla="*/ 73 w 1279"/>
                <a:gd name="T33" fmla="*/ 23 h 460"/>
                <a:gd name="T34" fmla="*/ 108 w 1279"/>
                <a:gd name="T35" fmla="*/ 24 h 460"/>
                <a:gd name="T36" fmla="*/ 113 w 1279"/>
                <a:gd name="T37" fmla="*/ 18 h 460"/>
                <a:gd name="T38" fmla="*/ 122 w 1279"/>
                <a:gd name="T39" fmla="*/ 10 h 460"/>
                <a:gd name="T40" fmla="*/ 133 w 1279"/>
                <a:gd name="T41" fmla="*/ 3 h 460"/>
                <a:gd name="T42" fmla="*/ 148 w 1279"/>
                <a:gd name="T43" fmla="*/ 0 h 460"/>
                <a:gd name="T44" fmla="*/ 160 w 1279"/>
                <a:gd name="T45" fmla="*/ 3 h 460"/>
                <a:gd name="T46" fmla="*/ 168 w 1279"/>
                <a:gd name="T47" fmla="*/ 5 h 460"/>
                <a:gd name="T48" fmla="*/ 176 w 1279"/>
                <a:gd name="T49" fmla="*/ 9 h 460"/>
                <a:gd name="T50" fmla="*/ 184 w 1279"/>
                <a:gd name="T51" fmla="*/ 15 h 460"/>
                <a:gd name="T52" fmla="*/ 189 w 1279"/>
                <a:gd name="T53" fmla="*/ 26 h 460"/>
                <a:gd name="T54" fmla="*/ 194 w 1279"/>
                <a:gd name="T55" fmla="*/ 30 h 460"/>
                <a:gd name="T56" fmla="*/ 207 w 1279"/>
                <a:gd name="T57" fmla="*/ 30 h 460"/>
                <a:gd name="T58" fmla="*/ 227 w 1279"/>
                <a:gd name="T59" fmla="*/ 34 h 460"/>
                <a:gd name="T60" fmla="*/ 251 w 1279"/>
                <a:gd name="T61" fmla="*/ 39 h 460"/>
                <a:gd name="T62" fmla="*/ 276 w 1279"/>
                <a:gd name="T63" fmla="*/ 47 h 460"/>
                <a:gd name="T64" fmla="*/ 297 w 1279"/>
                <a:gd name="T65" fmla="*/ 59 h 460"/>
                <a:gd name="T66" fmla="*/ 312 w 1279"/>
                <a:gd name="T67" fmla="*/ 74 h 460"/>
                <a:gd name="T68" fmla="*/ 319 w 1279"/>
                <a:gd name="T69" fmla="*/ 89 h 460"/>
                <a:gd name="T70" fmla="*/ 320 w 1279"/>
                <a:gd name="T71" fmla="*/ 103 h 460"/>
                <a:gd name="T72" fmla="*/ 316 w 1279"/>
                <a:gd name="T73" fmla="*/ 112 h 460"/>
                <a:gd name="T74" fmla="*/ 309 w 1279"/>
                <a:gd name="T75" fmla="*/ 115 h 460"/>
                <a:gd name="T76" fmla="*/ 301 w 1279"/>
                <a:gd name="T77" fmla="*/ 111 h 460"/>
                <a:gd name="T78" fmla="*/ 293 w 1279"/>
                <a:gd name="T79" fmla="*/ 103 h 460"/>
                <a:gd name="T80" fmla="*/ 287 w 1279"/>
                <a:gd name="T81" fmla="*/ 94 h 460"/>
                <a:gd name="T82" fmla="*/ 283 w 1279"/>
                <a:gd name="T83" fmla="*/ 86 h 460"/>
                <a:gd name="T84" fmla="*/ 281 w 1279"/>
                <a:gd name="T85" fmla="*/ 81 h 460"/>
                <a:gd name="T86" fmla="*/ 276 w 1279"/>
                <a:gd name="T87" fmla="*/ 77 h 460"/>
                <a:gd name="T88" fmla="*/ 263 w 1279"/>
                <a:gd name="T89" fmla="*/ 72 h 460"/>
                <a:gd name="T90" fmla="*/ 244 w 1279"/>
                <a:gd name="T91" fmla="*/ 66 h 460"/>
                <a:gd name="T92" fmla="*/ 222 w 1279"/>
                <a:gd name="T93" fmla="*/ 60 h 460"/>
                <a:gd name="T94" fmla="*/ 198 w 1279"/>
                <a:gd name="T95" fmla="*/ 59 h 460"/>
                <a:gd name="T96" fmla="*/ 190 w 1279"/>
                <a:gd name="T97" fmla="*/ 61 h 460"/>
                <a:gd name="T98" fmla="*/ 187 w 1279"/>
                <a:gd name="T99" fmla="*/ 69 h 460"/>
                <a:gd name="T100" fmla="*/ 182 w 1279"/>
                <a:gd name="T101" fmla="*/ 80 h 460"/>
                <a:gd name="T102" fmla="*/ 172 w 1279"/>
                <a:gd name="T103" fmla="*/ 90 h 460"/>
                <a:gd name="T104" fmla="*/ 159 w 1279"/>
                <a:gd name="T105" fmla="*/ 97 h 460"/>
                <a:gd name="T106" fmla="*/ 141 w 1279"/>
                <a:gd name="T107" fmla="*/ 97 h 460"/>
                <a:gd name="T108" fmla="*/ 126 w 1279"/>
                <a:gd name="T109" fmla="*/ 91 h 460"/>
                <a:gd name="T110" fmla="*/ 115 w 1279"/>
                <a:gd name="T111" fmla="*/ 83 h 460"/>
                <a:gd name="T112" fmla="*/ 109 w 1279"/>
                <a:gd name="T113" fmla="*/ 74 h 460"/>
                <a:gd name="T114" fmla="*/ 105 w 1279"/>
                <a:gd name="T115" fmla="*/ 67 h 460"/>
                <a:gd name="T116" fmla="*/ 102 w 1279"/>
                <a:gd name="T117" fmla="*/ 47 h 4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9"/>
                <a:gd name="T178" fmla="*/ 0 h 460"/>
                <a:gd name="T179" fmla="*/ 1279 w 1279"/>
                <a:gd name="T180" fmla="*/ 460 h 4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9" h="460">
                  <a:moveTo>
                    <a:pt x="405" y="188"/>
                  </a:moveTo>
                  <a:lnTo>
                    <a:pt x="291" y="183"/>
                  </a:lnTo>
                  <a:lnTo>
                    <a:pt x="268" y="373"/>
                  </a:lnTo>
                  <a:lnTo>
                    <a:pt x="264" y="373"/>
                  </a:lnTo>
                  <a:lnTo>
                    <a:pt x="260" y="375"/>
                  </a:lnTo>
                  <a:lnTo>
                    <a:pt x="251" y="377"/>
                  </a:lnTo>
                  <a:lnTo>
                    <a:pt x="241" y="380"/>
                  </a:lnTo>
                  <a:lnTo>
                    <a:pt x="226" y="380"/>
                  </a:lnTo>
                  <a:lnTo>
                    <a:pt x="211" y="384"/>
                  </a:lnTo>
                  <a:lnTo>
                    <a:pt x="194" y="386"/>
                  </a:lnTo>
                  <a:lnTo>
                    <a:pt x="179" y="388"/>
                  </a:lnTo>
                  <a:lnTo>
                    <a:pt x="158" y="384"/>
                  </a:lnTo>
                  <a:lnTo>
                    <a:pt x="139" y="380"/>
                  </a:lnTo>
                  <a:lnTo>
                    <a:pt x="120" y="375"/>
                  </a:lnTo>
                  <a:lnTo>
                    <a:pt x="101" y="367"/>
                  </a:lnTo>
                  <a:lnTo>
                    <a:pt x="82" y="354"/>
                  </a:lnTo>
                  <a:lnTo>
                    <a:pt x="63" y="341"/>
                  </a:lnTo>
                  <a:lnTo>
                    <a:pt x="44" y="321"/>
                  </a:lnTo>
                  <a:lnTo>
                    <a:pt x="30" y="299"/>
                  </a:lnTo>
                  <a:lnTo>
                    <a:pt x="17" y="274"/>
                  </a:lnTo>
                  <a:lnTo>
                    <a:pt x="7" y="247"/>
                  </a:lnTo>
                  <a:lnTo>
                    <a:pt x="2" y="223"/>
                  </a:lnTo>
                  <a:lnTo>
                    <a:pt x="0" y="202"/>
                  </a:lnTo>
                  <a:lnTo>
                    <a:pt x="0" y="175"/>
                  </a:lnTo>
                  <a:lnTo>
                    <a:pt x="4" y="154"/>
                  </a:lnTo>
                  <a:lnTo>
                    <a:pt x="9" y="131"/>
                  </a:lnTo>
                  <a:lnTo>
                    <a:pt x="17" y="114"/>
                  </a:lnTo>
                  <a:lnTo>
                    <a:pt x="25" y="93"/>
                  </a:lnTo>
                  <a:lnTo>
                    <a:pt x="36" y="76"/>
                  </a:lnTo>
                  <a:lnTo>
                    <a:pt x="49" y="61"/>
                  </a:lnTo>
                  <a:lnTo>
                    <a:pt x="63" y="50"/>
                  </a:lnTo>
                  <a:lnTo>
                    <a:pt x="76" y="36"/>
                  </a:lnTo>
                  <a:lnTo>
                    <a:pt x="91" y="29"/>
                  </a:lnTo>
                  <a:lnTo>
                    <a:pt x="104" y="23"/>
                  </a:lnTo>
                  <a:lnTo>
                    <a:pt x="121" y="19"/>
                  </a:lnTo>
                  <a:lnTo>
                    <a:pt x="135" y="15"/>
                  </a:lnTo>
                  <a:lnTo>
                    <a:pt x="148" y="15"/>
                  </a:lnTo>
                  <a:lnTo>
                    <a:pt x="161" y="14"/>
                  </a:lnTo>
                  <a:lnTo>
                    <a:pt x="175" y="15"/>
                  </a:lnTo>
                  <a:lnTo>
                    <a:pt x="188" y="15"/>
                  </a:lnTo>
                  <a:lnTo>
                    <a:pt x="201" y="17"/>
                  </a:lnTo>
                  <a:lnTo>
                    <a:pt x="213" y="23"/>
                  </a:lnTo>
                  <a:lnTo>
                    <a:pt x="226" y="27"/>
                  </a:lnTo>
                  <a:lnTo>
                    <a:pt x="236" y="31"/>
                  </a:lnTo>
                  <a:lnTo>
                    <a:pt x="247" y="36"/>
                  </a:lnTo>
                  <a:lnTo>
                    <a:pt x="255" y="42"/>
                  </a:lnTo>
                  <a:lnTo>
                    <a:pt x="264" y="50"/>
                  </a:lnTo>
                  <a:lnTo>
                    <a:pt x="272" y="59"/>
                  </a:lnTo>
                  <a:lnTo>
                    <a:pt x="279" y="69"/>
                  </a:lnTo>
                  <a:lnTo>
                    <a:pt x="285" y="78"/>
                  </a:lnTo>
                  <a:lnTo>
                    <a:pt x="291" y="91"/>
                  </a:lnTo>
                  <a:lnTo>
                    <a:pt x="428" y="103"/>
                  </a:lnTo>
                  <a:lnTo>
                    <a:pt x="428" y="99"/>
                  </a:lnTo>
                  <a:lnTo>
                    <a:pt x="431" y="95"/>
                  </a:lnTo>
                  <a:lnTo>
                    <a:pt x="435" y="90"/>
                  </a:lnTo>
                  <a:lnTo>
                    <a:pt x="443" y="82"/>
                  </a:lnTo>
                  <a:lnTo>
                    <a:pt x="450" y="71"/>
                  </a:lnTo>
                  <a:lnTo>
                    <a:pt x="458" y="61"/>
                  </a:lnTo>
                  <a:lnTo>
                    <a:pt x="471" y="50"/>
                  </a:lnTo>
                  <a:lnTo>
                    <a:pt x="485" y="40"/>
                  </a:lnTo>
                  <a:lnTo>
                    <a:pt x="498" y="29"/>
                  </a:lnTo>
                  <a:lnTo>
                    <a:pt x="517" y="19"/>
                  </a:lnTo>
                  <a:lnTo>
                    <a:pt x="532" y="10"/>
                  </a:lnTo>
                  <a:lnTo>
                    <a:pt x="551" y="6"/>
                  </a:lnTo>
                  <a:lnTo>
                    <a:pt x="570" y="0"/>
                  </a:lnTo>
                  <a:lnTo>
                    <a:pt x="591" y="0"/>
                  </a:lnTo>
                  <a:lnTo>
                    <a:pt x="614" y="2"/>
                  </a:lnTo>
                  <a:lnTo>
                    <a:pt x="637" y="10"/>
                  </a:lnTo>
                  <a:lnTo>
                    <a:pt x="640" y="10"/>
                  </a:lnTo>
                  <a:lnTo>
                    <a:pt x="652" y="12"/>
                  </a:lnTo>
                  <a:lnTo>
                    <a:pt x="659" y="14"/>
                  </a:lnTo>
                  <a:lnTo>
                    <a:pt x="669" y="17"/>
                  </a:lnTo>
                  <a:lnTo>
                    <a:pt x="678" y="21"/>
                  </a:lnTo>
                  <a:lnTo>
                    <a:pt x="690" y="29"/>
                  </a:lnTo>
                  <a:lnTo>
                    <a:pt x="701" y="33"/>
                  </a:lnTo>
                  <a:lnTo>
                    <a:pt x="711" y="42"/>
                  </a:lnTo>
                  <a:lnTo>
                    <a:pt x="722" y="50"/>
                  </a:lnTo>
                  <a:lnTo>
                    <a:pt x="734" y="61"/>
                  </a:lnTo>
                  <a:lnTo>
                    <a:pt x="741" y="71"/>
                  </a:lnTo>
                  <a:lnTo>
                    <a:pt x="751" y="86"/>
                  </a:lnTo>
                  <a:lnTo>
                    <a:pt x="756" y="101"/>
                  </a:lnTo>
                  <a:lnTo>
                    <a:pt x="764" y="120"/>
                  </a:lnTo>
                  <a:lnTo>
                    <a:pt x="766" y="120"/>
                  </a:lnTo>
                  <a:lnTo>
                    <a:pt x="775" y="120"/>
                  </a:lnTo>
                  <a:lnTo>
                    <a:pt x="787" y="120"/>
                  </a:lnTo>
                  <a:lnTo>
                    <a:pt x="804" y="122"/>
                  </a:lnTo>
                  <a:lnTo>
                    <a:pt x="825" y="122"/>
                  </a:lnTo>
                  <a:lnTo>
                    <a:pt x="850" y="126"/>
                  </a:lnTo>
                  <a:lnTo>
                    <a:pt x="876" y="130"/>
                  </a:lnTo>
                  <a:lnTo>
                    <a:pt x="907" y="135"/>
                  </a:lnTo>
                  <a:lnTo>
                    <a:pt x="937" y="139"/>
                  </a:lnTo>
                  <a:lnTo>
                    <a:pt x="969" y="147"/>
                  </a:lnTo>
                  <a:lnTo>
                    <a:pt x="1004" y="154"/>
                  </a:lnTo>
                  <a:lnTo>
                    <a:pt x="1038" y="164"/>
                  </a:lnTo>
                  <a:lnTo>
                    <a:pt x="1070" y="173"/>
                  </a:lnTo>
                  <a:lnTo>
                    <a:pt x="1102" y="187"/>
                  </a:lnTo>
                  <a:lnTo>
                    <a:pt x="1131" y="202"/>
                  </a:lnTo>
                  <a:lnTo>
                    <a:pt x="1163" y="219"/>
                  </a:lnTo>
                  <a:lnTo>
                    <a:pt x="1188" y="236"/>
                  </a:lnTo>
                  <a:lnTo>
                    <a:pt x="1209" y="255"/>
                  </a:lnTo>
                  <a:lnTo>
                    <a:pt x="1230" y="274"/>
                  </a:lnTo>
                  <a:lnTo>
                    <a:pt x="1245" y="295"/>
                  </a:lnTo>
                  <a:lnTo>
                    <a:pt x="1256" y="314"/>
                  </a:lnTo>
                  <a:lnTo>
                    <a:pt x="1268" y="335"/>
                  </a:lnTo>
                  <a:lnTo>
                    <a:pt x="1273" y="356"/>
                  </a:lnTo>
                  <a:lnTo>
                    <a:pt x="1279" y="377"/>
                  </a:lnTo>
                  <a:lnTo>
                    <a:pt x="1279" y="394"/>
                  </a:lnTo>
                  <a:lnTo>
                    <a:pt x="1279" y="411"/>
                  </a:lnTo>
                  <a:lnTo>
                    <a:pt x="1275" y="426"/>
                  </a:lnTo>
                  <a:lnTo>
                    <a:pt x="1272" y="439"/>
                  </a:lnTo>
                  <a:lnTo>
                    <a:pt x="1264" y="447"/>
                  </a:lnTo>
                  <a:lnTo>
                    <a:pt x="1256" y="455"/>
                  </a:lnTo>
                  <a:lnTo>
                    <a:pt x="1245" y="460"/>
                  </a:lnTo>
                  <a:lnTo>
                    <a:pt x="1235" y="460"/>
                  </a:lnTo>
                  <a:lnTo>
                    <a:pt x="1222" y="456"/>
                  </a:lnTo>
                  <a:lnTo>
                    <a:pt x="1213" y="451"/>
                  </a:lnTo>
                  <a:lnTo>
                    <a:pt x="1201" y="441"/>
                  </a:lnTo>
                  <a:lnTo>
                    <a:pt x="1190" y="434"/>
                  </a:lnTo>
                  <a:lnTo>
                    <a:pt x="1180" y="422"/>
                  </a:lnTo>
                  <a:lnTo>
                    <a:pt x="1171" y="411"/>
                  </a:lnTo>
                  <a:lnTo>
                    <a:pt x="1163" y="399"/>
                  </a:lnTo>
                  <a:lnTo>
                    <a:pt x="1156" y="388"/>
                  </a:lnTo>
                  <a:lnTo>
                    <a:pt x="1146" y="373"/>
                  </a:lnTo>
                  <a:lnTo>
                    <a:pt x="1140" y="361"/>
                  </a:lnTo>
                  <a:lnTo>
                    <a:pt x="1135" y="348"/>
                  </a:lnTo>
                  <a:lnTo>
                    <a:pt x="1131" y="341"/>
                  </a:lnTo>
                  <a:lnTo>
                    <a:pt x="1125" y="331"/>
                  </a:lnTo>
                  <a:lnTo>
                    <a:pt x="1123" y="325"/>
                  </a:lnTo>
                  <a:lnTo>
                    <a:pt x="1123" y="321"/>
                  </a:lnTo>
                  <a:lnTo>
                    <a:pt x="1119" y="318"/>
                  </a:lnTo>
                  <a:lnTo>
                    <a:pt x="1112" y="314"/>
                  </a:lnTo>
                  <a:lnTo>
                    <a:pt x="1102" y="308"/>
                  </a:lnTo>
                  <a:lnTo>
                    <a:pt x="1089" y="304"/>
                  </a:lnTo>
                  <a:lnTo>
                    <a:pt x="1070" y="295"/>
                  </a:lnTo>
                  <a:lnTo>
                    <a:pt x="1051" y="287"/>
                  </a:lnTo>
                  <a:lnTo>
                    <a:pt x="1026" y="280"/>
                  </a:lnTo>
                  <a:lnTo>
                    <a:pt x="1004" y="272"/>
                  </a:lnTo>
                  <a:lnTo>
                    <a:pt x="975" y="263"/>
                  </a:lnTo>
                  <a:lnTo>
                    <a:pt x="947" y="255"/>
                  </a:lnTo>
                  <a:lnTo>
                    <a:pt x="914" y="247"/>
                  </a:lnTo>
                  <a:lnTo>
                    <a:pt x="886" y="242"/>
                  </a:lnTo>
                  <a:lnTo>
                    <a:pt x="853" y="238"/>
                  </a:lnTo>
                  <a:lnTo>
                    <a:pt x="821" y="236"/>
                  </a:lnTo>
                  <a:lnTo>
                    <a:pt x="791" y="236"/>
                  </a:lnTo>
                  <a:lnTo>
                    <a:pt x="762" y="238"/>
                  </a:lnTo>
                  <a:lnTo>
                    <a:pt x="760" y="238"/>
                  </a:lnTo>
                  <a:lnTo>
                    <a:pt x="758" y="244"/>
                  </a:lnTo>
                  <a:lnTo>
                    <a:pt x="755" y="251"/>
                  </a:lnTo>
                  <a:lnTo>
                    <a:pt x="753" y="263"/>
                  </a:lnTo>
                  <a:lnTo>
                    <a:pt x="747" y="274"/>
                  </a:lnTo>
                  <a:lnTo>
                    <a:pt x="741" y="287"/>
                  </a:lnTo>
                  <a:lnTo>
                    <a:pt x="735" y="301"/>
                  </a:lnTo>
                  <a:lnTo>
                    <a:pt x="728" y="318"/>
                  </a:lnTo>
                  <a:lnTo>
                    <a:pt x="715" y="331"/>
                  </a:lnTo>
                  <a:lnTo>
                    <a:pt x="703" y="346"/>
                  </a:lnTo>
                  <a:lnTo>
                    <a:pt x="688" y="358"/>
                  </a:lnTo>
                  <a:lnTo>
                    <a:pt x="675" y="371"/>
                  </a:lnTo>
                  <a:lnTo>
                    <a:pt x="656" y="379"/>
                  </a:lnTo>
                  <a:lnTo>
                    <a:pt x="635" y="386"/>
                  </a:lnTo>
                  <a:lnTo>
                    <a:pt x="610" y="390"/>
                  </a:lnTo>
                  <a:lnTo>
                    <a:pt x="587" y="392"/>
                  </a:lnTo>
                  <a:lnTo>
                    <a:pt x="563" y="386"/>
                  </a:lnTo>
                  <a:lnTo>
                    <a:pt x="540" y="380"/>
                  </a:lnTo>
                  <a:lnTo>
                    <a:pt x="521" y="371"/>
                  </a:lnTo>
                  <a:lnTo>
                    <a:pt x="504" y="363"/>
                  </a:lnTo>
                  <a:lnTo>
                    <a:pt x="486" y="352"/>
                  </a:lnTo>
                  <a:lnTo>
                    <a:pt x="473" y="341"/>
                  </a:lnTo>
                  <a:lnTo>
                    <a:pt x="460" y="329"/>
                  </a:lnTo>
                  <a:lnTo>
                    <a:pt x="452" y="320"/>
                  </a:lnTo>
                  <a:lnTo>
                    <a:pt x="441" y="306"/>
                  </a:lnTo>
                  <a:lnTo>
                    <a:pt x="433" y="295"/>
                  </a:lnTo>
                  <a:lnTo>
                    <a:pt x="428" y="285"/>
                  </a:lnTo>
                  <a:lnTo>
                    <a:pt x="424" y="278"/>
                  </a:lnTo>
                  <a:lnTo>
                    <a:pt x="418" y="268"/>
                  </a:lnTo>
                  <a:lnTo>
                    <a:pt x="418" y="264"/>
                  </a:lnTo>
                  <a:lnTo>
                    <a:pt x="416" y="261"/>
                  </a:lnTo>
                  <a:lnTo>
                    <a:pt x="405" y="188"/>
                  </a:lnTo>
                  <a:close/>
                </a:path>
              </a:pathLst>
            </a:custGeom>
            <a:solidFill>
              <a:srgbClr val="FFE600"/>
            </a:solidFill>
            <a:ln w="9525">
              <a:noFill/>
              <a:round/>
              <a:headEnd/>
              <a:tailEnd/>
            </a:ln>
          </p:spPr>
          <p:txBody>
            <a:bodyPr/>
            <a:lstStyle/>
            <a:p>
              <a:endParaRPr lang="en-US"/>
            </a:p>
          </p:txBody>
        </p:sp>
        <p:sp>
          <p:nvSpPr>
            <p:cNvPr id="8207" name="Freeform 264"/>
            <p:cNvSpPr>
              <a:spLocks/>
            </p:cNvSpPr>
            <p:nvPr/>
          </p:nvSpPr>
          <p:spPr bwMode="auto">
            <a:xfrm>
              <a:off x="1739" y="1948"/>
              <a:ext cx="308" cy="144"/>
            </a:xfrm>
            <a:custGeom>
              <a:avLst/>
              <a:gdLst>
                <a:gd name="T0" fmla="*/ 153 w 616"/>
                <a:gd name="T1" fmla="*/ 52 h 287"/>
                <a:gd name="T2" fmla="*/ 150 w 616"/>
                <a:gd name="T3" fmla="*/ 50 h 287"/>
                <a:gd name="T4" fmla="*/ 141 w 616"/>
                <a:gd name="T5" fmla="*/ 48 h 287"/>
                <a:gd name="T6" fmla="*/ 132 w 616"/>
                <a:gd name="T7" fmla="*/ 45 h 287"/>
                <a:gd name="T8" fmla="*/ 120 w 616"/>
                <a:gd name="T9" fmla="*/ 42 h 287"/>
                <a:gd name="T10" fmla="*/ 108 w 616"/>
                <a:gd name="T11" fmla="*/ 39 h 287"/>
                <a:gd name="T12" fmla="*/ 96 w 616"/>
                <a:gd name="T13" fmla="*/ 37 h 287"/>
                <a:gd name="T14" fmla="*/ 85 w 616"/>
                <a:gd name="T15" fmla="*/ 37 h 287"/>
                <a:gd name="T16" fmla="*/ 76 w 616"/>
                <a:gd name="T17" fmla="*/ 39 h 287"/>
                <a:gd name="T18" fmla="*/ 67 w 616"/>
                <a:gd name="T19" fmla="*/ 43 h 287"/>
                <a:gd name="T20" fmla="*/ 57 w 616"/>
                <a:gd name="T21" fmla="*/ 48 h 287"/>
                <a:gd name="T22" fmla="*/ 50 w 616"/>
                <a:gd name="T23" fmla="*/ 54 h 287"/>
                <a:gd name="T24" fmla="*/ 44 w 616"/>
                <a:gd name="T25" fmla="*/ 60 h 287"/>
                <a:gd name="T26" fmla="*/ 39 w 616"/>
                <a:gd name="T27" fmla="*/ 65 h 287"/>
                <a:gd name="T28" fmla="*/ 35 w 616"/>
                <a:gd name="T29" fmla="*/ 70 h 287"/>
                <a:gd name="T30" fmla="*/ 34 w 616"/>
                <a:gd name="T31" fmla="*/ 72 h 287"/>
                <a:gd name="T32" fmla="*/ 35 w 616"/>
                <a:gd name="T33" fmla="*/ 43 h 287"/>
                <a:gd name="T34" fmla="*/ 19 w 616"/>
                <a:gd name="T35" fmla="*/ 31 h 287"/>
                <a:gd name="T36" fmla="*/ 0 w 616"/>
                <a:gd name="T37" fmla="*/ 42 h 287"/>
                <a:gd name="T38" fmla="*/ 1 w 616"/>
                <a:gd name="T39" fmla="*/ 39 h 287"/>
                <a:gd name="T40" fmla="*/ 5 w 616"/>
                <a:gd name="T41" fmla="*/ 32 h 287"/>
                <a:gd name="T42" fmla="*/ 10 w 616"/>
                <a:gd name="T43" fmla="*/ 25 h 287"/>
                <a:gd name="T44" fmla="*/ 17 w 616"/>
                <a:gd name="T45" fmla="*/ 17 h 287"/>
                <a:gd name="T46" fmla="*/ 27 w 616"/>
                <a:gd name="T47" fmla="*/ 9 h 287"/>
                <a:gd name="T48" fmla="*/ 40 w 616"/>
                <a:gd name="T49" fmla="*/ 3 h 287"/>
                <a:gd name="T50" fmla="*/ 56 w 616"/>
                <a:gd name="T51" fmla="*/ 0 h 287"/>
                <a:gd name="T52" fmla="*/ 75 w 616"/>
                <a:gd name="T53" fmla="*/ 1 h 287"/>
                <a:gd name="T54" fmla="*/ 93 w 616"/>
                <a:gd name="T55" fmla="*/ 5 h 287"/>
                <a:gd name="T56" fmla="*/ 108 w 616"/>
                <a:gd name="T57" fmla="*/ 12 h 287"/>
                <a:gd name="T58" fmla="*/ 123 w 616"/>
                <a:gd name="T59" fmla="*/ 22 h 287"/>
                <a:gd name="T60" fmla="*/ 135 w 616"/>
                <a:gd name="T61" fmla="*/ 31 h 287"/>
                <a:gd name="T62" fmla="*/ 144 w 616"/>
                <a:gd name="T63" fmla="*/ 40 h 287"/>
                <a:gd name="T64" fmla="*/ 150 w 616"/>
                <a:gd name="T65" fmla="*/ 47 h 287"/>
                <a:gd name="T66" fmla="*/ 153 w 616"/>
                <a:gd name="T67" fmla="*/ 52 h 287"/>
                <a:gd name="T68" fmla="*/ 154 w 616"/>
                <a:gd name="T69" fmla="*/ 53 h 2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6"/>
                <a:gd name="T106" fmla="*/ 0 h 287"/>
                <a:gd name="T107" fmla="*/ 616 w 616"/>
                <a:gd name="T108" fmla="*/ 287 h 2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6" h="287">
                  <a:moveTo>
                    <a:pt x="616" y="209"/>
                  </a:moveTo>
                  <a:lnTo>
                    <a:pt x="612" y="207"/>
                  </a:lnTo>
                  <a:lnTo>
                    <a:pt x="606" y="205"/>
                  </a:lnTo>
                  <a:lnTo>
                    <a:pt x="597" y="200"/>
                  </a:lnTo>
                  <a:lnTo>
                    <a:pt x="583" y="198"/>
                  </a:lnTo>
                  <a:lnTo>
                    <a:pt x="564" y="190"/>
                  </a:lnTo>
                  <a:lnTo>
                    <a:pt x="549" y="184"/>
                  </a:lnTo>
                  <a:lnTo>
                    <a:pt x="528" y="179"/>
                  </a:lnTo>
                  <a:lnTo>
                    <a:pt x="507" y="173"/>
                  </a:lnTo>
                  <a:lnTo>
                    <a:pt x="483" y="165"/>
                  </a:lnTo>
                  <a:lnTo>
                    <a:pt x="458" y="160"/>
                  </a:lnTo>
                  <a:lnTo>
                    <a:pt x="435" y="154"/>
                  </a:lnTo>
                  <a:lnTo>
                    <a:pt x="412" y="152"/>
                  </a:lnTo>
                  <a:lnTo>
                    <a:pt x="386" y="148"/>
                  </a:lnTo>
                  <a:lnTo>
                    <a:pt x="365" y="148"/>
                  </a:lnTo>
                  <a:lnTo>
                    <a:pt x="342" y="148"/>
                  </a:lnTo>
                  <a:lnTo>
                    <a:pt x="323" y="154"/>
                  </a:lnTo>
                  <a:lnTo>
                    <a:pt x="302" y="156"/>
                  </a:lnTo>
                  <a:lnTo>
                    <a:pt x="283" y="163"/>
                  </a:lnTo>
                  <a:lnTo>
                    <a:pt x="266" y="171"/>
                  </a:lnTo>
                  <a:lnTo>
                    <a:pt x="247" y="181"/>
                  </a:lnTo>
                  <a:lnTo>
                    <a:pt x="230" y="190"/>
                  </a:lnTo>
                  <a:lnTo>
                    <a:pt x="215" y="201"/>
                  </a:lnTo>
                  <a:lnTo>
                    <a:pt x="201" y="215"/>
                  </a:lnTo>
                  <a:lnTo>
                    <a:pt x="188" y="226"/>
                  </a:lnTo>
                  <a:lnTo>
                    <a:pt x="177" y="238"/>
                  </a:lnTo>
                  <a:lnTo>
                    <a:pt x="165" y="249"/>
                  </a:lnTo>
                  <a:lnTo>
                    <a:pt x="156" y="260"/>
                  </a:lnTo>
                  <a:lnTo>
                    <a:pt x="148" y="270"/>
                  </a:lnTo>
                  <a:lnTo>
                    <a:pt x="140" y="278"/>
                  </a:lnTo>
                  <a:lnTo>
                    <a:pt x="137" y="283"/>
                  </a:lnTo>
                  <a:lnTo>
                    <a:pt x="135" y="287"/>
                  </a:lnTo>
                  <a:lnTo>
                    <a:pt x="135" y="255"/>
                  </a:lnTo>
                  <a:lnTo>
                    <a:pt x="140" y="171"/>
                  </a:lnTo>
                  <a:lnTo>
                    <a:pt x="57" y="232"/>
                  </a:lnTo>
                  <a:lnTo>
                    <a:pt x="76" y="122"/>
                  </a:lnTo>
                  <a:lnTo>
                    <a:pt x="0" y="171"/>
                  </a:lnTo>
                  <a:lnTo>
                    <a:pt x="0" y="167"/>
                  </a:lnTo>
                  <a:lnTo>
                    <a:pt x="2" y="162"/>
                  </a:lnTo>
                  <a:lnTo>
                    <a:pt x="4" y="154"/>
                  </a:lnTo>
                  <a:lnTo>
                    <a:pt x="11" y="141"/>
                  </a:lnTo>
                  <a:lnTo>
                    <a:pt x="17" y="127"/>
                  </a:lnTo>
                  <a:lnTo>
                    <a:pt x="26" y="114"/>
                  </a:lnTo>
                  <a:lnTo>
                    <a:pt x="38" y="97"/>
                  </a:lnTo>
                  <a:lnTo>
                    <a:pt x="53" y="82"/>
                  </a:lnTo>
                  <a:lnTo>
                    <a:pt x="68" y="65"/>
                  </a:lnTo>
                  <a:lnTo>
                    <a:pt x="87" y="49"/>
                  </a:lnTo>
                  <a:lnTo>
                    <a:pt x="108" y="34"/>
                  </a:lnTo>
                  <a:lnTo>
                    <a:pt x="135" y="21"/>
                  </a:lnTo>
                  <a:lnTo>
                    <a:pt x="161" y="9"/>
                  </a:lnTo>
                  <a:lnTo>
                    <a:pt x="192" y="4"/>
                  </a:lnTo>
                  <a:lnTo>
                    <a:pt x="226" y="0"/>
                  </a:lnTo>
                  <a:lnTo>
                    <a:pt x="264" y="0"/>
                  </a:lnTo>
                  <a:lnTo>
                    <a:pt x="300" y="2"/>
                  </a:lnTo>
                  <a:lnTo>
                    <a:pt x="338" y="9"/>
                  </a:lnTo>
                  <a:lnTo>
                    <a:pt x="372" y="19"/>
                  </a:lnTo>
                  <a:lnTo>
                    <a:pt x="407" y="34"/>
                  </a:lnTo>
                  <a:lnTo>
                    <a:pt x="435" y="48"/>
                  </a:lnTo>
                  <a:lnTo>
                    <a:pt x="465" y="68"/>
                  </a:lnTo>
                  <a:lnTo>
                    <a:pt x="492" y="86"/>
                  </a:lnTo>
                  <a:lnTo>
                    <a:pt x="517" y="106"/>
                  </a:lnTo>
                  <a:lnTo>
                    <a:pt x="538" y="124"/>
                  </a:lnTo>
                  <a:lnTo>
                    <a:pt x="559" y="143"/>
                  </a:lnTo>
                  <a:lnTo>
                    <a:pt x="574" y="160"/>
                  </a:lnTo>
                  <a:lnTo>
                    <a:pt x="589" y="177"/>
                  </a:lnTo>
                  <a:lnTo>
                    <a:pt x="599" y="188"/>
                  </a:lnTo>
                  <a:lnTo>
                    <a:pt x="608" y="200"/>
                  </a:lnTo>
                  <a:lnTo>
                    <a:pt x="612" y="207"/>
                  </a:lnTo>
                  <a:lnTo>
                    <a:pt x="616" y="209"/>
                  </a:lnTo>
                  <a:close/>
                </a:path>
              </a:pathLst>
            </a:custGeom>
            <a:solidFill>
              <a:srgbClr val="000000"/>
            </a:solidFill>
            <a:ln w="9525">
              <a:noFill/>
              <a:round/>
              <a:headEnd/>
              <a:tailEnd/>
            </a:ln>
          </p:spPr>
          <p:txBody>
            <a:bodyPr/>
            <a:lstStyle/>
            <a:p>
              <a:endParaRPr lang="en-US"/>
            </a:p>
          </p:txBody>
        </p:sp>
        <p:sp>
          <p:nvSpPr>
            <p:cNvPr id="8208" name="Freeform 265"/>
            <p:cNvSpPr>
              <a:spLocks/>
            </p:cNvSpPr>
            <p:nvPr/>
          </p:nvSpPr>
          <p:spPr bwMode="auto">
            <a:xfrm>
              <a:off x="2019" y="2435"/>
              <a:ext cx="62" cy="43"/>
            </a:xfrm>
            <a:custGeom>
              <a:avLst/>
              <a:gdLst>
                <a:gd name="T0" fmla="*/ 7 w 123"/>
                <a:gd name="T1" fmla="*/ 20 h 88"/>
                <a:gd name="T2" fmla="*/ 31 w 123"/>
                <a:gd name="T3" fmla="*/ 5 h 88"/>
                <a:gd name="T4" fmla="*/ 31 w 123"/>
                <a:gd name="T5" fmla="*/ 5 h 88"/>
                <a:gd name="T6" fmla="*/ 30 w 123"/>
                <a:gd name="T7" fmla="*/ 4 h 88"/>
                <a:gd name="T8" fmla="*/ 28 w 123"/>
                <a:gd name="T9" fmla="*/ 3 h 88"/>
                <a:gd name="T10" fmla="*/ 26 w 123"/>
                <a:gd name="T11" fmla="*/ 2 h 88"/>
                <a:gd name="T12" fmla="*/ 24 w 123"/>
                <a:gd name="T13" fmla="*/ 1 h 88"/>
                <a:gd name="T14" fmla="*/ 21 w 123"/>
                <a:gd name="T15" fmla="*/ 0 h 88"/>
                <a:gd name="T16" fmla="*/ 19 w 123"/>
                <a:gd name="T17" fmla="*/ 0 h 88"/>
                <a:gd name="T18" fmla="*/ 17 w 123"/>
                <a:gd name="T19" fmla="*/ 0 h 88"/>
                <a:gd name="T20" fmla="*/ 15 w 123"/>
                <a:gd name="T21" fmla="*/ 0 h 88"/>
                <a:gd name="T22" fmla="*/ 13 w 123"/>
                <a:gd name="T23" fmla="*/ 1 h 88"/>
                <a:gd name="T24" fmla="*/ 11 w 123"/>
                <a:gd name="T25" fmla="*/ 1 h 88"/>
                <a:gd name="T26" fmla="*/ 9 w 123"/>
                <a:gd name="T27" fmla="*/ 2 h 88"/>
                <a:gd name="T28" fmla="*/ 7 w 123"/>
                <a:gd name="T29" fmla="*/ 3 h 88"/>
                <a:gd name="T30" fmla="*/ 6 w 123"/>
                <a:gd name="T31" fmla="*/ 4 h 88"/>
                <a:gd name="T32" fmla="*/ 4 w 123"/>
                <a:gd name="T33" fmla="*/ 7 h 88"/>
                <a:gd name="T34" fmla="*/ 2 w 123"/>
                <a:gd name="T35" fmla="*/ 10 h 88"/>
                <a:gd name="T36" fmla="*/ 1 w 123"/>
                <a:gd name="T37" fmla="*/ 13 h 88"/>
                <a:gd name="T38" fmla="*/ 0 w 123"/>
                <a:gd name="T39" fmla="*/ 16 h 88"/>
                <a:gd name="T40" fmla="*/ 0 w 123"/>
                <a:gd name="T41" fmla="*/ 18 h 88"/>
                <a:gd name="T42" fmla="*/ 1 w 123"/>
                <a:gd name="T43" fmla="*/ 20 h 88"/>
                <a:gd name="T44" fmla="*/ 3 w 123"/>
                <a:gd name="T45" fmla="*/ 21 h 88"/>
                <a:gd name="T46" fmla="*/ 5 w 123"/>
                <a:gd name="T47" fmla="*/ 21 h 88"/>
                <a:gd name="T48" fmla="*/ 6 w 123"/>
                <a:gd name="T49" fmla="*/ 21 h 88"/>
                <a:gd name="T50" fmla="*/ 7 w 123"/>
                <a:gd name="T51" fmla="*/ 20 h 88"/>
                <a:gd name="T52" fmla="*/ 7 w 123"/>
                <a:gd name="T53" fmla="*/ 20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3"/>
                <a:gd name="T82" fmla="*/ 0 h 88"/>
                <a:gd name="T83" fmla="*/ 123 w 123"/>
                <a:gd name="T84" fmla="*/ 88 h 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3" h="88">
                  <a:moveTo>
                    <a:pt x="28" y="84"/>
                  </a:moveTo>
                  <a:lnTo>
                    <a:pt x="123" y="23"/>
                  </a:lnTo>
                  <a:lnTo>
                    <a:pt x="121" y="21"/>
                  </a:lnTo>
                  <a:lnTo>
                    <a:pt x="117" y="17"/>
                  </a:lnTo>
                  <a:lnTo>
                    <a:pt x="112" y="13"/>
                  </a:lnTo>
                  <a:lnTo>
                    <a:pt x="104" y="10"/>
                  </a:lnTo>
                  <a:lnTo>
                    <a:pt x="93" y="4"/>
                  </a:lnTo>
                  <a:lnTo>
                    <a:pt x="81" y="2"/>
                  </a:lnTo>
                  <a:lnTo>
                    <a:pt x="74" y="0"/>
                  </a:lnTo>
                  <a:lnTo>
                    <a:pt x="66" y="0"/>
                  </a:lnTo>
                  <a:lnTo>
                    <a:pt x="59" y="2"/>
                  </a:lnTo>
                  <a:lnTo>
                    <a:pt x="51" y="4"/>
                  </a:lnTo>
                  <a:lnTo>
                    <a:pt x="41" y="4"/>
                  </a:lnTo>
                  <a:lnTo>
                    <a:pt x="34" y="10"/>
                  </a:lnTo>
                  <a:lnTo>
                    <a:pt x="26" y="13"/>
                  </a:lnTo>
                  <a:lnTo>
                    <a:pt x="22" y="17"/>
                  </a:lnTo>
                  <a:lnTo>
                    <a:pt x="13" y="29"/>
                  </a:lnTo>
                  <a:lnTo>
                    <a:pt x="7" y="42"/>
                  </a:lnTo>
                  <a:lnTo>
                    <a:pt x="2" y="53"/>
                  </a:lnTo>
                  <a:lnTo>
                    <a:pt x="0" y="65"/>
                  </a:lnTo>
                  <a:lnTo>
                    <a:pt x="0" y="74"/>
                  </a:lnTo>
                  <a:lnTo>
                    <a:pt x="3" y="82"/>
                  </a:lnTo>
                  <a:lnTo>
                    <a:pt x="9" y="88"/>
                  </a:lnTo>
                  <a:lnTo>
                    <a:pt x="19" y="88"/>
                  </a:lnTo>
                  <a:lnTo>
                    <a:pt x="24" y="86"/>
                  </a:lnTo>
                  <a:lnTo>
                    <a:pt x="28" y="84"/>
                  </a:lnTo>
                  <a:close/>
                </a:path>
              </a:pathLst>
            </a:custGeom>
            <a:solidFill>
              <a:srgbClr val="FFFFFF"/>
            </a:solidFill>
            <a:ln w="9525">
              <a:noFill/>
              <a:round/>
              <a:headEnd/>
              <a:tailEnd/>
            </a:ln>
          </p:spPr>
          <p:txBody>
            <a:bodyPr/>
            <a:lstStyle/>
            <a:p>
              <a:endParaRPr lang="en-US"/>
            </a:p>
          </p:txBody>
        </p:sp>
        <p:sp>
          <p:nvSpPr>
            <p:cNvPr id="8209" name="Freeform 269"/>
            <p:cNvSpPr>
              <a:spLocks/>
            </p:cNvSpPr>
            <p:nvPr/>
          </p:nvSpPr>
          <p:spPr bwMode="auto">
            <a:xfrm>
              <a:off x="2404" y="2800"/>
              <a:ext cx="65" cy="64"/>
            </a:xfrm>
            <a:custGeom>
              <a:avLst/>
              <a:gdLst>
                <a:gd name="T0" fmla="*/ 6 w 131"/>
                <a:gd name="T1" fmla="*/ 0 h 129"/>
                <a:gd name="T2" fmla="*/ 32 w 131"/>
                <a:gd name="T3" fmla="*/ 29 h 129"/>
                <a:gd name="T4" fmla="*/ 29 w 131"/>
                <a:gd name="T5" fmla="*/ 32 h 129"/>
                <a:gd name="T6" fmla="*/ 0 w 131"/>
                <a:gd name="T7" fmla="*/ 9 h 129"/>
                <a:gd name="T8" fmla="*/ 6 w 131"/>
                <a:gd name="T9" fmla="*/ 0 h 129"/>
                <a:gd name="T10" fmla="*/ 6 w 131"/>
                <a:gd name="T11" fmla="*/ 0 h 129"/>
                <a:gd name="T12" fmla="*/ 0 60000 65536"/>
                <a:gd name="T13" fmla="*/ 0 60000 65536"/>
                <a:gd name="T14" fmla="*/ 0 60000 65536"/>
                <a:gd name="T15" fmla="*/ 0 60000 65536"/>
                <a:gd name="T16" fmla="*/ 0 60000 65536"/>
                <a:gd name="T17" fmla="*/ 0 60000 65536"/>
                <a:gd name="T18" fmla="*/ 0 w 131"/>
                <a:gd name="T19" fmla="*/ 0 h 129"/>
                <a:gd name="T20" fmla="*/ 131 w 131"/>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31" h="129">
                  <a:moveTo>
                    <a:pt x="26" y="0"/>
                  </a:moveTo>
                  <a:lnTo>
                    <a:pt x="131" y="118"/>
                  </a:lnTo>
                  <a:lnTo>
                    <a:pt x="117" y="129"/>
                  </a:lnTo>
                  <a:lnTo>
                    <a:pt x="0" y="38"/>
                  </a:lnTo>
                  <a:lnTo>
                    <a:pt x="26" y="0"/>
                  </a:lnTo>
                  <a:close/>
                </a:path>
              </a:pathLst>
            </a:custGeom>
            <a:solidFill>
              <a:srgbClr val="FFFFFF"/>
            </a:solidFill>
            <a:ln w="9525">
              <a:noFill/>
              <a:round/>
              <a:headEnd/>
              <a:tailEnd/>
            </a:ln>
          </p:spPr>
          <p:txBody>
            <a:bodyPr/>
            <a:lstStyle/>
            <a:p>
              <a:endParaRPr lang="en-US"/>
            </a:p>
          </p:txBody>
        </p:sp>
        <p:sp>
          <p:nvSpPr>
            <p:cNvPr id="8210" name="Freeform 271"/>
            <p:cNvSpPr>
              <a:spLocks/>
            </p:cNvSpPr>
            <p:nvPr/>
          </p:nvSpPr>
          <p:spPr bwMode="auto">
            <a:xfrm>
              <a:off x="2460" y="2810"/>
              <a:ext cx="26" cy="27"/>
            </a:xfrm>
            <a:custGeom>
              <a:avLst/>
              <a:gdLst>
                <a:gd name="T0" fmla="*/ 6 w 51"/>
                <a:gd name="T1" fmla="*/ 14 h 53"/>
                <a:gd name="T2" fmla="*/ 9 w 51"/>
                <a:gd name="T3" fmla="*/ 13 h 53"/>
                <a:gd name="T4" fmla="*/ 11 w 51"/>
                <a:gd name="T5" fmla="*/ 11 h 53"/>
                <a:gd name="T6" fmla="*/ 12 w 51"/>
                <a:gd name="T7" fmla="*/ 9 h 53"/>
                <a:gd name="T8" fmla="*/ 13 w 51"/>
                <a:gd name="T9" fmla="*/ 7 h 53"/>
                <a:gd name="T10" fmla="*/ 12 w 51"/>
                <a:gd name="T11" fmla="*/ 4 h 53"/>
                <a:gd name="T12" fmla="*/ 11 w 51"/>
                <a:gd name="T13" fmla="*/ 2 h 53"/>
                <a:gd name="T14" fmla="*/ 9 w 51"/>
                <a:gd name="T15" fmla="*/ 1 h 53"/>
                <a:gd name="T16" fmla="*/ 6 w 51"/>
                <a:gd name="T17" fmla="*/ 0 h 53"/>
                <a:gd name="T18" fmla="*/ 4 w 51"/>
                <a:gd name="T19" fmla="*/ 1 h 53"/>
                <a:gd name="T20" fmla="*/ 2 w 51"/>
                <a:gd name="T21" fmla="*/ 2 h 53"/>
                <a:gd name="T22" fmla="*/ 0 w 51"/>
                <a:gd name="T23" fmla="*/ 4 h 53"/>
                <a:gd name="T24" fmla="*/ 0 w 51"/>
                <a:gd name="T25" fmla="*/ 7 h 53"/>
                <a:gd name="T26" fmla="*/ 0 w 51"/>
                <a:gd name="T27" fmla="*/ 9 h 53"/>
                <a:gd name="T28" fmla="*/ 2 w 51"/>
                <a:gd name="T29" fmla="*/ 11 h 53"/>
                <a:gd name="T30" fmla="*/ 4 w 51"/>
                <a:gd name="T31" fmla="*/ 13 h 53"/>
                <a:gd name="T32" fmla="*/ 6 w 51"/>
                <a:gd name="T33" fmla="*/ 14 h 53"/>
                <a:gd name="T34" fmla="*/ 6 w 51"/>
                <a:gd name="T35" fmla="*/ 14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53"/>
                <a:gd name="T56" fmla="*/ 51 w 51"/>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53">
                  <a:moveTo>
                    <a:pt x="24" y="53"/>
                  </a:moveTo>
                  <a:lnTo>
                    <a:pt x="34" y="49"/>
                  </a:lnTo>
                  <a:lnTo>
                    <a:pt x="43" y="44"/>
                  </a:lnTo>
                  <a:lnTo>
                    <a:pt x="47" y="34"/>
                  </a:lnTo>
                  <a:lnTo>
                    <a:pt x="51" y="27"/>
                  </a:lnTo>
                  <a:lnTo>
                    <a:pt x="47" y="15"/>
                  </a:lnTo>
                  <a:lnTo>
                    <a:pt x="43" y="8"/>
                  </a:lnTo>
                  <a:lnTo>
                    <a:pt x="34" y="2"/>
                  </a:lnTo>
                  <a:lnTo>
                    <a:pt x="24" y="0"/>
                  </a:lnTo>
                  <a:lnTo>
                    <a:pt x="13" y="2"/>
                  </a:lnTo>
                  <a:lnTo>
                    <a:pt x="5" y="8"/>
                  </a:lnTo>
                  <a:lnTo>
                    <a:pt x="0" y="15"/>
                  </a:lnTo>
                  <a:lnTo>
                    <a:pt x="0" y="27"/>
                  </a:lnTo>
                  <a:lnTo>
                    <a:pt x="0" y="34"/>
                  </a:lnTo>
                  <a:lnTo>
                    <a:pt x="5" y="44"/>
                  </a:lnTo>
                  <a:lnTo>
                    <a:pt x="13" y="49"/>
                  </a:lnTo>
                  <a:lnTo>
                    <a:pt x="24" y="53"/>
                  </a:lnTo>
                  <a:close/>
                </a:path>
              </a:pathLst>
            </a:custGeom>
            <a:solidFill>
              <a:srgbClr val="FFFFFF"/>
            </a:solidFill>
            <a:ln w="9525">
              <a:noFill/>
              <a:round/>
              <a:headEnd/>
              <a:tailEnd/>
            </a:ln>
          </p:spPr>
          <p:txBody>
            <a:bodyPr/>
            <a:lstStyle/>
            <a:p>
              <a:endParaRPr lang="en-US"/>
            </a:p>
          </p:txBody>
        </p:sp>
        <p:sp>
          <p:nvSpPr>
            <p:cNvPr id="8211" name="Freeform 273"/>
            <p:cNvSpPr>
              <a:spLocks/>
            </p:cNvSpPr>
            <p:nvPr/>
          </p:nvSpPr>
          <p:spPr bwMode="auto">
            <a:xfrm>
              <a:off x="1737" y="3091"/>
              <a:ext cx="66" cy="13"/>
            </a:xfrm>
            <a:custGeom>
              <a:avLst/>
              <a:gdLst>
                <a:gd name="T0" fmla="*/ 0 w 131"/>
                <a:gd name="T1" fmla="*/ 7 h 24"/>
                <a:gd name="T2" fmla="*/ 33 w 131"/>
                <a:gd name="T3" fmla="*/ 6 h 24"/>
                <a:gd name="T4" fmla="*/ 33 w 131"/>
                <a:gd name="T5" fmla="*/ 0 h 24"/>
                <a:gd name="T6" fmla="*/ 0 w 131"/>
                <a:gd name="T7" fmla="*/ 4 h 24"/>
                <a:gd name="T8" fmla="*/ 0 w 131"/>
                <a:gd name="T9" fmla="*/ 7 h 24"/>
                <a:gd name="T10" fmla="*/ 0 w 131"/>
                <a:gd name="T11" fmla="*/ 7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0" y="24"/>
                  </a:moveTo>
                  <a:lnTo>
                    <a:pt x="129" y="21"/>
                  </a:lnTo>
                  <a:lnTo>
                    <a:pt x="131" y="0"/>
                  </a:lnTo>
                  <a:lnTo>
                    <a:pt x="0" y="15"/>
                  </a:lnTo>
                  <a:lnTo>
                    <a:pt x="0" y="24"/>
                  </a:lnTo>
                  <a:close/>
                </a:path>
              </a:pathLst>
            </a:custGeom>
            <a:solidFill>
              <a:srgbClr val="FFFFFF"/>
            </a:solidFill>
            <a:ln w="9525">
              <a:noFill/>
              <a:round/>
              <a:headEnd/>
              <a:tailEnd/>
            </a:ln>
          </p:spPr>
          <p:txBody>
            <a:bodyPr/>
            <a:lstStyle/>
            <a:p>
              <a:endParaRPr lang="en-US"/>
            </a:p>
          </p:txBody>
        </p:sp>
        <p:sp>
          <p:nvSpPr>
            <p:cNvPr id="8212" name="Freeform 274"/>
            <p:cNvSpPr>
              <a:spLocks/>
            </p:cNvSpPr>
            <p:nvPr/>
          </p:nvSpPr>
          <p:spPr bwMode="auto">
            <a:xfrm>
              <a:off x="1728" y="3116"/>
              <a:ext cx="25" cy="14"/>
            </a:xfrm>
            <a:custGeom>
              <a:avLst/>
              <a:gdLst>
                <a:gd name="T0" fmla="*/ 2 w 49"/>
                <a:gd name="T1" fmla="*/ 0 h 29"/>
                <a:gd name="T2" fmla="*/ 0 w 49"/>
                <a:gd name="T3" fmla="*/ 3 h 29"/>
                <a:gd name="T4" fmla="*/ 10 w 49"/>
                <a:gd name="T5" fmla="*/ 7 h 29"/>
                <a:gd name="T6" fmla="*/ 13 w 49"/>
                <a:gd name="T7" fmla="*/ 2 h 29"/>
                <a:gd name="T8" fmla="*/ 2 w 49"/>
                <a:gd name="T9" fmla="*/ 0 h 29"/>
                <a:gd name="T10" fmla="*/ 2 w 49"/>
                <a:gd name="T11" fmla="*/ 0 h 29"/>
                <a:gd name="T12" fmla="*/ 0 60000 65536"/>
                <a:gd name="T13" fmla="*/ 0 60000 65536"/>
                <a:gd name="T14" fmla="*/ 0 60000 65536"/>
                <a:gd name="T15" fmla="*/ 0 60000 65536"/>
                <a:gd name="T16" fmla="*/ 0 60000 65536"/>
                <a:gd name="T17" fmla="*/ 0 60000 65536"/>
                <a:gd name="T18" fmla="*/ 0 w 49"/>
                <a:gd name="T19" fmla="*/ 0 h 29"/>
                <a:gd name="T20" fmla="*/ 49 w 4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9" h="29">
                  <a:moveTo>
                    <a:pt x="8" y="0"/>
                  </a:moveTo>
                  <a:lnTo>
                    <a:pt x="0" y="13"/>
                  </a:lnTo>
                  <a:lnTo>
                    <a:pt x="40" y="29"/>
                  </a:lnTo>
                  <a:lnTo>
                    <a:pt x="49" y="11"/>
                  </a:lnTo>
                  <a:lnTo>
                    <a:pt x="8" y="0"/>
                  </a:lnTo>
                  <a:close/>
                </a:path>
              </a:pathLst>
            </a:custGeom>
            <a:solidFill>
              <a:srgbClr val="FFFFFF"/>
            </a:solidFill>
            <a:ln w="9525">
              <a:noFill/>
              <a:round/>
              <a:headEnd/>
              <a:tailEnd/>
            </a:ln>
          </p:spPr>
          <p:txBody>
            <a:bodyPr/>
            <a:lstStyle/>
            <a:p>
              <a:endParaRPr lang="en-US"/>
            </a:p>
          </p:txBody>
        </p:sp>
        <p:sp>
          <p:nvSpPr>
            <p:cNvPr id="8213" name="Freeform 275"/>
            <p:cNvSpPr>
              <a:spLocks/>
            </p:cNvSpPr>
            <p:nvPr/>
          </p:nvSpPr>
          <p:spPr bwMode="auto">
            <a:xfrm>
              <a:off x="1890" y="3157"/>
              <a:ext cx="130" cy="63"/>
            </a:xfrm>
            <a:custGeom>
              <a:avLst/>
              <a:gdLst>
                <a:gd name="T0" fmla="*/ 1 w 261"/>
                <a:gd name="T1" fmla="*/ 32 h 125"/>
                <a:gd name="T2" fmla="*/ 65 w 261"/>
                <a:gd name="T3" fmla="*/ 9 h 125"/>
                <a:gd name="T4" fmla="*/ 64 w 261"/>
                <a:gd name="T5" fmla="*/ 0 h 125"/>
                <a:gd name="T6" fmla="*/ 0 w 261"/>
                <a:gd name="T7" fmla="*/ 27 h 125"/>
                <a:gd name="T8" fmla="*/ 1 w 261"/>
                <a:gd name="T9" fmla="*/ 32 h 125"/>
                <a:gd name="T10" fmla="*/ 1 w 261"/>
                <a:gd name="T11" fmla="*/ 32 h 125"/>
                <a:gd name="T12" fmla="*/ 0 60000 65536"/>
                <a:gd name="T13" fmla="*/ 0 60000 65536"/>
                <a:gd name="T14" fmla="*/ 0 60000 65536"/>
                <a:gd name="T15" fmla="*/ 0 60000 65536"/>
                <a:gd name="T16" fmla="*/ 0 60000 65536"/>
                <a:gd name="T17" fmla="*/ 0 60000 65536"/>
                <a:gd name="T18" fmla="*/ 0 w 261"/>
                <a:gd name="T19" fmla="*/ 0 h 125"/>
                <a:gd name="T20" fmla="*/ 261 w 26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261" h="125">
                  <a:moveTo>
                    <a:pt x="4" y="125"/>
                  </a:moveTo>
                  <a:lnTo>
                    <a:pt x="261" y="34"/>
                  </a:lnTo>
                  <a:lnTo>
                    <a:pt x="257" y="0"/>
                  </a:lnTo>
                  <a:lnTo>
                    <a:pt x="0" y="108"/>
                  </a:lnTo>
                  <a:lnTo>
                    <a:pt x="4" y="125"/>
                  </a:lnTo>
                  <a:close/>
                </a:path>
              </a:pathLst>
            </a:custGeom>
            <a:solidFill>
              <a:srgbClr val="FFFFFF"/>
            </a:solidFill>
            <a:ln w="9525">
              <a:noFill/>
              <a:round/>
              <a:headEnd/>
              <a:tailEnd/>
            </a:ln>
          </p:spPr>
          <p:txBody>
            <a:bodyPr/>
            <a:lstStyle/>
            <a:p>
              <a:endParaRPr lang="en-US"/>
            </a:p>
          </p:txBody>
        </p:sp>
        <p:sp>
          <p:nvSpPr>
            <p:cNvPr id="8214" name="Freeform 276"/>
            <p:cNvSpPr>
              <a:spLocks/>
            </p:cNvSpPr>
            <p:nvPr/>
          </p:nvSpPr>
          <p:spPr bwMode="auto">
            <a:xfrm>
              <a:off x="1890" y="3226"/>
              <a:ext cx="39" cy="12"/>
            </a:xfrm>
            <a:custGeom>
              <a:avLst/>
              <a:gdLst>
                <a:gd name="T0" fmla="*/ 0 w 78"/>
                <a:gd name="T1" fmla="*/ 2 h 22"/>
                <a:gd name="T2" fmla="*/ 0 w 78"/>
                <a:gd name="T3" fmla="*/ 5 h 22"/>
                <a:gd name="T4" fmla="*/ 18 w 78"/>
                <a:gd name="T5" fmla="*/ 7 h 22"/>
                <a:gd name="T6" fmla="*/ 20 w 78"/>
                <a:gd name="T7" fmla="*/ 0 h 22"/>
                <a:gd name="T8" fmla="*/ 0 w 78"/>
                <a:gd name="T9" fmla="*/ 2 h 22"/>
                <a:gd name="T10" fmla="*/ 0 w 78"/>
                <a:gd name="T11" fmla="*/ 2 h 22"/>
                <a:gd name="T12" fmla="*/ 0 60000 65536"/>
                <a:gd name="T13" fmla="*/ 0 60000 65536"/>
                <a:gd name="T14" fmla="*/ 0 60000 65536"/>
                <a:gd name="T15" fmla="*/ 0 60000 65536"/>
                <a:gd name="T16" fmla="*/ 0 60000 65536"/>
                <a:gd name="T17" fmla="*/ 0 60000 65536"/>
                <a:gd name="T18" fmla="*/ 0 w 78"/>
                <a:gd name="T19" fmla="*/ 0 h 22"/>
                <a:gd name="T20" fmla="*/ 78 w 7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78" h="22">
                  <a:moveTo>
                    <a:pt x="0" y="5"/>
                  </a:moveTo>
                  <a:lnTo>
                    <a:pt x="0" y="19"/>
                  </a:lnTo>
                  <a:lnTo>
                    <a:pt x="72" y="22"/>
                  </a:lnTo>
                  <a:lnTo>
                    <a:pt x="78" y="0"/>
                  </a:lnTo>
                  <a:lnTo>
                    <a:pt x="0" y="5"/>
                  </a:lnTo>
                  <a:close/>
                </a:path>
              </a:pathLst>
            </a:custGeom>
            <a:solidFill>
              <a:srgbClr val="FFFFFF"/>
            </a:solidFill>
            <a:ln w="9525">
              <a:noFill/>
              <a:round/>
              <a:headEnd/>
              <a:tailEnd/>
            </a:ln>
          </p:spPr>
          <p:txBody>
            <a:bodyPr/>
            <a:lstStyle/>
            <a:p>
              <a:endParaRPr lang="en-US"/>
            </a:p>
          </p:txBody>
        </p:sp>
        <p:sp>
          <p:nvSpPr>
            <p:cNvPr id="8215" name="Freeform 277"/>
            <p:cNvSpPr>
              <a:spLocks/>
            </p:cNvSpPr>
            <p:nvPr/>
          </p:nvSpPr>
          <p:spPr bwMode="auto">
            <a:xfrm>
              <a:off x="1887" y="3246"/>
              <a:ext cx="37" cy="11"/>
            </a:xfrm>
            <a:custGeom>
              <a:avLst/>
              <a:gdLst>
                <a:gd name="T0" fmla="*/ 0 w 75"/>
                <a:gd name="T1" fmla="*/ 1 h 21"/>
                <a:gd name="T2" fmla="*/ 0 w 75"/>
                <a:gd name="T3" fmla="*/ 5 h 21"/>
                <a:gd name="T4" fmla="*/ 16 w 75"/>
                <a:gd name="T5" fmla="*/ 6 h 21"/>
                <a:gd name="T6" fmla="*/ 18 w 75"/>
                <a:gd name="T7" fmla="*/ 0 h 21"/>
                <a:gd name="T8" fmla="*/ 0 w 75"/>
                <a:gd name="T9" fmla="*/ 1 h 21"/>
                <a:gd name="T10" fmla="*/ 0 w 75"/>
                <a:gd name="T11" fmla="*/ 1 h 21"/>
                <a:gd name="T12" fmla="*/ 0 60000 65536"/>
                <a:gd name="T13" fmla="*/ 0 60000 65536"/>
                <a:gd name="T14" fmla="*/ 0 60000 65536"/>
                <a:gd name="T15" fmla="*/ 0 60000 65536"/>
                <a:gd name="T16" fmla="*/ 0 60000 65536"/>
                <a:gd name="T17" fmla="*/ 0 60000 65536"/>
                <a:gd name="T18" fmla="*/ 0 w 75"/>
                <a:gd name="T19" fmla="*/ 0 h 21"/>
                <a:gd name="T20" fmla="*/ 75 w 7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75" h="21">
                  <a:moveTo>
                    <a:pt x="2" y="2"/>
                  </a:moveTo>
                  <a:lnTo>
                    <a:pt x="0" y="18"/>
                  </a:lnTo>
                  <a:lnTo>
                    <a:pt x="67" y="21"/>
                  </a:lnTo>
                  <a:lnTo>
                    <a:pt x="75" y="0"/>
                  </a:lnTo>
                  <a:lnTo>
                    <a:pt x="2" y="2"/>
                  </a:lnTo>
                  <a:close/>
                </a:path>
              </a:pathLst>
            </a:custGeom>
            <a:solidFill>
              <a:srgbClr val="FFFFFF"/>
            </a:solidFill>
            <a:ln w="9525">
              <a:noFill/>
              <a:round/>
              <a:headEnd/>
              <a:tailEnd/>
            </a:ln>
          </p:spPr>
          <p:txBody>
            <a:bodyPr/>
            <a:lstStyle/>
            <a:p>
              <a:endParaRPr lang="en-US"/>
            </a:p>
          </p:txBody>
        </p:sp>
        <p:sp>
          <p:nvSpPr>
            <p:cNvPr id="8216" name="Freeform 279"/>
            <p:cNvSpPr>
              <a:spLocks/>
            </p:cNvSpPr>
            <p:nvPr/>
          </p:nvSpPr>
          <p:spPr bwMode="auto">
            <a:xfrm>
              <a:off x="2033" y="3390"/>
              <a:ext cx="163" cy="103"/>
            </a:xfrm>
            <a:custGeom>
              <a:avLst/>
              <a:gdLst>
                <a:gd name="T0" fmla="*/ 29 w 325"/>
                <a:gd name="T1" fmla="*/ 8 h 208"/>
                <a:gd name="T2" fmla="*/ 24 w 325"/>
                <a:gd name="T3" fmla="*/ 8 h 208"/>
                <a:gd name="T4" fmla="*/ 18 w 325"/>
                <a:gd name="T5" fmla="*/ 12 h 208"/>
                <a:gd name="T6" fmla="*/ 15 w 325"/>
                <a:gd name="T7" fmla="*/ 16 h 208"/>
                <a:gd name="T8" fmla="*/ 16 w 325"/>
                <a:gd name="T9" fmla="*/ 21 h 208"/>
                <a:gd name="T10" fmla="*/ 18 w 325"/>
                <a:gd name="T11" fmla="*/ 27 h 208"/>
                <a:gd name="T12" fmla="*/ 23 w 325"/>
                <a:gd name="T13" fmla="*/ 31 h 208"/>
                <a:gd name="T14" fmla="*/ 28 w 325"/>
                <a:gd name="T15" fmla="*/ 35 h 208"/>
                <a:gd name="T16" fmla="*/ 36 w 325"/>
                <a:gd name="T17" fmla="*/ 38 h 208"/>
                <a:gd name="T18" fmla="*/ 43 w 325"/>
                <a:gd name="T19" fmla="*/ 38 h 208"/>
                <a:gd name="T20" fmla="*/ 50 w 325"/>
                <a:gd name="T21" fmla="*/ 38 h 208"/>
                <a:gd name="T22" fmla="*/ 57 w 325"/>
                <a:gd name="T23" fmla="*/ 38 h 208"/>
                <a:gd name="T24" fmla="*/ 64 w 325"/>
                <a:gd name="T25" fmla="*/ 36 h 208"/>
                <a:gd name="T26" fmla="*/ 67 w 325"/>
                <a:gd name="T27" fmla="*/ 34 h 208"/>
                <a:gd name="T28" fmla="*/ 70 w 325"/>
                <a:gd name="T29" fmla="*/ 30 h 208"/>
                <a:gd name="T30" fmla="*/ 72 w 325"/>
                <a:gd name="T31" fmla="*/ 26 h 208"/>
                <a:gd name="T32" fmla="*/ 72 w 325"/>
                <a:gd name="T33" fmla="*/ 21 h 208"/>
                <a:gd name="T34" fmla="*/ 70 w 325"/>
                <a:gd name="T35" fmla="*/ 17 h 208"/>
                <a:gd name="T36" fmla="*/ 68 w 325"/>
                <a:gd name="T37" fmla="*/ 13 h 208"/>
                <a:gd name="T38" fmla="*/ 64 w 325"/>
                <a:gd name="T39" fmla="*/ 9 h 208"/>
                <a:gd name="T40" fmla="*/ 59 w 325"/>
                <a:gd name="T41" fmla="*/ 6 h 208"/>
                <a:gd name="T42" fmla="*/ 56 w 325"/>
                <a:gd name="T43" fmla="*/ 0 h 208"/>
                <a:gd name="T44" fmla="*/ 58 w 325"/>
                <a:gd name="T45" fmla="*/ 1 h 208"/>
                <a:gd name="T46" fmla="*/ 62 w 325"/>
                <a:gd name="T47" fmla="*/ 3 h 208"/>
                <a:gd name="T48" fmla="*/ 68 w 325"/>
                <a:gd name="T49" fmla="*/ 6 h 208"/>
                <a:gd name="T50" fmla="*/ 73 w 325"/>
                <a:gd name="T51" fmla="*/ 11 h 208"/>
                <a:gd name="T52" fmla="*/ 78 w 325"/>
                <a:gd name="T53" fmla="*/ 15 h 208"/>
                <a:gd name="T54" fmla="*/ 81 w 325"/>
                <a:gd name="T55" fmla="*/ 21 h 208"/>
                <a:gd name="T56" fmla="*/ 81 w 325"/>
                <a:gd name="T57" fmla="*/ 28 h 208"/>
                <a:gd name="T58" fmla="*/ 79 w 325"/>
                <a:gd name="T59" fmla="*/ 34 h 208"/>
                <a:gd name="T60" fmla="*/ 74 w 325"/>
                <a:gd name="T61" fmla="*/ 39 h 208"/>
                <a:gd name="T62" fmla="*/ 69 w 325"/>
                <a:gd name="T63" fmla="*/ 44 h 208"/>
                <a:gd name="T64" fmla="*/ 63 w 325"/>
                <a:gd name="T65" fmla="*/ 47 h 208"/>
                <a:gd name="T66" fmla="*/ 56 w 325"/>
                <a:gd name="T67" fmla="*/ 50 h 208"/>
                <a:gd name="T68" fmla="*/ 49 w 325"/>
                <a:gd name="T69" fmla="*/ 51 h 208"/>
                <a:gd name="T70" fmla="*/ 41 w 325"/>
                <a:gd name="T71" fmla="*/ 51 h 208"/>
                <a:gd name="T72" fmla="*/ 32 w 325"/>
                <a:gd name="T73" fmla="*/ 50 h 208"/>
                <a:gd name="T74" fmla="*/ 23 w 325"/>
                <a:gd name="T75" fmla="*/ 48 h 208"/>
                <a:gd name="T76" fmla="*/ 15 w 325"/>
                <a:gd name="T77" fmla="*/ 44 h 208"/>
                <a:gd name="T78" fmla="*/ 9 w 325"/>
                <a:gd name="T79" fmla="*/ 40 h 208"/>
                <a:gd name="T80" fmla="*/ 4 w 325"/>
                <a:gd name="T81" fmla="*/ 35 h 208"/>
                <a:gd name="T82" fmla="*/ 2 w 325"/>
                <a:gd name="T83" fmla="*/ 30 h 208"/>
                <a:gd name="T84" fmla="*/ 0 w 325"/>
                <a:gd name="T85" fmla="*/ 24 h 208"/>
                <a:gd name="T86" fmla="*/ 0 w 325"/>
                <a:gd name="T87" fmla="*/ 20 h 208"/>
                <a:gd name="T88" fmla="*/ 2 w 325"/>
                <a:gd name="T89" fmla="*/ 15 h 208"/>
                <a:gd name="T90" fmla="*/ 5 w 325"/>
                <a:gd name="T91" fmla="*/ 11 h 208"/>
                <a:gd name="T92" fmla="*/ 9 w 325"/>
                <a:gd name="T93" fmla="*/ 8 h 208"/>
                <a:gd name="T94" fmla="*/ 14 w 325"/>
                <a:gd name="T95" fmla="*/ 6 h 208"/>
                <a:gd name="T96" fmla="*/ 18 w 325"/>
                <a:gd name="T97" fmla="*/ 5 h 208"/>
                <a:gd name="T98" fmla="*/ 24 w 325"/>
                <a:gd name="T99" fmla="*/ 3 h 208"/>
                <a:gd name="T100" fmla="*/ 28 w 325"/>
                <a:gd name="T101" fmla="*/ 3 h 208"/>
                <a:gd name="T102" fmla="*/ 33 w 325"/>
                <a:gd name="T103" fmla="*/ 2 h 208"/>
                <a:gd name="T104" fmla="*/ 30 w 325"/>
                <a:gd name="T105" fmla="*/ 8 h 2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5"/>
                <a:gd name="T160" fmla="*/ 0 h 208"/>
                <a:gd name="T161" fmla="*/ 325 w 325"/>
                <a:gd name="T162" fmla="*/ 208 h 2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5" h="208">
                  <a:moveTo>
                    <a:pt x="118" y="33"/>
                  </a:moveTo>
                  <a:lnTo>
                    <a:pt x="114" y="33"/>
                  </a:lnTo>
                  <a:lnTo>
                    <a:pt x="105" y="33"/>
                  </a:lnTo>
                  <a:lnTo>
                    <a:pt x="93" y="35"/>
                  </a:lnTo>
                  <a:lnTo>
                    <a:pt x="82" y="40"/>
                  </a:lnTo>
                  <a:lnTo>
                    <a:pt x="69" y="48"/>
                  </a:lnTo>
                  <a:lnTo>
                    <a:pt x="61" y="59"/>
                  </a:lnTo>
                  <a:lnTo>
                    <a:pt x="57" y="67"/>
                  </a:lnTo>
                  <a:lnTo>
                    <a:pt x="59" y="77"/>
                  </a:lnTo>
                  <a:lnTo>
                    <a:pt x="61" y="86"/>
                  </a:lnTo>
                  <a:lnTo>
                    <a:pt x="67" y="99"/>
                  </a:lnTo>
                  <a:lnTo>
                    <a:pt x="70" y="109"/>
                  </a:lnTo>
                  <a:lnTo>
                    <a:pt x="80" y="120"/>
                  </a:lnTo>
                  <a:lnTo>
                    <a:pt x="89" y="126"/>
                  </a:lnTo>
                  <a:lnTo>
                    <a:pt x="101" y="135"/>
                  </a:lnTo>
                  <a:lnTo>
                    <a:pt x="112" y="141"/>
                  </a:lnTo>
                  <a:lnTo>
                    <a:pt x="126" y="147"/>
                  </a:lnTo>
                  <a:lnTo>
                    <a:pt x="141" y="153"/>
                  </a:lnTo>
                  <a:lnTo>
                    <a:pt x="156" y="156"/>
                  </a:lnTo>
                  <a:lnTo>
                    <a:pt x="169" y="156"/>
                  </a:lnTo>
                  <a:lnTo>
                    <a:pt x="186" y="158"/>
                  </a:lnTo>
                  <a:lnTo>
                    <a:pt x="200" y="156"/>
                  </a:lnTo>
                  <a:lnTo>
                    <a:pt x="215" y="156"/>
                  </a:lnTo>
                  <a:lnTo>
                    <a:pt x="228" y="153"/>
                  </a:lnTo>
                  <a:lnTo>
                    <a:pt x="242" y="153"/>
                  </a:lnTo>
                  <a:lnTo>
                    <a:pt x="253" y="147"/>
                  </a:lnTo>
                  <a:lnTo>
                    <a:pt x="262" y="145"/>
                  </a:lnTo>
                  <a:lnTo>
                    <a:pt x="268" y="137"/>
                  </a:lnTo>
                  <a:lnTo>
                    <a:pt x="276" y="132"/>
                  </a:lnTo>
                  <a:lnTo>
                    <a:pt x="280" y="122"/>
                  </a:lnTo>
                  <a:lnTo>
                    <a:pt x="285" y="115"/>
                  </a:lnTo>
                  <a:lnTo>
                    <a:pt x="285" y="105"/>
                  </a:lnTo>
                  <a:lnTo>
                    <a:pt x="287" y="96"/>
                  </a:lnTo>
                  <a:lnTo>
                    <a:pt x="285" y="86"/>
                  </a:lnTo>
                  <a:lnTo>
                    <a:pt x="285" y="78"/>
                  </a:lnTo>
                  <a:lnTo>
                    <a:pt x="280" y="69"/>
                  </a:lnTo>
                  <a:lnTo>
                    <a:pt x="276" y="59"/>
                  </a:lnTo>
                  <a:lnTo>
                    <a:pt x="270" y="52"/>
                  </a:lnTo>
                  <a:lnTo>
                    <a:pt x="264" y="44"/>
                  </a:lnTo>
                  <a:lnTo>
                    <a:pt x="255" y="37"/>
                  </a:lnTo>
                  <a:lnTo>
                    <a:pt x="247" y="33"/>
                  </a:lnTo>
                  <a:lnTo>
                    <a:pt x="234" y="27"/>
                  </a:lnTo>
                  <a:lnTo>
                    <a:pt x="224" y="25"/>
                  </a:lnTo>
                  <a:lnTo>
                    <a:pt x="221" y="0"/>
                  </a:lnTo>
                  <a:lnTo>
                    <a:pt x="224" y="0"/>
                  </a:lnTo>
                  <a:lnTo>
                    <a:pt x="230" y="4"/>
                  </a:lnTo>
                  <a:lnTo>
                    <a:pt x="240" y="8"/>
                  </a:lnTo>
                  <a:lnTo>
                    <a:pt x="247" y="14"/>
                  </a:lnTo>
                  <a:lnTo>
                    <a:pt x="259" y="20"/>
                  </a:lnTo>
                  <a:lnTo>
                    <a:pt x="270" y="27"/>
                  </a:lnTo>
                  <a:lnTo>
                    <a:pt x="281" y="35"/>
                  </a:lnTo>
                  <a:lnTo>
                    <a:pt x="291" y="44"/>
                  </a:lnTo>
                  <a:lnTo>
                    <a:pt x="301" y="54"/>
                  </a:lnTo>
                  <a:lnTo>
                    <a:pt x="310" y="63"/>
                  </a:lnTo>
                  <a:lnTo>
                    <a:pt x="318" y="75"/>
                  </a:lnTo>
                  <a:lnTo>
                    <a:pt x="321" y="86"/>
                  </a:lnTo>
                  <a:lnTo>
                    <a:pt x="325" y="99"/>
                  </a:lnTo>
                  <a:lnTo>
                    <a:pt x="323" y="113"/>
                  </a:lnTo>
                  <a:lnTo>
                    <a:pt x="320" y="126"/>
                  </a:lnTo>
                  <a:lnTo>
                    <a:pt x="314" y="139"/>
                  </a:lnTo>
                  <a:lnTo>
                    <a:pt x="306" y="151"/>
                  </a:lnTo>
                  <a:lnTo>
                    <a:pt x="295" y="160"/>
                  </a:lnTo>
                  <a:lnTo>
                    <a:pt x="287" y="172"/>
                  </a:lnTo>
                  <a:lnTo>
                    <a:pt x="274" y="179"/>
                  </a:lnTo>
                  <a:lnTo>
                    <a:pt x="264" y="187"/>
                  </a:lnTo>
                  <a:lnTo>
                    <a:pt x="251" y="192"/>
                  </a:lnTo>
                  <a:lnTo>
                    <a:pt x="240" y="198"/>
                  </a:lnTo>
                  <a:lnTo>
                    <a:pt x="223" y="202"/>
                  </a:lnTo>
                  <a:lnTo>
                    <a:pt x="207" y="206"/>
                  </a:lnTo>
                  <a:lnTo>
                    <a:pt x="194" y="206"/>
                  </a:lnTo>
                  <a:lnTo>
                    <a:pt x="179" y="208"/>
                  </a:lnTo>
                  <a:lnTo>
                    <a:pt x="162" y="206"/>
                  </a:lnTo>
                  <a:lnTo>
                    <a:pt x="143" y="206"/>
                  </a:lnTo>
                  <a:lnTo>
                    <a:pt x="126" y="202"/>
                  </a:lnTo>
                  <a:lnTo>
                    <a:pt x="109" y="200"/>
                  </a:lnTo>
                  <a:lnTo>
                    <a:pt x="89" y="194"/>
                  </a:lnTo>
                  <a:lnTo>
                    <a:pt x="74" y="189"/>
                  </a:lnTo>
                  <a:lnTo>
                    <a:pt x="59" y="179"/>
                  </a:lnTo>
                  <a:lnTo>
                    <a:pt x="48" y="173"/>
                  </a:lnTo>
                  <a:lnTo>
                    <a:pt x="34" y="162"/>
                  </a:lnTo>
                  <a:lnTo>
                    <a:pt x="25" y="153"/>
                  </a:lnTo>
                  <a:lnTo>
                    <a:pt x="15" y="143"/>
                  </a:lnTo>
                  <a:lnTo>
                    <a:pt x="12" y="134"/>
                  </a:lnTo>
                  <a:lnTo>
                    <a:pt x="6" y="122"/>
                  </a:lnTo>
                  <a:lnTo>
                    <a:pt x="4" y="113"/>
                  </a:lnTo>
                  <a:lnTo>
                    <a:pt x="0" y="99"/>
                  </a:lnTo>
                  <a:lnTo>
                    <a:pt x="0" y="92"/>
                  </a:lnTo>
                  <a:lnTo>
                    <a:pt x="0" y="80"/>
                  </a:lnTo>
                  <a:lnTo>
                    <a:pt x="4" y="71"/>
                  </a:lnTo>
                  <a:lnTo>
                    <a:pt x="6" y="61"/>
                  </a:lnTo>
                  <a:lnTo>
                    <a:pt x="13" y="56"/>
                  </a:lnTo>
                  <a:lnTo>
                    <a:pt x="17" y="46"/>
                  </a:lnTo>
                  <a:lnTo>
                    <a:pt x="27" y="40"/>
                  </a:lnTo>
                  <a:lnTo>
                    <a:pt x="34" y="35"/>
                  </a:lnTo>
                  <a:lnTo>
                    <a:pt x="44" y="31"/>
                  </a:lnTo>
                  <a:lnTo>
                    <a:pt x="53" y="27"/>
                  </a:lnTo>
                  <a:lnTo>
                    <a:pt x="63" y="21"/>
                  </a:lnTo>
                  <a:lnTo>
                    <a:pt x="72" y="20"/>
                  </a:lnTo>
                  <a:lnTo>
                    <a:pt x="84" y="18"/>
                  </a:lnTo>
                  <a:lnTo>
                    <a:pt x="93" y="14"/>
                  </a:lnTo>
                  <a:lnTo>
                    <a:pt x="103" y="14"/>
                  </a:lnTo>
                  <a:lnTo>
                    <a:pt x="109" y="12"/>
                  </a:lnTo>
                  <a:lnTo>
                    <a:pt x="118" y="12"/>
                  </a:lnTo>
                  <a:lnTo>
                    <a:pt x="129" y="10"/>
                  </a:lnTo>
                  <a:lnTo>
                    <a:pt x="133" y="10"/>
                  </a:lnTo>
                  <a:lnTo>
                    <a:pt x="118" y="33"/>
                  </a:lnTo>
                  <a:close/>
                </a:path>
              </a:pathLst>
            </a:custGeom>
            <a:solidFill>
              <a:srgbClr val="000000"/>
            </a:solidFill>
            <a:ln w="9525">
              <a:noFill/>
              <a:round/>
              <a:headEnd/>
              <a:tailEnd/>
            </a:ln>
          </p:spPr>
          <p:txBody>
            <a:bodyPr/>
            <a:lstStyle/>
            <a:p>
              <a:endParaRPr lang="en-US"/>
            </a:p>
          </p:txBody>
        </p:sp>
        <p:sp>
          <p:nvSpPr>
            <p:cNvPr id="8217" name="Freeform 280"/>
            <p:cNvSpPr>
              <a:spLocks/>
            </p:cNvSpPr>
            <p:nvPr/>
          </p:nvSpPr>
          <p:spPr bwMode="auto">
            <a:xfrm>
              <a:off x="2015" y="3459"/>
              <a:ext cx="116" cy="156"/>
            </a:xfrm>
            <a:custGeom>
              <a:avLst/>
              <a:gdLst>
                <a:gd name="T0" fmla="*/ 57 w 232"/>
                <a:gd name="T1" fmla="*/ 17 h 312"/>
                <a:gd name="T2" fmla="*/ 53 w 232"/>
                <a:gd name="T3" fmla="*/ 20 h 312"/>
                <a:gd name="T4" fmla="*/ 50 w 232"/>
                <a:gd name="T5" fmla="*/ 23 h 312"/>
                <a:gd name="T6" fmla="*/ 46 w 232"/>
                <a:gd name="T7" fmla="*/ 31 h 312"/>
                <a:gd name="T8" fmla="*/ 41 w 232"/>
                <a:gd name="T9" fmla="*/ 40 h 312"/>
                <a:gd name="T10" fmla="*/ 37 w 232"/>
                <a:gd name="T11" fmla="*/ 53 h 312"/>
                <a:gd name="T12" fmla="*/ 34 w 232"/>
                <a:gd name="T13" fmla="*/ 70 h 312"/>
                <a:gd name="T14" fmla="*/ 14 w 232"/>
                <a:gd name="T15" fmla="*/ 78 h 312"/>
                <a:gd name="T16" fmla="*/ 11 w 232"/>
                <a:gd name="T17" fmla="*/ 78 h 312"/>
                <a:gd name="T18" fmla="*/ 7 w 232"/>
                <a:gd name="T19" fmla="*/ 73 h 312"/>
                <a:gd name="T20" fmla="*/ 5 w 232"/>
                <a:gd name="T21" fmla="*/ 68 h 312"/>
                <a:gd name="T22" fmla="*/ 2 w 232"/>
                <a:gd name="T23" fmla="*/ 61 h 312"/>
                <a:gd name="T24" fmla="*/ 1 w 232"/>
                <a:gd name="T25" fmla="*/ 52 h 312"/>
                <a:gd name="T26" fmla="*/ 0 w 232"/>
                <a:gd name="T27" fmla="*/ 44 h 312"/>
                <a:gd name="T28" fmla="*/ 2 w 232"/>
                <a:gd name="T29" fmla="*/ 35 h 312"/>
                <a:gd name="T30" fmla="*/ 4 w 232"/>
                <a:gd name="T31" fmla="*/ 25 h 312"/>
                <a:gd name="T32" fmla="*/ 6 w 232"/>
                <a:gd name="T33" fmla="*/ 18 h 312"/>
                <a:gd name="T34" fmla="*/ 8 w 232"/>
                <a:gd name="T35" fmla="*/ 12 h 312"/>
                <a:gd name="T36" fmla="*/ 12 w 232"/>
                <a:gd name="T37" fmla="*/ 7 h 312"/>
                <a:gd name="T38" fmla="*/ 14 w 232"/>
                <a:gd name="T39" fmla="*/ 3 h 312"/>
                <a:gd name="T40" fmla="*/ 17 w 232"/>
                <a:gd name="T41" fmla="*/ 1 h 312"/>
                <a:gd name="T42" fmla="*/ 18 w 232"/>
                <a:gd name="T43" fmla="*/ 0 h 312"/>
                <a:gd name="T44" fmla="*/ 25 w 232"/>
                <a:gd name="T45" fmla="*/ 9 h 312"/>
                <a:gd name="T46" fmla="*/ 22 w 232"/>
                <a:gd name="T47" fmla="*/ 12 h 312"/>
                <a:gd name="T48" fmla="*/ 18 w 232"/>
                <a:gd name="T49" fmla="*/ 18 h 312"/>
                <a:gd name="T50" fmla="*/ 15 w 232"/>
                <a:gd name="T51" fmla="*/ 22 h 312"/>
                <a:gd name="T52" fmla="*/ 13 w 232"/>
                <a:gd name="T53" fmla="*/ 27 h 312"/>
                <a:gd name="T54" fmla="*/ 12 w 232"/>
                <a:gd name="T55" fmla="*/ 35 h 312"/>
                <a:gd name="T56" fmla="*/ 11 w 232"/>
                <a:gd name="T57" fmla="*/ 40 h 312"/>
                <a:gd name="T58" fmla="*/ 10 w 232"/>
                <a:gd name="T59" fmla="*/ 46 h 312"/>
                <a:gd name="T60" fmla="*/ 11 w 232"/>
                <a:gd name="T61" fmla="*/ 52 h 312"/>
                <a:gd name="T62" fmla="*/ 12 w 232"/>
                <a:gd name="T63" fmla="*/ 57 h 312"/>
                <a:gd name="T64" fmla="*/ 13 w 232"/>
                <a:gd name="T65" fmla="*/ 62 h 312"/>
                <a:gd name="T66" fmla="*/ 14 w 232"/>
                <a:gd name="T67" fmla="*/ 66 h 312"/>
                <a:gd name="T68" fmla="*/ 15 w 232"/>
                <a:gd name="T69" fmla="*/ 70 h 312"/>
                <a:gd name="T70" fmla="*/ 25 w 232"/>
                <a:gd name="T71" fmla="*/ 71 h 312"/>
                <a:gd name="T72" fmla="*/ 39 w 232"/>
                <a:gd name="T73" fmla="*/ 12 h 312"/>
                <a:gd name="T74" fmla="*/ 58 w 232"/>
                <a:gd name="T75" fmla="*/ 17 h 3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312"/>
                <a:gd name="T116" fmla="*/ 232 w 232"/>
                <a:gd name="T117" fmla="*/ 312 h 3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312">
                  <a:moveTo>
                    <a:pt x="232" y="65"/>
                  </a:moveTo>
                  <a:lnTo>
                    <a:pt x="228" y="67"/>
                  </a:lnTo>
                  <a:lnTo>
                    <a:pt x="219" y="72"/>
                  </a:lnTo>
                  <a:lnTo>
                    <a:pt x="211" y="78"/>
                  </a:lnTo>
                  <a:lnTo>
                    <a:pt x="205" y="86"/>
                  </a:lnTo>
                  <a:lnTo>
                    <a:pt x="198" y="95"/>
                  </a:lnTo>
                  <a:lnTo>
                    <a:pt x="190" y="110"/>
                  </a:lnTo>
                  <a:lnTo>
                    <a:pt x="181" y="124"/>
                  </a:lnTo>
                  <a:lnTo>
                    <a:pt x="171" y="141"/>
                  </a:lnTo>
                  <a:lnTo>
                    <a:pt x="164" y="162"/>
                  </a:lnTo>
                  <a:lnTo>
                    <a:pt x="156" y="187"/>
                  </a:lnTo>
                  <a:lnTo>
                    <a:pt x="146" y="213"/>
                  </a:lnTo>
                  <a:lnTo>
                    <a:pt x="139" y="245"/>
                  </a:lnTo>
                  <a:lnTo>
                    <a:pt x="133" y="278"/>
                  </a:lnTo>
                  <a:lnTo>
                    <a:pt x="129" y="312"/>
                  </a:lnTo>
                  <a:lnTo>
                    <a:pt x="53" y="312"/>
                  </a:lnTo>
                  <a:lnTo>
                    <a:pt x="49" y="312"/>
                  </a:lnTo>
                  <a:lnTo>
                    <a:pt x="42" y="310"/>
                  </a:lnTo>
                  <a:lnTo>
                    <a:pt x="36" y="301"/>
                  </a:lnTo>
                  <a:lnTo>
                    <a:pt x="30" y="291"/>
                  </a:lnTo>
                  <a:lnTo>
                    <a:pt x="25" y="282"/>
                  </a:lnTo>
                  <a:lnTo>
                    <a:pt x="19" y="272"/>
                  </a:lnTo>
                  <a:lnTo>
                    <a:pt x="13" y="257"/>
                  </a:lnTo>
                  <a:lnTo>
                    <a:pt x="8" y="244"/>
                  </a:lnTo>
                  <a:lnTo>
                    <a:pt x="4" y="226"/>
                  </a:lnTo>
                  <a:lnTo>
                    <a:pt x="2" y="211"/>
                  </a:lnTo>
                  <a:lnTo>
                    <a:pt x="0" y="194"/>
                  </a:lnTo>
                  <a:lnTo>
                    <a:pt x="0" y="177"/>
                  </a:lnTo>
                  <a:lnTo>
                    <a:pt x="0" y="158"/>
                  </a:lnTo>
                  <a:lnTo>
                    <a:pt x="6" y="139"/>
                  </a:lnTo>
                  <a:lnTo>
                    <a:pt x="8" y="120"/>
                  </a:lnTo>
                  <a:lnTo>
                    <a:pt x="13" y="103"/>
                  </a:lnTo>
                  <a:lnTo>
                    <a:pt x="17" y="86"/>
                  </a:lnTo>
                  <a:lnTo>
                    <a:pt x="23" y="72"/>
                  </a:lnTo>
                  <a:lnTo>
                    <a:pt x="27" y="59"/>
                  </a:lnTo>
                  <a:lnTo>
                    <a:pt x="32" y="48"/>
                  </a:lnTo>
                  <a:lnTo>
                    <a:pt x="40" y="38"/>
                  </a:lnTo>
                  <a:lnTo>
                    <a:pt x="46" y="31"/>
                  </a:lnTo>
                  <a:lnTo>
                    <a:pt x="49" y="21"/>
                  </a:lnTo>
                  <a:lnTo>
                    <a:pt x="53" y="15"/>
                  </a:lnTo>
                  <a:lnTo>
                    <a:pt x="59" y="10"/>
                  </a:lnTo>
                  <a:lnTo>
                    <a:pt x="65" y="6"/>
                  </a:lnTo>
                  <a:lnTo>
                    <a:pt x="70" y="0"/>
                  </a:lnTo>
                  <a:lnTo>
                    <a:pt x="72" y="0"/>
                  </a:lnTo>
                  <a:lnTo>
                    <a:pt x="103" y="31"/>
                  </a:lnTo>
                  <a:lnTo>
                    <a:pt x="99" y="33"/>
                  </a:lnTo>
                  <a:lnTo>
                    <a:pt x="93" y="38"/>
                  </a:lnTo>
                  <a:lnTo>
                    <a:pt x="86" y="48"/>
                  </a:lnTo>
                  <a:lnTo>
                    <a:pt x="76" y="63"/>
                  </a:lnTo>
                  <a:lnTo>
                    <a:pt x="70" y="71"/>
                  </a:lnTo>
                  <a:lnTo>
                    <a:pt x="67" y="80"/>
                  </a:lnTo>
                  <a:lnTo>
                    <a:pt x="61" y="88"/>
                  </a:lnTo>
                  <a:lnTo>
                    <a:pt x="57" y="99"/>
                  </a:lnTo>
                  <a:lnTo>
                    <a:pt x="51" y="110"/>
                  </a:lnTo>
                  <a:lnTo>
                    <a:pt x="48" y="124"/>
                  </a:lnTo>
                  <a:lnTo>
                    <a:pt x="46" y="137"/>
                  </a:lnTo>
                  <a:lnTo>
                    <a:pt x="46" y="150"/>
                  </a:lnTo>
                  <a:lnTo>
                    <a:pt x="42" y="162"/>
                  </a:lnTo>
                  <a:lnTo>
                    <a:pt x="40" y="173"/>
                  </a:lnTo>
                  <a:lnTo>
                    <a:pt x="40" y="187"/>
                  </a:lnTo>
                  <a:lnTo>
                    <a:pt x="42" y="200"/>
                  </a:lnTo>
                  <a:lnTo>
                    <a:pt x="42" y="209"/>
                  </a:lnTo>
                  <a:lnTo>
                    <a:pt x="46" y="219"/>
                  </a:lnTo>
                  <a:lnTo>
                    <a:pt x="46" y="230"/>
                  </a:lnTo>
                  <a:lnTo>
                    <a:pt x="49" y="242"/>
                  </a:lnTo>
                  <a:lnTo>
                    <a:pt x="51" y="249"/>
                  </a:lnTo>
                  <a:lnTo>
                    <a:pt x="53" y="257"/>
                  </a:lnTo>
                  <a:lnTo>
                    <a:pt x="55" y="263"/>
                  </a:lnTo>
                  <a:lnTo>
                    <a:pt x="59" y="270"/>
                  </a:lnTo>
                  <a:lnTo>
                    <a:pt x="61" y="278"/>
                  </a:lnTo>
                  <a:lnTo>
                    <a:pt x="65" y="282"/>
                  </a:lnTo>
                  <a:lnTo>
                    <a:pt x="97" y="282"/>
                  </a:lnTo>
                  <a:lnTo>
                    <a:pt x="127" y="97"/>
                  </a:lnTo>
                  <a:lnTo>
                    <a:pt x="156" y="48"/>
                  </a:lnTo>
                  <a:lnTo>
                    <a:pt x="232" y="38"/>
                  </a:lnTo>
                  <a:lnTo>
                    <a:pt x="232" y="65"/>
                  </a:lnTo>
                  <a:close/>
                </a:path>
              </a:pathLst>
            </a:custGeom>
            <a:solidFill>
              <a:srgbClr val="000000"/>
            </a:solidFill>
            <a:ln w="9525">
              <a:noFill/>
              <a:round/>
              <a:headEnd/>
              <a:tailEnd/>
            </a:ln>
          </p:spPr>
          <p:txBody>
            <a:bodyPr/>
            <a:lstStyle/>
            <a:p>
              <a:endParaRPr lang="en-US"/>
            </a:p>
          </p:txBody>
        </p:sp>
        <p:sp>
          <p:nvSpPr>
            <p:cNvPr id="8218" name="Freeform 281"/>
            <p:cNvSpPr>
              <a:spLocks/>
            </p:cNvSpPr>
            <p:nvPr/>
          </p:nvSpPr>
          <p:spPr bwMode="auto">
            <a:xfrm>
              <a:off x="1959" y="3371"/>
              <a:ext cx="112" cy="165"/>
            </a:xfrm>
            <a:custGeom>
              <a:avLst/>
              <a:gdLst>
                <a:gd name="T0" fmla="*/ 40 w 224"/>
                <a:gd name="T1" fmla="*/ 33 h 331"/>
                <a:gd name="T2" fmla="*/ 35 w 224"/>
                <a:gd name="T3" fmla="*/ 34 h 331"/>
                <a:gd name="T4" fmla="*/ 30 w 224"/>
                <a:gd name="T5" fmla="*/ 40 h 331"/>
                <a:gd name="T6" fmla="*/ 26 w 224"/>
                <a:gd name="T7" fmla="*/ 46 h 331"/>
                <a:gd name="T8" fmla="*/ 24 w 224"/>
                <a:gd name="T9" fmla="*/ 56 h 331"/>
                <a:gd name="T10" fmla="*/ 22 w 224"/>
                <a:gd name="T11" fmla="*/ 69 h 331"/>
                <a:gd name="T12" fmla="*/ 21 w 224"/>
                <a:gd name="T13" fmla="*/ 80 h 331"/>
                <a:gd name="T14" fmla="*/ 18 w 224"/>
                <a:gd name="T15" fmla="*/ 82 h 331"/>
                <a:gd name="T16" fmla="*/ 14 w 224"/>
                <a:gd name="T17" fmla="*/ 82 h 331"/>
                <a:gd name="T18" fmla="*/ 7 w 224"/>
                <a:gd name="T19" fmla="*/ 79 h 331"/>
                <a:gd name="T20" fmla="*/ 2 w 224"/>
                <a:gd name="T21" fmla="*/ 76 h 331"/>
                <a:gd name="T22" fmla="*/ 0 w 224"/>
                <a:gd name="T23" fmla="*/ 75 h 331"/>
                <a:gd name="T24" fmla="*/ 0 w 224"/>
                <a:gd name="T25" fmla="*/ 70 h 331"/>
                <a:gd name="T26" fmla="*/ 0 w 224"/>
                <a:gd name="T27" fmla="*/ 61 h 331"/>
                <a:gd name="T28" fmla="*/ 0 w 224"/>
                <a:gd name="T29" fmla="*/ 50 h 331"/>
                <a:gd name="T30" fmla="*/ 2 w 224"/>
                <a:gd name="T31" fmla="*/ 38 h 331"/>
                <a:gd name="T32" fmla="*/ 5 w 224"/>
                <a:gd name="T33" fmla="*/ 25 h 331"/>
                <a:gd name="T34" fmla="*/ 9 w 224"/>
                <a:gd name="T35" fmla="*/ 14 h 331"/>
                <a:gd name="T36" fmla="*/ 17 w 224"/>
                <a:gd name="T37" fmla="*/ 6 h 331"/>
                <a:gd name="T38" fmla="*/ 26 w 224"/>
                <a:gd name="T39" fmla="*/ 1 h 331"/>
                <a:gd name="T40" fmla="*/ 35 w 224"/>
                <a:gd name="T41" fmla="*/ 0 h 331"/>
                <a:gd name="T42" fmla="*/ 41 w 224"/>
                <a:gd name="T43" fmla="*/ 1 h 331"/>
                <a:gd name="T44" fmla="*/ 46 w 224"/>
                <a:gd name="T45" fmla="*/ 3 h 331"/>
                <a:gd name="T46" fmla="*/ 50 w 224"/>
                <a:gd name="T47" fmla="*/ 7 h 331"/>
                <a:gd name="T48" fmla="*/ 53 w 224"/>
                <a:gd name="T49" fmla="*/ 11 h 331"/>
                <a:gd name="T50" fmla="*/ 55 w 224"/>
                <a:gd name="T51" fmla="*/ 15 h 331"/>
                <a:gd name="T52" fmla="*/ 51 w 224"/>
                <a:gd name="T53" fmla="*/ 20 h 331"/>
                <a:gd name="T54" fmla="*/ 47 w 224"/>
                <a:gd name="T55" fmla="*/ 17 h 331"/>
                <a:gd name="T56" fmla="*/ 44 w 224"/>
                <a:gd name="T57" fmla="*/ 16 h 331"/>
                <a:gd name="T58" fmla="*/ 40 w 224"/>
                <a:gd name="T59" fmla="*/ 14 h 331"/>
                <a:gd name="T60" fmla="*/ 35 w 224"/>
                <a:gd name="T61" fmla="*/ 14 h 331"/>
                <a:gd name="T62" fmla="*/ 29 w 224"/>
                <a:gd name="T63" fmla="*/ 14 h 331"/>
                <a:gd name="T64" fmla="*/ 24 w 224"/>
                <a:gd name="T65" fmla="*/ 16 h 331"/>
                <a:gd name="T66" fmla="*/ 19 w 224"/>
                <a:gd name="T67" fmla="*/ 21 h 331"/>
                <a:gd name="T68" fmla="*/ 14 w 224"/>
                <a:gd name="T69" fmla="*/ 27 h 331"/>
                <a:gd name="T70" fmla="*/ 12 w 224"/>
                <a:gd name="T71" fmla="*/ 34 h 331"/>
                <a:gd name="T72" fmla="*/ 9 w 224"/>
                <a:gd name="T73" fmla="*/ 41 h 331"/>
                <a:gd name="T74" fmla="*/ 8 w 224"/>
                <a:gd name="T75" fmla="*/ 49 h 331"/>
                <a:gd name="T76" fmla="*/ 7 w 224"/>
                <a:gd name="T77" fmla="*/ 55 h 331"/>
                <a:gd name="T78" fmla="*/ 7 w 224"/>
                <a:gd name="T79" fmla="*/ 61 h 331"/>
                <a:gd name="T80" fmla="*/ 7 w 224"/>
                <a:gd name="T81" fmla="*/ 65 h 331"/>
                <a:gd name="T82" fmla="*/ 7 w 224"/>
                <a:gd name="T83" fmla="*/ 67 h 331"/>
                <a:gd name="T84" fmla="*/ 15 w 224"/>
                <a:gd name="T85" fmla="*/ 67 h 331"/>
                <a:gd name="T86" fmla="*/ 15 w 224"/>
                <a:gd name="T87" fmla="*/ 65 h 331"/>
                <a:gd name="T88" fmla="*/ 15 w 224"/>
                <a:gd name="T89" fmla="*/ 61 h 331"/>
                <a:gd name="T90" fmla="*/ 17 w 224"/>
                <a:gd name="T91" fmla="*/ 55 h 331"/>
                <a:gd name="T92" fmla="*/ 18 w 224"/>
                <a:gd name="T93" fmla="*/ 49 h 331"/>
                <a:gd name="T94" fmla="*/ 20 w 224"/>
                <a:gd name="T95" fmla="*/ 42 h 331"/>
                <a:gd name="T96" fmla="*/ 22 w 224"/>
                <a:gd name="T97" fmla="*/ 36 h 331"/>
                <a:gd name="T98" fmla="*/ 24 w 224"/>
                <a:gd name="T99" fmla="*/ 32 h 331"/>
                <a:gd name="T100" fmla="*/ 28 w 224"/>
                <a:gd name="T101" fmla="*/ 28 h 331"/>
                <a:gd name="T102" fmla="*/ 34 w 224"/>
                <a:gd name="T103" fmla="*/ 24 h 331"/>
                <a:gd name="T104" fmla="*/ 38 w 224"/>
                <a:gd name="T105" fmla="*/ 24 h 331"/>
                <a:gd name="T106" fmla="*/ 42 w 224"/>
                <a:gd name="T107" fmla="*/ 24 h 331"/>
                <a:gd name="T108" fmla="*/ 41 w 224"/>
                <a:gd name="T109" fmla="*/ 33 h 3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4"/>
                <a:gd name="T166" fmla="*/ 0 h 331"/>
                <a:gd name="T167" fmla="*/ 224 w 224"/>
                <a:gd name="T168" fmla="*/ 331 h 3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4" h="331">
                  <a:moveTo>
                    <a:pt x="161" y="134"/>
                  </a:moveTo>
                  <a:lnTo>
                    <a:pt x="158" y="132"/>
                  </a:lnTo>
                  <a:lnTo>
                    <a:pt x="152" y="135"/>
                  </a:lnTo>
                  <a:lnTo>
                    <a:pt x="139" y="139"/>
                  </a:lnTo>
                  <a:lnTo>
                    <a:pt x="127" y="153"/>
                  </a:lnTo>
                  <a:lnTo>
                    <a:pt x="120" y="160"/>
                  </a:lnTo>
                  <a:lnTo>
                    <a:pt x="112" y="172"/>
                  </a:lnTo>
                  <a:lnTo>
                    <a:pt x="104" y="187"/>
                  </a:lnTo>
                  <a:lnTo>
                    <a:pt x="101" y="206"/>
                  </a:lnTo>
                  <a:lnTo>
                    <a:pt x="95" y="225"/>
                  </a:lnTo>
                  <a:lnTo>
                    <a:pt x="91" y="249"/>
                  </a:lnTo>
                  <a:lnTo>
                    <a:pt x="85" y="278"/>
                  </a:lnTo>
                  <a:lnTo>
                    <a:pt x="85" y="312"/>
                  </a:lnTo>
                  <a:lnTo>
                    <a:pt x="82" y="320"/>
                  </a:lnTo>
                  <a:lnTo>
                    <a:pt x="78" y="326"/>
                  </a:lnTo>
                  <a:lnTo>
                    <a:pt x="72" y="329"/>
                  </a:lnTo>
                  <a:lnTo>
                    <a:pt x="68" y="331"/>
                  </a:lnTo>
                  <a:lnTo>
                    <a:pt x="55" y="331"/>
                  </a:lnTo>
                  <a:lnTo>
                    <a:pt x="40" y="327"/>
                  </a:lnTo>
                  <a:lnTo>
                    <a:pt x="26" y="318"/>
                  </a:lnTo>
                  <a:lnTo>
                    <a:pt x="13" y="310"/>
                  </a:lnTo>
                  <a:lnTo>
                    <a:pt x="6" y="305"/>
                  </a:lnTo>
                  <a:lnTo>
                    <a:pt x="2" y="303"/>
                  </a:lnTo>
                  <a:lnTo>
                    <a:pt x="0" y="301"/>
                  </a:lnTo>
                  <a:lnTo>
                    <a:pt x="0" y="293"/>
                  </a:lnTo>
                  <a:lnTo>
                    <a:pt x="0" y="280"/>
                  </a:lnTo>
                  <a:lnTo>
                    <a:pt x="0" y="265"/>
                  </a:lnTo>
                  <a:lnTo>
                    <a:pt x="0" y="244"/>
                  </a:lnTo>
                  <a:lnTo>
                    <a:pt x="0" y="223"/>
                  </a:lnTo>
                  <a:lnTo>
                    <a:pt x="0" y="200"/>
                  </a:lnTo>
                  <a:lnTo>
                    <a:pt x="4" y="177"/>
                  </a:lnTo>
                  <a:lnTo>
                    <a:pt x="6" y="153"/>
                  </a:lnTo>
                  <a:lnTo>
                    <a:pt x="11" y="128"/>
                  </a:lnTo>
                  <a:lnTo>
                    <a:pt x="17" y="103"/>
                  </a:lnTo>
                  <a:lnTo>
                    <a:pt x="26" y="80"/>
                  </a:lnTo>
                  <a:lnTo>
                    <a:pt x="36" y="59"/>
                  </a:lnTo>
                  <a:lnTo>
                    <a:pt x="49" y="40"/>
                  </a:lnTo>
                  <a:lnTo>
                    <a:pt x="66" y="25"/>
                  </a:lnTo>
                  <a:lnTo>
                    <a:pt x="85" y="16"/>
                  </a:lnTo>
                  <a:lnTo>
                    <a:pt x="103" y="6"/>
                  </a:lnTo>
                  <a:lnTo>
                    <a:pt x="120" y="2"/>
                  </a:lnTo>
                  <a:lnTo>
                    <a:pt x="137" y="0"/>
                  </a:lnTo>
                  <a:lnTo>
                    <a:pt x="152" y="2"/>
                  </a:lnTo>
                  <a:lnTo>
                    <a:pt x="163" y="4"/>
                  </a:lnTo>
                  <a:lnTo>
                    <a:pt x="175" y="10"/>
                  </a:lnTo>
                  <a:lnTo>
                    <a:pt x="184" y="14"/>
                  </a:lnTo>
                  <a:lnTo>
                    <a:pt x="194" y="23"/>
                  </a:lnTo>
                  <a:lnTo>
                    <a:pt x="199" y="29"/>
                  </a:lnTo>
                  <a:lnTo>
                    <a:pt x="207" y="37"/>
                  </a:lnTo>
                  <a:lnTo>
                    <a:pt x="211" y="44"/>
                  </a:lnTo>
                  <a:lnTo>
                    <a:pt x="217" y="52"/>
                  </a:lnTo>
                  <a:lnTo>
                    <a:pt x="220" y="61"/>
                  </a:lnTo>
                  <a:lnTo>
                    <a:pt x="224" y="67"/>
                  </a:lnTo>
                  <a:lnTo>
                    <a:pt x="201" y="80"/>
                  </a:lnTo>
                  <a:lnTo>
                    <a:pt x="198" y="78"/>
                  </a:lnTo>
                  <a:lnTo>
                    <a:pt x="188" y="71"/>
                  </a:lnTo>
                  <a:lnTo>
                    <a:pt x="180" y="69"/>
                  </a:lnTo>
                  <a:lnTo>
                    <a:pt x="175" y="65"/>
                  </a:lnTo>
                  <a:lnTo>
                    <a:pt x="165" y="61"/>
                  </a:lnTo>
                  <a:lnTo>
                    <a:pt x="158" y="59"/>
                  </a:lnTo>
                  <a:lnTo>
                    <a:pt x="148" y="58"/>
                  </a:lnTo>
                  <a:lnTo>
                    <a:pt x="139" y="58"/>
                  </a:lnTo>
                  <a:lnTo>
                    <a:pt x="127" y="56"/>
                  </a:lnTo>
                  <a:lnTo>
                    <a:pt x="118" y="59"/>
                  </a:lnTo>
                  <a:lnTo>
                    <a:pt x="104" y="61"/>
                  </a:lnTo>
                  <a:lnTo>
                    <a:pt x="95" y="67"/>
                  </a:lnTo>
                  <a:lnTo>
                    <a:pt x="85" y="75"/>
                  </a:lnTo>
                  <a:lnTo>
                    <a:pt x="76" y="84"/>
                  </a:lnTo>
                  <a:lnTo>
                    <a:pt x="65" y="96"/>
                  </a:lnTo>
                  <a:lnTo>
                    <a:pt x="57" y="109"/>
                  </a:lnTo>
                  <a:lnTo>
                    <a:pt x="49" y="122"/>
                  </a:lnTo>
                  <a:lnTo>
                    <a:pt x="46" y="137"/>
                  </a:lnTo>
                  <a:lnTo>
                    <a:pt x="40" y="151"/>
                  </a:lnTo>
                  <a:lnTo>
                    <a:pt x="36" y="166"/>
                  </a:lnTo>
                  <a:lnTo>
                    <a:pt x="32" y="181"/>
                  </a:lnTo>
                  <a:lnTo>
                    <a:pt x="32" y="196"/>
                  </a:lnTo>
                  <a:lnTo>
                    <a:pt x="28" y="211"/>
                  </a:lnTo>
                  <a:lnTo>
                    <a:pt x="28" y="223"/>
                  </a:lnTo>
                  <a:lnTo>
                    <a:pt x="28" y="236"/>
                  </a:lnTo>
                  <a:lnTo>
                    <a:pt x="28" y="246"/>
                  </a:lnTo>
                  <a:lnTo>
                    <a:pt x="28" y="253"/>
                  </a:lnTo>
                  <a:lnTo>
                    <a:pt x="28" y="261"/>
                  </a:lnTo>
                  <a:lnTo>
                    <a:pt x="28" y="265"/>
                  </a:lnTo>
                  <a:lnTo>
                    <a:pt x="30" y="268"/>
                  </a:lnTo>
                  <a:lnTo>
                    <a:pt x="61" y="274"/>
                  </a:lnTo>
                  <a:lnTo>
                    <a:pt x="61" y="270"/>
                  </a:lnTo>
                  <a:lnTo>
                    <a:pt x="61" y="268"/>
                  </a:lnTo>
                  <a:lnTo>
                    <a:pt x="61" y="261"/>
                  </a:lnTo>
                  <a:lnTo>
                    <a:pt x="63" y="253"/>
                  </a:lnTo>
                  <a:lnTo>
                    <a:pt x="63" y="244"/>
                  </a:lnTo>
                  <a:lnTo>
                    <a:pt x="65" y="232"/>
                  </a:lnTo>
                  <a:lnTo>
                    <a:pt x="66" y="221"/>
                  </a:lnTo>
                  <a:lnTo>
                    <a:pt x="70" y="210"/>
                  </a:lnTo>
                  <a:lnTo>
                    <a:pt x="72" y="196"/>
                  </a:lnTo>
                  <a:lnTo>
                    <a:pt x="74" y="183"/>
                  </a:lnTo>
                  <a:lnTo>
                    <a:pt x="78" y="170"/>
                  </a:lnTo>
                  <a:lnTo>
                    <a:pt x="82" y="158"/>
                  </a:lnTo>
                  <a:lnTo>
                    <a:pt x="85" y="145"/>
                  </a:lnTo>
                  <a:lnTo>
                    <a:pt x="89" y="137"/>
                  </a:lnTo>
                  <a:lnTo>
                    <a:pt x="95" y="128"/>
                  </a:lnTo>
                  <a:lnTo>
                    <a:pt x="101" y="124"/>
                  </a:lnTo>
                  <a:lnTo>
                    <a:pt x="110" y="113"/>
                  </a:lnTo>
                  <a:lnTo>
                    <a:pt x="122" y="105"/>
                  </a:lnTo>
                  <a:lnTo>
                    <a:pt x="133" y="99"/>
                  </a:lnTo>
                  <a:lnTo>
                    <a:pt x="144" y="97"/>
                  </a:lnTo>
                  <a:lnTo>
                    <a:pt x="152" y="96"/>
                  </a:lnTo>
                  <a:lnTo>
                    <a:pt x="161" y="96"/>
                  </a:lnTo>
                  <a:lnTo>
                    <a:pt x="167" y="96"/>
                  </a:lnTo>
                  <a:lnTo>
                    <a:pt x="171" y="97"/>
                  </a:lnTo>
                  <a:lnTo>
                    <a:pt x="161" y="134"/>
                  </a:lnTo>
                  <a:close/>
                </a:path>
              </a:pathLst>
            </a:custGeom>
            <a:solidFill>
              <a:srgbClr val="000000"/>
            </a:solidFill>
            <a:ln w="9525">
              <a:noFill/>
              <a:round/>
              <a:headEnd/>
              <a:tailEnd/>
            </a:ln>
          </p:spPr>
          <p:txBody>
            <a:bodyPr/>
            <a:lstStyle/>
            <a:p>
              <a:endParaRPr lang="en-US"/>
            </a:p>
          </p:txBody>
        </p:sp>
        <p:sp>
          <p:nvSpPr>
            <p:cNvPr id="8219" name="Freeform 282"/>
            <p:cNvSpPr>
              <a:spLocks/>
            </p:cNvSpPr>
            <p:nvPr/>
          </p:nvSpPr>
          <p:spPr bwMode="auto">
            <a:xfrm>
              <a:off x="2144" y="3434"/>
              <a:ext cx="112" cy="171"/>
            </a:xfrm>
            <a:custGeom>
              <a:avLst/>
              <a:gdLst>
                <a:gd name="T0" fmla="*/ 2 w 224"/>
                <a:gd name="T1" fmla="*/ 24 h 342"/>
                <a:gd name="T2" fmla="*/ 6 w 224"/>
                <a:gd name="T3" fmla="*/ 26 h 342"/>
                <a:gd name="T4" fmla="*/ 12 w 224"/>
                <a:gd name="T5" fmla="*/ 29 h 342"/>
                <a:gd name="T6" fmla="*/ 18 w 224"/>
                <a:gd name="T7" fmla="*/ 36 h 342"/>
                <a:gd name="T8" fmla="*/ 24 w 224"/>
                <a:gd name="T9" fmla="*/ 43 h 342"/>
                <a:gd name="T10" fmla="*/ 28 w 224"/>
                <a:gd name="T11" fmla="*/ 53 h 342"/>
                <a:gd name="T12" fmla="*/ 28 w 224"/>
                <a:gd name="T13" fmla="*/ 68 h 342"/>
                <a:gd name="T14" fmla="*/ 25 w 224"/>
                <a:gd name="T15" fmla="*/ 86 h 342"/>
                <a:gd name="T16" fmla="*/ 51 w 224"/>
                <a:gd name="T17" fmla="*/ 84 h 342"/>
                <a:gd name="T18" fmla="*/ 53 w 224"/>
                <a:gd name="T19" fmla="*/ 76 h 342"/>
                <a:gd name="T20" fmla="*/ 54 w 224"/>
                <a:gd name="T21" fmla="*/ 63 h 342"/>
                <a:gd name="T22" fmla="*/ 56 w 224"/>
                <a:gd name="T23" fmla="*/ 48 h 342"/>
                <a:gd name="T24" fmla="*/ 56 w 224"/>
                <a:gd name="T25" fmla="*/ 33 h 342"/>
                <a:gd name="T26" fmla="*/ 52 w 224"/>
                <a:gd name="T27" fmla="*/ 17 h 342"/>
                <a:gd name="T28" fmla="*/ 44 w 224"/>
                <a:gd name="T29" fmla="*/ 5 h 342"/>
                <a:gd name="T30" fmla="*/ 30 w 224"/>
                <a:gd name="T31" fmla="*/ 0 h 342"/>
                <a:gd name="T32" fmla="*/ 21 w 224"/>
                <a:gd name="T33" fmla="*/ 7 h 342"/>
                <a:gd name="T34" fmla="*/ 25 w 224"/>
                <a:gd name="T35" fmla="*/ 7 h 342"/>
                <a:gd name="T36" fmla="*/ 29 w 224"/>
                <a:gd name="T37" fmla="*/ 8 h 342"/>
                <a:gd name="T38" fmla="*/ 34 w 224"/>
                <a:gd name="T39" fmla="*/ 10 h 342"/>
                <a:gd name="T40" fmla="*/ 39 w 224"/>
                <a:gd name="T41" fmla="*/ 12 h 342"/>
                <a:gd name="T42" fmla="*/ 44 w 224"/>
                <a:gd name="T43" fmla="*/ 17 h 342"/>
                <a:gd name="T44" fmla="*/ 48 w 224"/>
                <a:gd name="T45" fmla="*/ 23 h 342"/>
                <a:gd name="T46" fmla="*/ 49 w 224"/>
                <a:gd name="T47" fmla="*/ 33 h 342"/>
                <a:gd name="T48" fmla="*/ 49 w 224"/>
                <a:gd name="T49" fmla="*/ 43 h 342"/>
                <a:gd name="T50" fmla="*/ 49 w 224"/>
                <a:gd name="T51" fmla="*/ 50 h 342"/>
                <a:gd name="T52" fmla="*/ 48 w 224"/>
                <a:gd name="T53" fmla="*/ 58 h 342"/>
                <a:gd name="T54" fmla="*/ 47 w 224"/>
                <a:gd name="T55" fmla="*/ 65 h 342"/>
                <a:gd name="T56" fmla="*/ 46 w 224"/>
                <a:gd name="T57" fmla="*/ 70 h 342"/>
                <a:gd name="T58" fmla="*/ 46 w 224"/>
                <a:gd name="T59" fmla="*/ 74 h 342"/>
                <a:gd name="T60" fmla="*/ 45 w 224"/>
                <a:gd name="T61" fmla="*/ 77 h 342"/>
                <a:gd name="T62" fmla="*/ 37 w 224"/>
                <a:gd name="T63" fmla="*/ 77 h 342"/>
                <a:gd name="T64" fmla="*/ 38 w 224"/>
                <a:gd name="T65" fmla="*/ 72 h 342"/>
                <a:gd name="T66" fmla="*/ 39 w 224"/>
                <a:gd name="T67" fmla="*/ 65 h 342"/>
                <a:gd name="T68" fmla="*/ 39 w 224"/>
                <a:gd name="T69" fmla="*/ 56 h 342"/>
                <a:gd name="T70" fmla="*/ 39 w 224"/>
                <a:gd name="T71" fmla="*/ 45 h 342"/>
                <a:gd name="T72" fmla="*/ 36 w 224"/>
                <a:gd name="T73" fmla="*/ 36 h 342"/>
                <a:gd name="T74" fmla="*/ 30 w 224"/>
                <a:gd name="T75" fmla="*/ 26 h 342"/>
                <a:gd name="T76" fmla="*/ 22 w 224"/>
                <a:gd name="T77" fmla="*/ 19 h 342"/>
                <a:gd name="T78" fmla="*/ 0 w 224"/>
                <a:gd name="T79" fmla="*/ 23 h 3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4"/>
                <a:gd name="T121" fmla="*/ 0 h 342"/>
                <a:gd name="T122" fmla="*/ 224 w 224"/>
                <a:gd name="T123" fmla="*/ 342 h 3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4" h="342">
                  <a:moveTo>
                    <a:pt x="0" y="95"/>
                  </a:moveTo>
                  <a:lnTo>
                    <a:pt x="5" y="97"/>
                  </a:lnTo>
                  <a:lnTo>
                    <a:pt x="13" y="99"/>
                  </a:lnTo>
                  <a:lnTo>
                    <a:pt x="24" y="104"/>
                  </a:lnTo>
                  <a:lnTo>
                    <a:pt x="34" y="108"/>
                  </a:lnTo>
                  <a:lnTo>
                    <a:pt x="45" y="118"/>
                  </a:lnTo>
                  <a:lnTo>
                    <a:pt x="58" y="129"/>
                  </a:lnTo>
                  <a:lnTo>
                    <a:pt x="72" y="142"/>
                  </a:lnTo>
                  <a:lnTo>
                    <a:pt x="83" y="156"/>
                  </a:lnTo>
                  <a:lnTo>
                    <a:pt x="95" y="173"/>
                  </a:lnTo>
                  <a:lnTo>
                    <a:pt x="102" y="192"/>
                  </a:lnTo>
                  <a:lnTo>
                    <a:pt x="110" y="215"/>
                  </a:lnTo>
                  <a:lnTo>
                    <a:pt x="112" y="241"/>
                  </a:lnTo>
                  <a:lnTo>
                    <a:pt x="112" y="272"/>
                  </a:lnTo>
                  <a:lnTo>
                    <a:pt x="108" y="304"/>
                  </a:lnTo>
                  <a:lnTo>
                    <a:pt x="100" y="342"/>
                  </a:lnTo>
                  <a:lnTo>
                    <a:pt x="201" y="338"/>
                  </a:lnTo>
                  <a:lnTo>
                    <a:pt x="201" y="334"/>
                  </a:lnTo>
                  <a:lnTo>
                    <a:pt x="205" y="321"/>
                  </a:lnTo>
                  <a:lnTo>
                    <a:pt x="209" y="304"/>
                  </a:lnTo>
                  <a:lnTo>
                    <a:pt x="214" y="281"/>
                  </a:lnTo>
                  <a:lnTo>
                    <a:pt x="216" y="255"/>
                  </a:lnTo>
                  <a:lnTo>
                    <a:pt x="222" y="224"/>
                  </a:lnTo>
                  <a:lnTo>
                    <a:pt x="222" y="194"/>
                  </a:lnTo>
                  <a:lnTo>
                    <a:pt x="224" y="161"/>
                  </a:lnTo>
                  <a:lnTo>
                    <a:pt x="222" y="129"/>
                  </a:lnTo>
                  <a:lnTo>
                    <a:pt x="216" y="97"/>
                  </a:lnTo>
                  <a:lnTo>
                    <a:pt x="207" y="68"/>
                  </a:lnTo>
                  <a:lnTo>
                    <a:pt x="195" y="44"/>
                  </a:lnTo>
                  <a:lnTo>
                    <a:pt x="176" y="23"/>
                  </a:lnTo>
                  <a:lnTo>
                    <a:pt x="154" y="9"/>
                  </a:lnTo>
                  <a:lnTo>
                    <a:pt x="123" y="0"/>
                  </a:lnTo>
                  <a:lnTo>
                    <a:pt x="89" y="0"/>
                  </a:lnTo>
                  <a:lnTo>
                    <a:pt x="83" y="30"/>
                  </a:lnTo>
                  <a:lnTo>
                    <a:pt x="85" y="30"/>
                  </a:lnTo>
                  <a:lnTo>
                    <a:pt x="98" y="30"/>
                  </a:lnTo>
                  <a:lnTo>
                    <a:pt x="106" y="30"/>
                  </a:lnTo>
                  <a:lnTo>
                    <a:pt x="116" y="32"/>
                  </a:lnTo>
                  <a:lnTo>
                    <a:pt x="125" y="36"/>
                  </a:lnTo>
                  <a:lnTo>
                    <a:pt x="136" y="40"/>
                  </a:lnTo>
                  <a:lnTo>
                    <a:pt x="146" y="44"/>
                  </a:lnTo>
                  <a:lnTo>
                    <a:pt x="155" y="49"/>
                  </a:lnTo>
                  <a:lnTo>
                    <a:pt x="165" y="59"/>
                  </a:lnTo>
                  <a:lnTo>
                    <a:pt x="176" y="68"/>
                  </a:lnTo>
                  <a:lnTo>
                    <a:pt x="182" y="80"/>
                  </a:lnTo>
                  <a:lnTo>
                    <a:pt x="190" y="95"/>
                  </a:lnTo>
                  <a:lnTo>
                    <a:pt x="193" y="110"/>
                  </a:lnTo>
                  <a:lnTo>
                    <a:pt x="195" y="131"/>
                  </a:lnTo>
                  <a:lnTo>
                    <a:pt x="195" y="148"/>
                  </a:lnTo>
                  <a:lnTo>
                    <a:pt x="195" y="169"/>
                  </a:lnTo>
                  <a:lnTo>
                    <a:pt x="193" y="184"/>
                  </a:lnTo>
                  <a:lnTo>
                    <a:pt x="193" y="201"/>
                  </a:lnTo>
                  <a:lnTo>
                    <a:pt x="190" y="217"/>
                  </a:lnTo>
                  <a:lnTo>
                    <a:pt x="190" y="232"/>
                  </a:lnTo>
                  <a:lnTo>
                    <a:pt x="188" y="245"/>
                  </a:lnTo>
                  <a:lnTo>
                    <a:pt x="188" y="258"/>
                  </a:lnTo>
                  <a:lnTo>
                    <a:pt x="184" y="268"/>
                  </a:lnTo>
                  <a:lnTo>
                    <a:pt x="184" y="277"/>
                  </a:lnTo>
                  <a:lnTo>
                    <a:pt x="182" y="285"/>
                  </a:lnTo>
                  <a:lnTo>
                    <a:pt x="182" y="294"/>
                  </a:lnTo>
                  <a:lnTo>
                    <a:pt x="180" y="302"/>
                  </a:lnTo>
                  <a:lnTo>
                    <a:pt x="180" y="308"/>
                  </a:lnTo>
                  <a:lnTo>
                    <a:pt x="148" y="308"/>
                  </a:lnTo>
                  <a:lnTo>
                    <a:pt x="148" y="306"/>
                  </a:lnTo>
                  <a:lnTo>
                    <a:pt x="150" y="298"/>
                  </a:lnTo>
                  <a:lnTo>
                    <a:pt x="150" y="287"/>
                  </a:lnTo>
                  <a:lnTo>
                    <a:pt x="154" y="275"/>
                  </a:lnTo>
                  <a:lnTo>
                    <a:pt x="155" y="260"/>
                  </a:lnTo>
                  <a:lnTo>
                    <a:pt x="155" y="243"/>
                  </a:lnTo>
                  <a:lnTo>
                    <a:pt x="155" y="224"/>
                  </a:lnTo>
                  <a:lnTo>
                    <a:pt x="157" y="205"/>
                  </a:lnTo>
                  <a:lnTo>
                    <a:pt x="155" y="182"/>
                  </a:lnTo>
                  <a:lnTo>
                    <a:pt x="150" y="161"/>
                  </a:lnTo>
                  <a:lnTo>
                    <a:pt x="144" y="142"/>
                  </a:lnTo>
                  <a:lnTo>
                    <a:pt x="136" y="123"/>
                  </a:lnTo>
                  <a:lnTo>
                    <a:pt x="123" y="104"/>
                  </a:lnTo>
                  <a:lnTo>
                    <a:pt x="106" y="89"/>
                  </a:lnTo>
                  <a:lnTo>
                    <a:pt x="87" y="76"/>
                  </a:lnTo>
                  <a:lnTo>
                    <a:pt x="64" y="66"/>
                  </a:lnTo>
                  <a:lnTo>
                    <a:pt x="0" y="95"/>
                  </a:lnTo>
                  <a:close/>
                </a:path>
              </a:pathLst>
            </a:custGeom>
            <a:solidFill>
              <a:srgbClr val="000000"/>
            </a:solidFill>
            <a:ln w="9525">
              <a:noFill/>
              <a:round/>
              <a:headEnd/>
              <a:tailEnd/>
            </a:ln>
          </p:spPr>
          <p:txBody>
            <a:bodyPr/>
            <a:lstStyle/>
            <a:p>
              <a:endParaRPr lang="en-US"/>
            </a:p>
          </p:txBody>
        </p:sp>
        <p:sp>
          <p:nvSpPr>
            <p:cNvPr id="8220" name="Freeform 283"/>
            <p:cNvSpPr>
              <a:spLocks/>
            </p:cNvSpPr>
            <p:nvPr/>
          </p:nvSpPr>
          <p:spPr bwMode="auto">
            <a:xfrm>
              <a:off x="2162" y="3353"/>
              <a:ext cx="150" cy="187"/>
            </a:xfrm>
            <a:custGeom>
              <a:avLst/>
              <a:gdLst>
                <a:gd name="T0" fmla="*/ 16 w 298"/>
                <a:gd name="T1" fmla="*/ 33 h 375"/>
                <a:gd name="T2" fmla="*/ 22 w 298"/>
                <a:gd name="T3" fmla="*/ 29 h 375"/>
                <a:gd name="T4" fmla="*/ 31 w 298"/>
                <a:gd name="T5" fmla="*/ 27 h 375"/>
                <a:gd name="T6" fmla="*/ 40 w 298"/>
                <a:gd name="T7" fmla="*/ 29 h 375"/>
                <a:gd name="T8" fmla="*/ 47 w 298"/>
                <a:gd name="T9" fmla="*/ 40 h 375"/>
                <a:gd name="T10" fmla="*/ 49 w 298"/>
                <a:gd name="T11" fmla="*/ 47 h 375"/>
                <a:gd name="T12" fmla="*/ 50 w 298"/>
                <a:gd name="T13" fmla="*/ 60 h 375"/>
                <a:gd name="T14" fmla="*/ 51 w 298"/>
                <a:gd name="T15" fmla="*/ 74 h 375"/>
                <a:gd name="T16" fmla="*/ 52 w 298"/>
                <a:gd name="T17" fmla="*/ 86 h 375"/>
                <a:gd name="T18" fmla="*/ 52 w 298"/>
                <a:gd name="T19" fmla="*/ 93 h 375"/>
                <a:gd name="T20" fmla="*/ 72 w 298"/>
                <a:gd name="T21" fmla="*/ 73 h 375"/>
                <a:gd name="T22" fmla="*/ 74 w 298"/>
                <a:gd name="T23" fmla="*/ 64 h 375"/>
                <a:gd name="T24" fmla="*/ 75 w 298"/>
                <a:gd name="T25" fmla="*/ 47 h 375"/>
                <a:gd name="T26" fmla="*/ 73 w 298"/>
                <a:gd name="T27" fmla="*/ 28 h 375"/>
                <a:gd name="T28" fmla="*/ 65 w 298"/>
                <a:gd name="T29" fmla="*/ 11 h 375"/>
                <a:gd name="T30" fmla="*/ 49 w 298"/>
                <a:gd name="T31" fmla="*/ 2 h 375"/>
                <a:gd name="T32" fmla="*/ 28 w 298"/>
                <a:gd name="T33" fmla="*/ 0 h 375"/>
                <a:gd name="T34" fmla="*/ 15 w 298"/>
                <a:gd name="T35" fmla="*/ 5 h 375"/>
                <a:gd name="T36" fmla="*/ 6 w 298"/>
                <a:gd name="T37" fmla="*/ 13 h 375"/>
                <a:gd name="T38" fmla="*/ 2 w 298"/>
                <a:gd name="T39" fmla="*/ 20 h 375"/>
                <a:gd name="T40" fmla="*/ 0 w 298"/>
                <a:gd name="T41" fmla="*/ 25 h 375"/>
                <a:gd name="T42" fmla="*/ 6 w 298"/>
                <a:gd name="T43" fmla="*/ 28 h 375"/>
                <a:gd name="T44" fmla="*/ 10 w 298"/>
                <a:gd name="T45" fmla="*/ 21 h 375"/>
                <a:gd name="T46" fmla="*/ 18 w 298"/>
                <a:gd name="T47" fmla="*/ 13 h 375"/>
                <a:gd name="T48" fmla="*/ 26 w 298"/>
                <a:gd name="T49" fmla="*/ 10 h 375"/>
                <a:gd name="T50" fmla="*/ 34 w 298"/>
                <a:gd name="T51" fmla="*/ 9 h 375"/>
                <a:gd name="T52" fmla="*/ 42 w 298"/>
                <a:gd name="T53" fmla="*/ 10 h 375"/>
                <a:gd name="T54" fmla="*/ 49 w 298"/>
                <a:gd name="T55" fmla="*/ 13 h 375"/>
                <a:gd name="T56" fmla="*/ 55 w 298"/>
                <a:gd name="T57" fmla="*/ 17 h 375"/>
                <a:gd name="T58" fmla="*/ 61 w 298"/>
                <a:gd name="T59" fmla="*/ 26 h 375"/>
                <a:gd name="T60" fmla="*/ 63 w 298"/>
                <a:gd name="T61" fmla="*/ 34 h 375"/>
                <a:gd name="T62" fmla="*/ 65 w 298"/>
                <a:gd name="T63" fmla="*/ 44 h 375"/>
                <a:gd name="T64" fmla="*/ 66 w 298"/>
                <a:gd name="T65" fmla="*/ 54 h 375"/>
                <a:gd name="T66" fmla="*/ 66 w 298"/>
                <a:gd name="T67" fmla="*/ 61 h 375"/>
                <a:gd name="T68" fmla="*/ 67 w 298"/>
                <a:gd name="T69" fmla="*/ 64 h 375"/>
                <a:gd name="T70" fmla="*/ 59 w 298"/>
                <a:gd name="T71" fmla="*/ 67 h 375"/>
                <a:gd name="T72" fmla="*/ 59 w 298"/>
                <a:gd name="T73" fmla="*/ 58 h 375"/>
                <a:gd name="T74" fmla="*/ 57 w 298"/>
                <a:gd name="T75" fmla="*/ 46 h 375"/>
                <a:gd name="T76" fmla="*/ 52 w 298"/>
                <a:gd name="T77" fmla="*/ 32 h 375"/>
                <a:gd name="T78" fmla="*/ 45 w 298"/>
                <a:gd name="T79" fmla="*/ 22 h 375"/>
                <a:gd name="T80" fmla="*/ 33 w 298"/>
                <a:gd name="T81" fmla="*/ 16 h 375"/>
                <a:gd name="T82" fmla="*/ 23 w 298"/>
                <a:gd name="T83" fmla="*/ 18 h 375"/>
                <a:gd name="T84" fmla="*/ 16 w 298"/>
                <a:gd name="T85" fmla="*/ 22 h 375"/>
                <a:gd name="T86" fmla="*/ 13 w 298"/>
                <a:gd name="T87" fmla="*/ 28 h 375"/>
                <a:gd name="T88" fmla="*/ 11 w 298"/>
                <a:gd name="T89" fmla="*/ 35 h 3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8"/>
                <a:gd name="T136" fmla="*/ 0 h 375"/>
                <a:gd name="T137" fmla="*/ 298 w 298"/>
                <a:gd name="T138" fmla="*/ 375 h 3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8" h="375">
                  <a:moveTo>
                    <a:pt x="43" y="147"/>
                  </a:moveTo>
                  <a:lnTo>
                    <a:pt x="47" y="141"/>
                  </a:lnTo>
                  <a:lnTo>
                    <a:pt x="61" y="133"/>
                  </a:lnTo>
                  <a:lnTo>
                    <a:pt x="68" y="128"/>
                  </a:lnTo>
                  <a:lnTo>
                    <a:pt x="78" y="120"/>
                  </a:lnTo>
                  <a:lnTo>
                    <a:pt x="87" y="116"/>
                  </a:lnTo>
                  <a:lnTo>
                    <a:pt x="100" y="114"/>
                  </a:lnTo>
                  <a:lnTo>
                    <a:pt x="110" y="109"/>
                  </a:lnTo>
                  <a:lnTo>
                    <a:pt x="123" y="109"/>
                  </a:lnTo>
                  <a:lnTo>
                    <a:pt x="135" y="109"/>
                  </a:lnTo>
                  <a:lnTo>
                    <a:pt x="146" y="114"/>
                  </a:lnTo>
                  <a:lnTo>
                    <a:pt x="157" y="118"/>
                  </a:lnTo>
                  <a:lnTo>
                    <a:pt x="169" y="128"/>
                  </a:lnTo>
                  <a:lnTo>
                    <a:pt x="178" y="141"/>
                  </a:lnTo>
                  <a:lnTo>
                    <a:pt x="186" y="160"/>
                  </a:lnTo>
                  <a:lnTo>
                    <a:pt x="188" y="168"/>
                  </a:lnTo>
                  <a:lnTo>
                    <a:pt x="190" y="179"/>
                  </a:lnTo>
                  <a:lnTo>
                    <a:pt x="192" y="190"/>
                  </a:lnTo>
                  <a:lnTo>
                    <a:pt x="194" y="206"/>
                  </a:lnTo>
                  <a:lnTo>
                    <a:pt x="195" y="223"/>
                  </a:lnTo>
                  <a:lnTo>
                    <a:pt x="197" y="242"/>
                  </a:lnTo>
                  <a:lnTo>
                    <a:pt x="199" y="259"/>
                  </a:lnTo>
                  <a:lnTo>
                    <a:pt x="201" y="280"/>
                  </a:lnTo>
                  <a:lnTo>
                    <a:pt x="201" y="297"/>
                  </a:lnTo>
                  <a:lnTo>
                    <a:pt x="203" y="314"/>
                  </a:lnTo>
                  <a:lnTo>
                    <a:pt x="205" y="331"/>
                  </a:lnTo>
                  <a:lnTo>
                    <a:pt x="207" y="346"/>
                  </a:lnTo>
                  <a:lnTo>
                    <a:pt x="207" y="358"/>
                  </a:lnTo>
                  <a:lnTo>
                    <a:pt x="207" y="365"/>
                  </a:lnTo>
                  <a:lnTo>
                    <a:pt x="207" y="373"/>
                  </a:lnTo>
                  <a:lnTo>
                    <a:pt x="209" y="375"/>
                  </a:lnTo>
                  <a:lnTo>
                    <a:pt x="287" y="299"/>
                  </a:lnTo>
                  <a:lnTo>
                    <a:pt x="287" y="295"/>
                  </a:lnTo>
                  <a:lnTo>
                    <a:pt x="289" y="287"/>
                  </a:lnTo>
                  <a:lnTo>
                    <a:pt x="291" y="274"/>
                  </a:lnTo>
                  <a:lnTo>
                    <a:pt x="292" y="259"/>
                  </a:lnTo>
                  <a:lnTo>
                    <a:pt x="294" y="236"/>
                  </a:lnTo>
                  <a:lnTo>
                    <a:pt x="296" y="213"/>
                  </a:lnTo>
                  <a:lnTo>
                    <a:pt x="296" y="189"/>
                  </a:lnTo>
                  <a:lnTo>
                    <a:pt x="298" y="166"/>
                  </a:lnTo>
                  <a:lnTo>
                    <a:pt x="292" y="139"/>
                  </a:lnTo>
                  <a:lnTo>
                    <a:pt x="289" y="114"/>
                  </a:lnTo>
                  <a:lnTo>
                    <a:pt x="279" y="88"/>
                  </a:lnTo>
                  <a:lnTo>
                    <a:pt x="272" y="67"/>
                  </a:lnTo>
                  <a:lnTo>
                    <a:pt x="256" y="44"/>
                  </a:lnTo>
                  <a:lnTo>
                    <a:pt x="239" y="29"/>
                  </a:lnTo>
                  <a:lnTo>
                    <a:pt x="216" y="14"/>
                  </a:lnTo>
                  <a:lnTo>
                    <a:pt x="192" y="8"/>
                  </a:lnTo>
                  <a:lnTo>
                    <a:pt x="159" y="2"/>
                  </a:lnTo>
                  <a:lnTo>
                    <a:pt x="135" y="0"/>
                  </a:lnTo>
                  <a:lnTo>
                    <a:pt x="112" y="2"/>
                  </a:lnTo>
                  <a:lnTo>
                    <a:pt x="93" y="8"/>
                  </a:lnTo>
                  <a:lnTo>
                    <a:pt x="74" y="14"/>
                  </a:lnTo>
                  <a:lnTo>
                    <a:pt x="59" y="21"/>
                  </a:lnTo>
                  <a:lnTo>
                    <a:pt x="45" y="31"/>
                  </a:lnTo>
                  <a:lnTo>
                    <a:pt x="34" y="42"/>
                  </a:lnTo>
                  <a:lnTo>
                    <a:pt x="24" y="52"/>
                  </a:lnTo>
                  <a:lnTo>
                    <a:pt x="15" y="61"/>
                  </a:lnTo>
                  <a:lnTo>
                    <a:pt x="9" y="73"/>
                  </a:lnTo>
                  <a:lnTo>
                    <a:pt x="5" y="82"/>
                  </a:lnTo>
                  <a:lnTo>
                    <a:pt x="2" y="90"/>
                  </a:lnTo>
                  <a:lnTo>
                    <a:pt x="0" y="97"/>
                  </a:lnTo>
                  <a:lnTo>
                    <a:pt x="0" y="101"/>
                  </a:lnTo>
                  <a:lnTo>
                    <a:pt x="0" y="103"/>
                  </a:lnTo>
                  <a:lnTo>
                    <a:pt x="21" y="114"/>
                  </a:lnTo>
                  <a:lnTo>
                    <a:pt x="21" y="113"/>
                  </a:lnTo>
                  <a:lnTo>
                    <a:pt x="24" y="107"/>
                  </a:lnTo>
                  <a:lnTo>
                    <a:pt x="28" y="95"/>
                  </a:lnTo>
                  <a:lnTo>
                    <a:pt x="38" y="86"/>
                  </a:lnTo>
                  <a:lnTo>
                    <a:pt x="47" y="74"/>
                  </a:lnTo>
                  <a:lnTo>
                    <a:pt x="61" y="61"/>
                  </a:lnTo>
                  <a:lnTo>
                    <a:pt x="70" y="55"/>
                  </a:lnTo>
                  <a:lnTo>
                    <a:pt x="80" y="50"/>
                  </a:lnTo>
                  <a:lnTo>
                    <a:pt x="89" y="46"/>
                  </a:lnTo>
                  <a:lnTo>
                    <a:pt x="102" y="42"/>
                  </a:lnTo>
                  <a:lnTo>
                    <a:pt x="114" y="38"/>
                  </a:lnTo>
                  <a:lnTo>
                    <a:pt x="125" y="36"/>
                  </a:lnTo>
                  <a:lnTo>
                    <a:pt x="135" y="36"/>
                  </a:lnTo>
                  <a:lnTo>
                    <a:pt x="146" y="36"/>
                  </a:lnTo>
                  <a:lnTo>
                    <a:pt x="157" y="36"/>
                  </a:lnTo>
                  <a:lnTo>
                    <a:pt x="167" y="40"/>
                  </a:lnTo>
                  <a:lnTo>
                    <a:pt x="178" y="44"/>
                  </a:lnTo>
                  <a:lnTo>
                    <a:pt x="188" y="48"/>
                  </a:lnTo>
                  <a:lnTo>
                    <a:pt x="195" y="54"/>
                  </a:lnTo>
                  <a:lnTo>
                    <a:pt x="205" y="57"/>
                  </a:lnTo>
                  <a:lnTo>
                    <a:pt x="213" y="63"/>
                  </a:lnTo>
                  <a:lnTo>
                    <a:pt x="218" y="69"/>
                  </a:lnTo>
                  <a:lnTo>
                    <a:pt x="232" y="82"/>
                  </a:lnTo>
                  <a:lnTo>
                    <a:pt x="239" y="99"/>
                  </a:lnTo>
                  <a:lnTo>
                    <a:pt x="241" y="107"/>
                  </a:lnTo>
                  <a:lnTo>
                    <a:pt x="245" y="114"/>
                  </a:lnTo>
                  <a:lnTo>
                    <a:pt x="247" y="126"/>
                  </a:lnTo>
                  <a:lnTo>
                    <a:pt x="251" y="139"/>
                  </a:lnTo>
                  <a:lnTo>
                    <a:pt x="251" y="152"/>
                  </a:lnTo>
                  <a:lnTo>
                    <a:pt x="254" y="166"/>
                  </a:lnTo>
                  <a:lnTo>
                    <a:pt x="256" y="179"/>
                  </a:lnTo>
                  <a:lnTo>
                    <a:pt x="258" y="194"/>
                  </a:lnTo>
                  <a:lnTo>
                    <a:pt x="258" y="206"/>
                  </a:lnTo>
                  <a:lnTo>
                    <a:pt x="260" y="219"/>
                  </a:lnTo>
                  <a:lnTo>
                    <a:pt x="260" y="228"/>
                  </a:lnTo>
                  <a:lnTo>
                    <a:pt x="262" y="240"/>
                  </a:lnTo>
                  <a:lnTo>
                    <a:pt x="262" y="247"/>
                  </a:lnTo>
                  <a:lnTo>
                    <a:pt x="264" y="253"/>
                  </a:lnTo>
                  <a:lnTo>
                    <a:pt x="264" y="257"/>
                  </a:lnTo>
                  <a:lnTo>
                    <a:pt x="266" y="259"/>
                  </a:lnTo>
                  <a:lnTo>
                    <a:pt x="233" y="280"/>
                  </a:lnTo>
                  <a:lnTo>
                    <a:pt x="232" y="276"/>
                  </a:lnTo>
                  <a:lnTo>
                    <a:pt x="232" y="270"/>
                  </a:lnTo>
                  <a:lnTo>
                    <a:pt x="232" y="261"/>
                  </a:lnTo>
                  <a:lnTo>
                    <a:pt x="232" y="249"/>
                  </a:lnTo>
                  <a:lnTo>
                    <a:pt x="232" y="234"/>
                  </a:lnTo>
                  <a:lnTo>
                    <a:pt x="230" y="219"/>
                  </a:lnTo>
                  <a:lnTo>
                    <a:pt x="226" y="200"/>
                  </a:lnTo>
                  <a:lnTo>
                    <a:pt x="226" y="185"/>
                  </a:lnTo>
                  <a:lnTo>
                    <a:pt x="218" y="166"/>
                  </a:lnTo>
                  <a:lnTo>
                    <a:pt x="214" y="147"/>
                  </a:lnTo>
                  <a:lnTo>
                    <a:pt x="207" y="128"/>
                  </a:lnTo>
                  <a:lnTo>
                    <a:pt x="199" y="114"/>
                  </a:lnTo>
                  <a:lnTo>
                    <a:pt x="188" y="99"/>
                  </a:lnTo>
                  <a:lnTo>
                    <a:pt x="176" y="88"/>
                  </a:lnTo>
                  <a:lnTo>
                    <a:pt x="163" y="76"/>
                  </a:lnTo>
                  <a:lnTo>
                    <a:pt x="148" y="73"/>
                  </a:lnTo>
                  <a:lnTo>
                    <a:pt x="131" y="67"/>
                  </a:lnTo>
                  <a:lnTo>
                    <a:pt x="116" y="67"/>
                  </a:lnTo>
                  <a:lnTo>
                    <a:pt x="100" y="67"/>
                  </a:lnTo>
                  <a:lnTo>
                    <a:pt x="91" y="73"/>
                  </a:lnTo>
                  <a:lnTo>
                    <a:pt x="80" y="76"/>
                  </a:lnTo>
                  <a:lnTo>
                    <a:pt x="74" y="82"/>
                  </a:lnTo>
                  <a:lnTo>
                    <a:pt x="64" y="90"/>
                  </a:lnTo>
                  <a:lnTo>
                    <a:pt x="61" y="99"/>
                  </a:lnTo>
                  <a:lnTo>
                    <a:pt x="55" y="107"/>
                  </a:lnTo>
                  <a:lnTo>
                    <a:pt x="51" y="114"/>
                  </a:lnTo>
                  <a:lnTo>
                    <a:pt x="47" y="120"/>
                  </a:lnTo>
                  <a:lnTo>
                    <a:pt x="47" y="130"/>
                  </a:lnTo>
                  <a:lnTo>
                    <a:pt x="43" y="141"/>
                  </a:lnTo>
                  <a:lnTo>
                    <a:pt x="43" y="147"/>
                  </a:lnTo>
                  <a:close/>
                </a:path>
              </a:pathLst>
            </a:custGeom>
            <a:solidFill>
              <a:srgbClr val="000000"/>
            </a:solidFill>
            <a:ln w="9525">
              <a:noFill/>
              <a:round/>
              <a:headEnd/>
              <a:tailEnd/>
            </a:ln>
          </p:spPr>
          <p:txBody>
            <a:bodyPr/>
            <a:lstStyle/>
            <a:p>
              <a:endParaRPr lang="en-US"/>
            </a:p>
          </p:txBody>
        </p:sp>
        <p:sp>
          <p:nvSpPr>
            <p:cNvPr id="8221" name="Freeform 284"/>
            <p:cNvSpPr>
              <a:spLocks/>
            </p:cNvSpPr>
            <p:nvPr/>
          </p:nvSpPr>
          <p:spPr bwMode="auto">
            <a:xfrm>
              <a:off x="1949" y="2198"/>
              <a:ext cx="109" cy="113"/>
            </a:xfrm>
            <a:custGeom>
              <a:avLst/>
              <a:gdLst>
                <a:gd name="T0" fmla="*/ 46 w 217"/>
                <a:gd name="T1" fmla="*/ 7 h 226"/>
                <a:gd name="T2" fmla="*/ 46 w 217"/>
                <a:gd name="T3" fmla="*/ 7 h 226"/>
                <a:gd name="T4" fmla="*/ 45 w 217"/>
                <a:gd name="T5" fmla="*/ 6 h 226"/>
                <a:gd name="T6" fmla="*/ 43 w 217"/>
                <a:gd name="T7" fmla="*/ 5 h 226"/>
                <a:gd name="T8" fmla="*/ 41 w 217"/>
                <a:gd name="T9" fmla="*/ 4 h 226"/>
                <a:gd name="T10" fmla="*/ 38 w 217"/>
                <a:gd name="T11" fmla="*/ 3 h 226"/>
                <a:gd name="T12" fmla="*/ 35 w 217"/>
                <a:gd name="T13" fmla="*/ 2 h 226"/>
                <a:gd name="T14" fmla="*/ 32 w 217"/>
                <a:gd name="T15" fmla="*/ 1 h 226"/>
                <a:gd name="T16" fmla="*/ 28 w 217"/>
                <a:gd name="T17" fmla="*/ 1 h 226"/>
                <a:gd name="T18" fmla="*/ 25 w 217"/>
                <a:gd name="T19" fmla="*/ 0 h 226"/>
                <a:gd name="T20" fmla="*/ 21 w 217"/>
                <a:gd name="T21" fmla="*/ 1 h 226"/>
                <a:gd name="T22" fmla="*/ 17 w 217"/>
                <a:gd name="T23" fmla="*/ 2 h 226"/>
                <a:gd name="T24" fmla="*/ 14 w 217"/>
                <a:gd name="T25" fmla="*/ 4 h 226"/>
                <a:gd name="T26" fmla="*/ 10 w 217"/>
                <a:gd name="T27" fmla="*/ 6 h 226"/>
                <a:gd name="T28" fmla="*/ 7 w 217"/>
                <a:gd name="T29" fmla="*/ 9 h 226"/>
                <a:gd name="T30" fmla="*/ 4 w 217"/>
                <a:gd name="T31" fmla="*/ 14 h 226"/>
                <a:gd name="T32" fmla="*/ 2 w 217"/>
                <a:gd name="T33" fmla="*/ 19 h 226"/>
                <a:gd name="T34" fmla="*/ 0 w 217"/>
                <a:gd name="T35" fmla="*/ 25 h 226"/>
                <a:gd name="T36" fmla="*/ 0 w 217"/>
                <a:gd name="T37" fmla="*/ 29 h 226"/>
                <a:gd name="T38" fmla="*/ 0 w 217"/>
                <a:gd name="T39" fmla="*/ 34 h 226"/>
                <a:gd name="T40" fmla="*/ 2 w 217"/>
                <a:gd name="T41" fmla="*/ 38 h 226"/>
                <a:gd name="T42" fmla="*/ 3 w 217"/>
                <a:gd name="T43" fmla="*/ 42 h 226"/>
                <a:gd name="T44" fmla="*/ 5 w 217"/>
                <a:gd name="T45" fmla="*/ 45 h 226"/>
                <a:gd name="T46" fmla="*/ 8 w 217"/>
                <a:gd name="T47" fmla="*/ 48 h 226"/>
                <a:gd name="T48" fmla="*/ 11 w 217"/>
                <a:gd name="T49" fmla="*/ 51 h 226"/>
                <a:gd name="T50" fmla="*/ 14 w 217"/>
                <a:gd name="T51" fmla="*/ 53 h 226"/>
                <a:gd name="T52" fmla="*/ 18 w 217"/>
                <a:gd name="T53" fmla="*/ 55 h 226"/>
                <a:gd name="T54" fmla="*/ 22 w 217"/>
                <a:gd name="T55" fmla="*/ 56 h 226"/>
                <a:gd name="T56" fmla="*/ 26 w 217"/>
                <a:gd name="T57" fmla="*/ 57 h 226"/>
                <a:gd name="T58" fmla="*/ 29 w 217"/>
                <a:gd name="T59" fmla="*/ 57 h 226"/>
                <a:gd name="T60" fmla="*/ 33 w 217"/>
                <a:gd name="T61" fmla="*/ 57 h 226"/>
                <a:gd name="T62" fmla="*/ 36 w 217"/>
                <a:gd name="T63" fmla="*/ 56 h 226"/>
                <a:gd name="T64" fmla="*/ 40 w 217"/>
                <a:gd name="T65" fmla="*/ 55 h 226"/>
                <a:gd name="T66" fmla="*/ 43 w 217"/>
                <a:gd name="T67" fmla="*/ 53 h 226"/>
                <a:gd name="T68" fmla="*/ 45 w 217"/>
                <a:gd name="T69" fmla="*/ 51 h 226"/>
                <a:gd name="T70" fmla="*/ 47 w 217"/>
                <a:gd name="T71" fmla="*/ 49 h 226"/>
                <a:gd name="T72" fmla="*/ 49 w 217"/>
                <a:gd name="T73" fmla="*/ 47 h 226"/>
                <a:gd name="T74" fmla="*/ 50 w 217"/>
                <a:gd name="T75" fmla="*/ 45 h 226"/>
                <a:gd name="T76" fmla="*/ 52 w 217"/>
                <a:gd name="T77" fmla="*/ 42 h 226"/>
                <a:gd name="T78" fmla="*/ 53 w 217"/>
                <a:gd name="T79" fmla="*/ 40 h 226"/>
                <a:gd name="T80" fmla="*/ 54 w 217"/>
                <a:gd name="T81" fmla="*/ 37 h 226"/>
                <a:gd name="T82" fmla="*/ 54 w 217"/>
                <a:gd name="T83" fmla="*/ 35 h 226"/>
                <a:gd name="T84" fmla="*/ 55 w 217"/>
                <a:gd name="T85" fmla="*/ 33 h 226"/>
                <a:gd name="T86" fmla="*/ 55 w 217"/>
                <a:gd name="T87" fmla="*/ 30 h 226"/>
                <a:gd name="T88" fmla="*/ 55 w 217"/>
                <a:gd name="T89" fmla="*/ 28 h 226"/>
                <a:gd name="T90" fmla="*/ 55 w 217"/>
                <a:gd name="T91" fmla="*/ 26 h 226"/>
                <a:gd name="T92" fmla="*/ 55 w 217"/>
                <a:gd name="T93" fmla="*/ 24 h 226"/>
                <a:gd name="T94" fmla="*/ 55 w 217"/>
                <a:gd name="T95" fmla="*/ 22 h 226"/>
                <a:gd name="T96" fmla="*/ 55 w 217"/>
                <a:gd name="T97" fmla="*/ 21 h 226"/>
                <a:gd name="T98" fmla="*/ 54 w 217"/>
                <a:gd name="T99" fmla="*/ 18 h 226"/>
                <a:gd name="T100" fmla="*/ 53 w 217"/>
                <a:gd name="T101" fmla="*/ 15 h 226"/>
                <a:gd name="T102" fmla="*/ 51 w 217"/>
                <a:gd name="T103" fmla="*/ 13 h 226"/>
                <a:gd name="T104" fmla="*/ 50 w 217"/>
                <a:gd name="T105" fmla="*/ 11 h 226"/>
                <a:gd name="T106" fmla="*/ 47 w 217"/>
                <a:gd name="T107" fmla="*/ 7 h 226"/>
                <a:gd name="T108" fmla="*/ 46 w 217"/>
                <a:gd name="T109" fmla="*/ 7 h 226"/>
                <a:gd name="T110" fmla="*/ 46 w 217"/>
                <a:gd name="T111" fmla="*/ 7 h 2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7"/>
                <a:gd name="T169" fmla="*/ 0 h 226"/>
                <a:gd name="T170" fmla="*/ 217 w 217"/>
                <a:gd name="T171" fmla="*/ 226 h 2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7" h="226">
                  <a:moveTo>
                    <a:pt x="184" y="25"/>
                  </a:moveTo>
                  <a:lnTo>
                    <a:pt x="182" y="25"/>
                  </a:lnTo>
                  <a:lnTo>
                    <a:pt x="177" y="21"/>
                  </a:lnTo>
                  <a:lnTo>
                    <a:pt x="171" y="19"/>
                  </a:lnTo>
                  <a:lnTo>
                    <a:pt x="163" y="15"/>
                  </a:lnTo>
                  <a:lnTo>
                    <a:pt x="150" y="11"/>
                  </a:lnTo>
                  <a:lnTo>
                    <a:pt x="139" y="6"/>
                  </a:lnTo>
                  <a:lnTo>
                    <a:pt x="125" y="2"/>
                  </a:lnTo>
                  <a:lnTo>
                    <a:pt x="112" y="2"/>
                  </a:lnTo>
                  <a:lnTo>
                    <a:pt x="97" y="0"/>
                  </a:lnTo>
                  <a:lnTo>
                    <a:pt x="84" y="2"/>
                  </a:lnTo>
                  <a:lnTo>
                    <a:pt x="66" y="6"/>
                  </a:lnTo>
                  <a:lnTo>
                    <a:pt x="53" y="13"/>
                  </a:lnTo>
                  <a:lnTo>
                    <a:pt x="38" y="23"/>
                  </a:lnTo>
                  <a:lnTo>
                    <a:pt x="26" y="36"/>
                  </a:lnTo>
                  <a:lnTo>
                    <a:pt x="15" y="53"/>
                  </a:lnTo>
                  <a:lnTo>
                    <a:pt x="6" y="76"/>
                  </a:lnTo>
                  <a:lnTo>
                    <a:pt x="0" y="97"/>
                  </a:lnTo>
                  <a:lnTo>
                    <a:pt x="0" y="116"/>
                  </a:lnTo>
                  <a:lnTo>
                    <a:pt x="0" y="133"/>
                  </a:lnTo>
                  <a:lnTo>
                    <a:pt x="6" y="152"/>
                  </a:lnTo>
                  <a:lnTo>
                    <a:pt x="11" y="165"/>
                  </a:lnTo>
                  <a:lnTo>
                    <a:pt x="19" y="180"/>
                  </a:lnTo>
                  <a:lnTo>
                    <a:pt x="30" y="192"/>
                  </a:lnTo>
                  <a:lnTo>
                    <a:pt x="44" y="203"/>
                  </a:lnTo>
                  <a:lnTo>
                    <a:pt x="55" y="211"/>
                  </a:lnTo>
                  <a:lnTo>
                    <a:pt x="70" y="217"/>
                  </a:lnTo>
                  <a:lnTo>
                    <a:pt x="85" y="222"/>
                  </a:lnTo>
                  <a:lnTo>
                    <a:pt x="101" y="226"/>
                  </a:lnTo>
                  <a:lnTo>
                    <a:pt x="114" y="226"/>
                  </a:lnTo>
                  <a:lnTo>
                    <a:pt x="129" y="226"/>
                  </a:lnTo>
                  <a:lnTo>
                    <a:pt x="144" y="222"/>
                  </a:lnTo>
                  <a:lnTo>
                    <a:pt x="158" y="218"/>
                  </a:lnTo>
                  <a:lnTo>
                    <a:pt x="169" y="211"/>
                  </a:lnTo>
                  <a:lnTo>
                    <a:pt x="179" y="203"/>
                  </a:lnTo>
                  <a:lnTo>
                    <a:pt x="186" y="194"/>
                  </a:lnTo>
                  <a:lnTo>
                    <a:pt x="196" y="186"/>
                  </a:lnTo>
                  <a:lnTo>
                    <a:pt x="199" y="177"/>
                  </a:lnTo>
                  <a:lnTo>
                    <a:pt x="205" y="167"/>
                  </a:lnTo>
                  <a:lnTo>
                    <a:pt x="209" y="158"/>
                  </a:lnTo>
                  <a:lnTo>
                    <a:pt x="213" y="148"/>
                  </a:lnTo>
                  <a:lnTo>
                    <a:pt x="215" y="137"/>
                  </a:lnTo>
                  <a:lnTo>
                    <a:pt x="217" y="129"/>
                  </a:lnTo>
                  <a:lnTo>
                    <a:pt x="217" y="120"/>
                  </a:lnTo>
                  <a:lnTo>
                    <a:pt x="217" y="112"/>
                  </a:lnTo>
                  <a:lnTo>
                    <a:pt x="217" y="103"/>
                  </a:lnTo>
                  <a:lnTo>
                    <a:pt x="217" y="95"/>
                  </a:lnTo>
                  <a:lnTo>
                    <a:pt x="217" y="87"/>
                  </a:lnTo>
                  <a:lnTo>
                    <a:pt x="217" y="84"/>
                  </a:lnTo>
                  <a:lnTo>
                    <a:pt x="213" y="72"/>
                  </a:lnTo>
                  <a:lnTo>
                    <a:pt x="209" y="63"/>
                  </a:lnTo>
                  <a:lnTo>
                    <a:pt x="203" y="51"/>
                  </a:lnTo>
                  <a:lnTo>
                    <a:pt x="198" y="44"/>
                  </a:lnTo>
                  <a:lnTo>
                    <a:pt x="188" y="30"/>
                  </a:lnTo>
                  <a:lnTo>
                    <a:pt x="184" y="25"/>
                  </a:lnTo>
                  <a:close/>
                </a:path>
              </a:pathLst>
            </a:custGeom>
            <a:solidFill>
              <a:srgbClr val="8AA1FF"/>
            </a:solidFill>
            <a:ln w="9525">
              <a:noFill/>
              <a:round/>
              <a:headEnd/>
              <a:tailEnd/>
            </a:ln>
          </p:spPr>
          <p:txBody>
            <a:bodyPr/>
            <a:lstStyle/>
            <a:p>
              <a:endParaRPr lang="en-US"/>
            </a:p>
          </p:txBody>
        </p:sp>
        <p:sp>
          <p:nvSpPr>
            <p:cNvPr id="8222" name="Freeform 285"/>
            <p:cNvSpPr>
              <a:spLocks/>
            </p:cNvSpPr>
            <p:nvPr/>
          </p:nvSpPr>
          <p:spPr bwMode="auto">
            <a:xfrm>
              <a:off x="1744" y="2199"/>
              <a:ext cx="111" cy="116"/>
            </a:xfrm>
            <a:custGeom>
              <a:avLst/>
              <a:gdLst>
                <a:gd name="T0" fmla="*/ 55 w 223"/>
                <a:gd name="T1" fmla="*/ 26 h 232"/>
                <a:gd name="T2" fmla="*/ 55 w 223"/>
                <a:gd name="T3" fmla="*/ 27 h 232"/>
                <a:gd name="T4" fmla="*/ 55 w 223"/>
                <a:gd name="T5" fmla="*/ 29 h 232"/>
                <a:gd name="T6" fmla="*/ 54 w 223"/>
                <a:gd name="T7" fmla="*/ 30 h 232"/>
                <a:gd name="T8" fmla="*/ 54 w 223"/>
                <a:gd name="T9" fmla="*/ 33 h 232"/>
                <a:gd name="T10" fmla="*/ 54 w 223"/>
                <a:gd name="T11" fmla="*/ 35 h 232"/>
                <a:gd name="T12" fmla="*/ 54 w 223"/>
                <a:gd name="T13" fmla="*/ 38 h 232"/>
                <a:gd name="T14" fmla="*/ 53 w 223"/>
                <a:gd name="T15" fmla="*/ 40 h 232"/>
                <a:gd name="T16" fmla="*/ 53 w 223"/>
                <a:gd name="T17" fmla="*/ 43 h 232"/>
                <a:gd name="T18" fmla="*/ 53 w 223"/>
                <a:gd name="T19" fmla="*/ 46 h 232"/>
                <a:gd name="T20" fmla="*/ 52 w 223"/>
                <a:gd name="T21" fmla="*/ 48 h 232"/>
                <a:gd name="T22" fmla="*/ 52 w 223"/>
                <a:gd name="T23" fmla="*/ 51 h 232"/>
                <a:gd name="T24" fmla="*/ 52 w 223"/>
                <a:gd name="T25" fmla="*/ 53 h 232"/>
                <a:gd name="T26" fmla="*/ 51 w 223"/>
                <a:gd name="T27" fmla="*/ 56 h 232"/>
                <a:gd name="T28" fmla="*/ 51 w 223"/>
                <a:gd name="T29" fmla="*/ 57 h 232"/>
                <a:gd name="T30" fmla="*/ 51 w 223"/>
                <a:gd name="T31" fmla="*/ 57 h 232"/>
                <a:gd name="T32" fmla="*/ 50 w 223"/>
                <a:gd name="T33" fmla="*/ 57 h 232"/>
                <a:gd name="T34" fmla="*/ 47 w 223"/>
                <a:gd name="T35" fmla="*/ 57 h 232"/>
                <a:gd name="T36" fmla="*/ 44 w 223"/>
                <a:gd name="T37" fmla="*/ 58 h 232"/>
                <a:gd name="T38" fmla="*/ 40 w 223"/>
                <a:gd name="T39" fmla="*/ 58 h 232"/>
                <a:gd name="T40" fmla="*/ 36 w 223"/>
                <a:gd name="T41" fmla="*/ 58 h 232"/>
                <a:gd name="T42" fmla="*/ 32 w 223"/>
                <a:gd name="T43" fmla="*/ 58 h 232"/>
                <a:gd name="T44" fmla="*/ 27 w 223"/>
                <a:gd name="T45" fmla="*/ 58 h 232"/>
                <a:gd name="T46" fmla="*/ 23 w 223"/>
                <a:gd name="T47" fmla="*/ 57 h 232"/>
                <a:gd name="T48" fmla="*/ 18 w 223"/>
                <a:gd name="T49" fmla="*/ 56 h 232"/>
                <a:gd name="T50" fmla="*/ 13 w 223"/>
                <a:gd name="T51" fmla="*/ 54 h 232"/>
                <a:gd name="T52" fmla="*/ 10 w 223"/>
                <a:gd name="T53" fmla="*/ 52 h 232"/>
                <a:gd name="T54" fmla="*/ 6 w 223"/>
                <a:gd name="T55" fmla="*/ 49 h 232"/>
                <a:gd name="T56" fmla="*/ 3 w 223"/>
                <a:gd name="T57" fmla="*/ 45 h 232"/>
                <a:gd name="T58" fmla="*/ 1 w 223"/>
                <a:gd name="T59" fmla="*/ 41 h 232"/>
                <a:gd name="T60" fmla="*/ 0 w 223"/>
                <a:gd name="T61" fmla="*/ 36 h 232"/>
                <a:gd name="T62" fmla="*/ 0 w 223"/>
                <a:gd name="T63" fmla="*/ 29 h 232"/>
                <a:gd name="T64" fmla="*/ 0 w 223"/>
                <a:gd name="T65" fmla="*/ 25 h 232"/>
                <a:gd name="T66" fmla="*/ 0 w 223"/>
                <a:gd name="T67" fmla="*/ 21 h 232"/>
                <a:gd name="T68" fmla="*/ 1 w 223"/>
                <a:gd name="T69" fmla="*/ 17 h 232"/>
                <a:gd name="T70" fmla="*/ 2 w 223"/>
                <a:gd name="T71" fmla="*/ 13 h 232"/>
                <a:gd name="T72" fmla="*/ 4 w 223"/>
                <a:gd name="T73" fmla="*/ 10 h 232"/>
                <a:gd name="T74" fmla="*/ 6 w 223"/>
                <a:gd name="T75" fmla="*/ 7 h 232"/>
                <a:gd name="T76" fmla="*/ 9 w 223"/>
                <a:gd name="T77" fmla="*/ 6 h 232"/>
                <a:gd name="T78" fmla="*/ 11 w 223"/>
                <a:gd name="T79" fmla="*/ 4 h 232"/>
                <a:gd name="T80" fmla="*/ 13 w 223"/>
                <a:gd name="T81" fmla="*/ 3 h 232"/>
                <a:gd name="T82" fmla="*/ 16 w 223"/>
                <a:gd name="T83" fmla="*/ 1 h 232"/>
                <a:gd name="T84" fmla="*/ 20 w 223"/>
                <a:gd name="T85" fmla="*/ 1 h 232"/>
                <a:gd name="T86" fmla="*/ 23 w 223"/>
                <a:gd name="T87" fmla="*/ 0 h 232"/>
                <a:gd name="T88" fmla="*/ 25 w 223"/>
                <a:gd name="T89" fmla="*/ 1 h 232"/>
                <a:gd name="T90" fmla="*/ 28 w 223"/>
                <a:gd name="T91" fmla="*/ 1 h 232"/>
                <a:gd name="T92" fmla="*/ 31 w 223"/>
                <a:gd name="T93" fmla="*/ 2 h 232"/>
                <a:gd name="T94" fmla="*/ 34 w 223"/>
                <a:gd name="T95" fmla="*/ 2 h 232"/>
                <a:gd name="T96" fmla="*/ 36 w 223"/>
                <a:gd name="T97" fmla="*/ 3 h 232"/>
                <a:gd name="T98" fmla="*/ 39 w 223"/>
                <a:gd name="T99" fmla="*/ 5 h 232"/>
                <a:gd name="T100" fmla="*/ 41 w 223"/>
                <a:gd name="T101" fmla="*/ 6 h 232"/>
                <a:gd name="T102" fmla="*/ 43 w 223"/>
                <a:gd name="T103" fmla="*/ 7 h 232"/>
                <a:gd name="T104" fmla="*/ 45 w 223"/>
                <a:gd name="T105" fmla="*/ 9 h 232"/>
                <a:gd name="T106" fmla="*/ 47 w 223"/>
                <a:gd name="T107" fmla="*/ 10 h 232"/>
                <a:gd name="T108" fmla="*/ 49 w 223"/>
                <a:gd name="T109" fmla="*/ 13 h 232"/>
                <a:gd name="T110" fmla="*/ 51 w 223"/>
                <a:gd name="T111" fmla="*/ 15 h 232"/>
                <a:gd name="T112" fmla="*/ 53 w 223"/>
                <a:gd name="T113" fmla="*/ 20 h 232"/>
                <a:gd name="T114" fmla="*/ 54 w 223"/>
                <a:gd name="T115" fmla="*/ 23 h 232"/>
                <a:gd name="T116" fmla="*/ 55 w 223"/>
                <a:gd name="T117" fmla="*/ 26 h 232"/>
                <a:gd name="T118" fmla="*/ 55 w 223"/>
                <a:gd name="T119" fmla="*/ 26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
                <a:gd name="T181" fmla="*/ 0 h 232"/>
                <a:gd name="T182" fmla="*/ 223 w 223"/>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 h="232">
                  <a:moveTo>
                    <a:pt x="223" y="104"/>
                  </a:moveTo>
                  <a:lnTo>
                    <a:pt x="221" y="108"/>
                  </a:lnTo>
                  <a:lnTo>
                    <a:pt x="221" y="114"/>
                  </a:lnTo>
                  <a:lnTo>
                    <a:pt x="219" y="121"/>
                  </a:lnTo>
                  <a:lnTo>
                    <a:pt x="219" y="129"/>
                  </a:lnTo>
                  <a:lnTo>
                    <a:pt x="219" y="139"/>
                  </a:lnTo>
                  <a:lnTo>
                    <a:pt x="217" y="150"/>
                  </a:lnTo>
                  <a:lnTo>
                    <a:pt x="215" y="159"/>
                  </a:lnTo>
                  <a:lnTo>
                    <a:pt x="215" y="171"/>
                  </a:lnTo>
                  <a:lnTo>
                    <a:pt x="213" y="182"/>
                  </a:lnTo>
                  <a:lnTo>
                    <a:pt x="211" y="192"/>
                  </a:lnTo>
                  <a:lnTo>
                    <a:pt x="209" y="201"/>
                  </a:lnTo>
                  <a:lnTo>
                    <a:pt x="209" y="209"/>
                  </a:lnTo>
                  <a:lnTo>
                    <a:pt x="207" y="222"/>
                  </a:lnTo>
                  <a:lnTo>
                    <a:pt x="207" y="228"/>
                  </a:lnTo>
                  <a:lnTo>
                    <a:pt x="206" y="228"/>
                  </a:lnTo>
                  <a:lnTo>
                    <a:pt x="200" y="228"/>
                  </a:lnTo>
                  <a:lnTo>
                    <a:pt x="188" y="228"/>
                  </a:lnTo>
                  <a:lnTo>
                    <a:pt x="177" y="230"/>
                  </a:lnTo>
                  <a:lnTo>
                    <a:pt x="160" y="230"/>
                  </a:lnTo>
                  <a:lnTo>
                    <a:pt x="147" y="232"/>
                  </a:lnTo>
                  <a:lnTo>
                    <a:pt x="128" y="230"/>
                  </a:lnTo>
                  <a:lnTo>
                    <a:pt x="111" y="230"/>
                  </a:lnTo>
                  <a:lnTo>
                    <a:pt x="92" y="226"/>
                  </a:lnTo>
                  <a:lnTo>
                    <a:pt x="73" y="222"/>
                  </a:lnTo>
                  <a:lnTo>
                    <a:pt x="55" y="215"/>
                  </a:lnTo>
                  <a:lnTo>
                    <a:pt x="40" y="207"/>
                  </a:lnTo>
                  <a:lnTo>
                    <a:pt x="25" y="194"/>
                  </a:lnTo>
                  <a:lnTo>
                    <a:pt x="14" y="180"/>
                  </a:lnTo>
                  <a:lnTo>
                    <a:pt x="6" y="161"/>
                  </a:lnTo>
                  <a:lnTo>
                    <a:pt x="2" y="142"/>
                  </a:lnTo>
                  <a:lnTo>
                    <a:pt x="0" y="118"/>
                  </a:lnTo>
                  <a:lnTo>
                    <a:pt x="0" y="99"/>
                  </a:lnTo>
                  <a:lnTo>
                    <a:pt x="2" y="82"/>
                  </a:lnTo>
                  <a:lnTo>
                    <a:pt x="6" y="66"/>
                  </a:lnTo>
                  <a:lnTo>
                    <a:pt x="10" y="51"/>
                  </a:lnTo>
                  <a:lnTo>
                    <a:pt x="17" y="40"/>
                  </a:lnTo>
                  <a:lnTo>
                    <a:pt x="27" y="30"/>
                  </a:lnTo>
                  <a:lnTo>
                    <a:pt x="36" y="23"/>
                  </a:lnTo>
                  <a:lnTo>
                    <a:pt x="46" y="13"/>
                  </a:lnTo>
                  <a:lnTo>
                    <a:pt x="55" y="9"/>
                  </a:lnTo>
                  <a:lnTo>
                    <a:pt x="67" y="4"/>
                  </a:lnTo>
                  <a:lnTo>
                    <a:pt x="80" y="4"/>
                  </a:lnTo>
                  <a:lnTo>
                    <a:pt x="92" y="0"/>
                  </a:lnTo>
                  <a:lnTo>
                    <a:pt x="103" y="2"/>
                  </a:lnTo>
                  <a:lnTo>
                    <a:pt x="114" y="2"/>
                  </a:lnTo>
                  <a:lnTo>
                    <a:pt x="126" y="5"/>
                  </a:lnTo>
                  <a:lnTo>
                    <a:pt x="137" y="7"/>
                  </a:lnTo>
                  <a:lnTo>
                    <a:pt x="147" y="11"/>
                  </a:lnTo>
                  <a:lnTo>
                    <a:pt x="156" y="17"/>
                  </a:lnTo>
                  <a:lnTo>
                    <a:pt x="166" y="23"/>
                  </a:lnTo>
                  <a:lnTo>
                    <a:pt x="173" y="26"/>
                  </a:lnTo>
                  <a:lnTo>
                    <a:pt x="181" y="34"/>
                  </a:lnTo>
                  <a:lnTo>
                    <a:pt x="188" y="40"/>
                  </a:lnTo>
                  <a:lnTo>
                    <a:pt x="196" y="49"/>
                  </a:lnTo>
                  <a:lnTo>
                    <a:pt x="206" y="63"/>
                  </a:lnTo>
                  <a:lnTo>
                    <a:pt x="215" y="78"/>
                  </a:lnTo>
                  <a:lnTo>
                    <a:pt x="219" y="91"/>
                  </a:lnTo>
                  <a:lnTo>
                    <a:pt x="223" y="104"/>
                  </a:lnTo>
                  <a:close/>
                </a:path>
              </a:pathLst>
            </a:custGeom>
            <a:solidFill>
              <a:srgbClr val="8AA1FF"/>
            </a:solidFill>
            <a:ln w="9525">
              <a:noFill/>
              <a:round/>
              <a:headEnd/>
              <a:tailEnd/>
            </a:ln>
          </p:spPr>
          <p:txBody>
            <a:bodyPr/>
            <a:lstStyle/>
            <a:p>
              <a:endParaRPr lang="en-US"/>
            </a:p>
          </p:txBody>
        </p:sp>
        <p:sp>
          <p:nvSpPr>
            <p:cNvPr id="8223" name="Freeform 286"/>
            <p:cNvSpPr>
              <a:spLocks/>
            </p:cNvSpPr>
            <p:nvPr/>
          </p:nvSpPr>
          <p:spPr bwMode="auto">
            <a:xfrm>
              <a:off x="1755" y="2215"/>
              <a:ext cx="52" cy="86"/>
            </a:xfrm>
            <a:custGeom>
              <a:avLst/>
              <a:gdLst>
                <a:gd name="T0" fmla="*/ 11 w 105"/>
                <a:gd name="T1" fmla="*/ 1 h 171"/>
                <a:gd name="T2" fmla="*/ 10 w 105"/>
                <a:gd name="T3" fmla="*/ 2 h 171"/>
                <a:gd name="T4" fmla="*/ 8 w 105"/>
                <a:gd name="T5" fmla="*/ 4 h 171"/>
                <a:gd name="T6" fmla="*/ 6 w 105"/>
                <a:gd name="T7" fmla="*/ 5 h 171"/>
                <a:gd name="T8" fmla="*/ 5 w 105"/>
                <a:gd name="T9" fmla="*/ 7 h 171"/>
                <a:gd name="T10" fmla="*/ 4 w 105"/>
                <a:gd name="T11" fmla="*/ 8 h 171"/>
                <a:gd name="T12" fmla="*/ 3 w 105"/>
                <a:gd name="T13" fmla="*/ 10 h 171"/>
                <a:gd name="T14" fmla="*/ 2 w 105"/>
                <a:gd name="T15" fmla="*/ 13 h 171"/>
                <a:gd name="T16" fmla="*/ 1 w 105"/>
                <a:gd name="T17" fmla="*/ 15 h 171"/>
                <a:gd name="T18" fmla="*/ 0 w 105"/>
                <a:gd name="T19" fmla="*/ 18 h 171"/>
                <a:gd name="T20" fmla="*/ 0 w 105"/>
                <a:gd name="T21" fmla="*/ 21 h 171"/>
                <a:gd name="T22" fmla="*/ 0 w 105"/>
                <a:gd name="T23" fmla="*/ 24 h 171"/>
                <a:gd name="T24" fmla="*/ 1 w 105"/>
                <a:gd name="T25" fmla="*/ 27 h 171"/>
                <a:gd name="T26" fmla="*/ 2 w 105"/>
                <a:gd name="T27" fmla="*/ 31 h 171"/>
                <a:gd name="T28" fmla="*/ 4 w 105"/>
                <a:gd name="T29" fmla="*/ 35 h 171"/>
                <a:gd name="T30" fmla="*/ 5 w 105"/>
                <a:gd name="T31" fmla="*/ 36 h 171"/>
                <a:gd name="T32" fmla="*/ 7 w 105"/>
                <a:gd name="T33" fmla="*/ 37 h 171"/>
                <a:gd name="T34" fmla="*/ 10 w 105"/>
                <a:gd name="T35" fmla="*/ 39 h 171"/>
                <a:gd name="T36" fmla="*/ 13 w 105"/>
                <a:gd name="T37" fmla="*/ 40 h 171"/>
                <a:gd name="T38" fmla="*/ 16 w 105"/>
                <a:gd name="T39" fmla="*/ 42 h 171"/>
                <a:gd name="T40" fmla="*/ 18 w 105"/>
                <a:gd name="T41" fmla="*/ 42 h 171"/>
                <a:gd name="T42" fmla="*/ 21 w 105"/>
                <a:gd name="T43" fmla="*/ 43 h 171"/>
                <a:gd name="T44" fmla="*/ 23 w 105"/>
                <a:gd name="T45" fmla="*/ 43 h 171"/>
                <a:gd name="T46" fmla="*/ 26 w 105"/>
                <a:gd name="T47" fmla="*/ 43 h 171"/>
                <a:gd name="T48" fmla="*/ 25 w 105"/>
                <a:gd name="T49" fmla="*/ 43 h 171"/>
                <a:gd name="T50" fmla="*/ 23 w 105"/>
                <a:gd name="T51" fmla="*/ 41 h 171"/>
                <a:gd name="T52" fmla="*/ 20 w 105"/>
                <a:gd name="T53" fmla="*/ 39 h 171"/>
                <a:gd name="T54" fmla="*/ 17 w 105"/>
                <a:gd name="T55" fmla="*/ 37 h 171"/>
                <a:gd name="T56" fmla="*/ 14 w 105"/>
                <a:gd name="T57" fmla="*/ 34 h 171"/>
                <a:gd name="T58" fmla="*/ 12 w 105"/>
                <a:gd name="T59" fmla="*/ 31 h 171"/>
                <a:gd name="T60" fmla="*/ 11 w 105"/>
                <a:gd name="T61" fmla="*/ 27 h 171"/>
                <a:gd name="T62" fmla="*/ 11 w 105"/>
                <a:gd name="T63" fmla="*/ 24 h 171"/>
                <a:gd name="T64" fmla="*/ 13 w 105"/>
                <a:gd name="T65" fmla="*/ 23 h 171"/>
                <a:gd name="T66" fmla="*/ 16 w 105"/>
                <a:gd name="T67" fmla="*/ 20 h 171"/>
                <a:gd name="T68" fmla="*/ 18 w 105"/>
                <a:gd name="T69" fmla="*/ 18 h 171"/>
                <a:gd name="T70" fmla="*/ 20 w 105"/>
                <a:gd name="T71" fmla="*/ 15 h 171"/>
                <a:gd name="T72" fmla="*/ 21 w 105"/>
                <a:gd name="T73" fmla="*/ 12 h 171"/>
                <a:gd name="T74" fmla="*/ 23 w 105"/>
                <a:gd name="T75" fmla="*/ 10 h 171"/>
                <a:gd name="T76" fmla="*/ 23 w 105"/>
                <a:gd name="T77" fmla="*/ 7 h 171"/>
                <a:gd name="T78" fmla="*/ 23 w 105"/>
                <a:gd name="T79" fmla="*/ 5 h 171"/>
                <a:gd name="T80" fmla="*/ 21 w 105"/>
                <a:gd name="T81" fmla="*/ 3 h 171"/>
                <a:gd name="T82" fmla="*/ 20 w 105"/>
                <a:gd name="T83" fmla="*/ 1 h 171"/>
                <a:gd name="T84" fmla="*/ 17 w 105"/>
                <a:gd name="T85" fmla="*/ 0 h 171"/>
                <a:gd name="T86" fmla="*/ 15 w 105"/>
                <a:gd name="T87" fmla="*/ 0 h 171"/>
                <a:gd name="T88" fmla="*/ 13 w 105"/>
                <a:gd name="T89" fmla="*/ 0 h 171"/>
                <a:gd name="T90" fmla="*/ 11 w 105"/>
                <a:gd name="T91" fmla="*/ 1 h 171"/>
                <a:gd name="T92" fmla="*/ 11 w 105"/>
                <a:gd name="T93" fmla="*/ 1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5"/>
                <a:gd name="T142" fmla="*/ 0 h 171"/>
                <a:gd name="T143" fmla="*/ 105 w 105"/>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5" h="171">
                  <a:moveTo>
                    <a:pt x="46" y="4"/>
                  </a:moveTo>
                  <a:lnTo>
                    <a:pt x="42" y="6"/>
                  </a:lnTo>
                  <a:lnTo>
                    <a:pt x="34" y="13"/>
                  </a:lnTo>
                  <a:lnTo>
                    <a:pt x="27" y="17"/>
                  </a:lnTo>
                  <a:lnTo>
                    <a:pt x="23" y="25"/>
                  </a:lnTo>
                  <a:lnTo>
                    <a:pt x="17" y="31"/>
                  </a:lnTo>
                  <a:lnTo>
                    <a:pt x="13" y="40"/>
                  </a:lnTo>
                  <a:lnTo>
                    <a:pt x="8" y="50"/>
                  </a:lnTo>
                  <a:lnTo>
                    <a:pt x="4" y="57"/>
                  </a:lnTo>
                  <a:lnTo>
                    <a:pt x="0" y="69"/>
                  </a:lnTo>
                  <a:lnTo>
                    <a:pt x="0" y="82"/>
                  </a:lnTo>
                  <a:lnTo>
                    <a:pt x="0" y="95"/>
                  </a:lnTo>
                  <a:lnTo>
                    <a:pt x="4" y="108"/>
                  </a:lnTo>
                  <a:lnTo>
                    <a:pt x="8" y="122"/>
                  </a:lnTo>
                  <a:lnTo>
                    <a:pt x="19" y="137"/>
                  </a:lnTo>
                  <a:lnTo>
                    <a:pt x="23" y="143"/>
                  </a:lnTo>
                  <a:lnTo>
                    <a:pt x="29" y="146"/>
                  </a:lnTo>
                  <a:lnTo>
                    <a:pt x="40" y="154"/>
                  </a:lnTo>
                  <a:lnTo>
                    <a:pt x="52" y="160"/>
                  </a:lnTo>
                  <a:lnTo>
                    <a:pt x="67" y="165"/>
                  </a:lnTo>
                  <a:lnTo>
                    <a:pt x="74" y="167"/>
                  </a:lnTo>
                  <a:lnTo>
                    <a:pt x="84" y="169"/>
                  </a:lnTo>
                  <a:lnTo>
                    <a:pt x="93" y="169"/>
                  </a:lnTo>
                  <a:lnTo>
                    <a:pt x="105" y="171"/>
                  </a:lnTo>
                  <a:lnTo>
                    <a:pt x="101" y="169"/>
                  </a:lnTo>
                  <a:lnTo>
                    <a:pt x="93" y="164"/>
                  </a:lnTo>
                  <a:lnTo>
                    <a:pt x="82" y="156"/>
                  </a:lnTo>
                  <a:lnTo>
                    <a:pt x="71" y="146"/>
                  </a:lnTo>
                  <a:lnTo>
                    <a:pt x="57" y="133"/>
                  </a:lnTo>
                  <a:lnTo>
                    <a:pt x="50" y="122"/>
                  </a:lnTo>
                  <a:lnTo>
                    <a:pt x="44" y="107"/>
                  </a:lnTo>
                  <a:lnTo>
                    <a:pt x="46" y="93"/>
                  </a:lnTo>
                  <a:lnTo>
                    <a:pt x="52" y="89"/>
                  </a:lnTo>
                  <a:lnTo>
                    <a:pt x="65" y="78"/>
                  </a:lnTo>
                  <a:lnTo>
                    <a:pt x="72" y="69"/>
                  </a:lnTo>
                  <a:lnTo>
                    <a:pt x="80" y="59"/>
                  </a:lnTo>
                  <a:lnTo>
                    <a:pt x="86" y="48"/>
                  </a:lnTo>
                  <a:lnTo>
                    <a:pt x="93" y="38"/>
                  </a:lnTo>
                  <a:lnTo>
                    <a:pt x="93" y="25"/>
                  </a:lnTo>
                  <a:lnTo>
                    <a:pt x="93" y="17"/>
                  </a:lnTo>
                  <a:lnTo>
                    <a:pt x="86" y="10"/>
                  </a:lnTo>
                  <a:lnTo>
                    <a:pt x="80" y="4"/>
                  </a:lnTo>
                  <a:lnTo>
                    <a:pt x="69" y="0"/>
                  </a:lnTo>
                  <a:lnTo>
                    <a:pt x="61" y="0"/>
                  </a:lnTo>
                  <a:lnTo>
                    <a:pt x="52" y="0"/>
                  </a:lnTo>
                  <a:lnTo>
                    <a:pt x="46" y="4"/>
                  </a:lnTo>
                  <a:close/>
                </a:path>
              </a:pathLst>
            </a:custGeom>
            <a:solidFill>
              <a:srgbClr val="0017EB"/>
            </a:solidFill>
            <a:ln w="9525">
              <a:noFill/>
              <a:round/>
              <a:headEnd/>
              <a:tailEnd/>
            </a:ln>
          </p:spPr>
          <p:txBody>
            <a:bodyPr/>
            <a:lstStyle/>
            <a:p>
              <a:endParaRPr lang="en-US"/>
            </a:p>
          </p:txBody>
        </p:sp>
        <p:sp>
          <p:nvSpPr>
            <p:cNvPr id="8224" name="Freeform 287"/>
            <p:cNvSpPr>
              <a:spLocks/>
            </p:cNvSpPr>
            <p:nvPr/>
          </p:nvSpPr>
          <p:spPr bwMode="auto">
            <a:xfrm>
              <a:off x="1995" y="2217"/>
              <a:ext cx="46" cy="82"/>
            </a:xfrm>
            <a:custGeom>
              <a:avLst/>
              <a:gdLst>
                <a:gd name="T0" fmla="*/ 9 w 91"/>
                <a:gd name="T1" fmla="*/ 41 h 163"/>
                <a:gd name="T2" fmla="*/ 10 w 91"/>
                <a:gd name="T3" fmla="*/ 40 h 163"/>
                <a:gd name="T4" fmla="*/ 12 w 91"/>
                <a:gd name="T5" fmla="*/ 38 h 163"/>
                <a:gd name="T6" fmla="*/ 13 w 91"/>
                <a:gd name="T7" fmla="*/ 36 h 163"/>
                <a:gd name="T8" fmla="*/ 15 w 91"/>
                <a:gd name="T9" fmla="*/ 34 h 163"/>
                <a:gd name="T10" fmla="*/ 16 w 91"/>
                <a:gd name="T11" fmla="*/ 32 h 163"/>
                <a:gd name="T12" fmla="*/ 18 w 91"/>
                <a:gd name="T13" fmla="*/ 30 h 163"/>
                <a:gd name="T14" fmla="*/ 19 w 91"/>
                <a:gd name="T15" fmla="*/ 27 h 163"/>
                <a:gd name="T16" fmla="*/ 20 w 91"/>
                <a:gd name="T17" fmla="*/ 24 h 163"/>
                <a:gd name="T18" fmla="*/ 22 w 91"/>
                <a:gd name="T19" fmla="*/ 22 h 163"/>
                <a:gd name="T20" fmla="*/ 23 w 91"/>
                <a:gd name="T21" fmla="*/ 19 h 163"/>
                <a:gd name="T22" fmla="*/ 23 w 91"/>
                <a:gd name="T23" fmla="*/ 16 h 163"/>
                <a:gd name="T24" fmla="*/ 23 w 91"/>
                <a:gd name="T25" fmla="*/ 13 h 163"/>
                <a:gd name="T26" fmla="*/ 23 w 91"/>
                <a:gd name="T27" fmla="*/ 10 h 163"/>
                <a:gd name="T28" fmla="*/ 22 w 91"/>
                <a:gd name="T29" fmla="*/ 7 h 163"/>
                <a:gd name="T30" fmla="*/ 20 w 91"/>
                <a:gd name="T31" fmla="*/ 5 h 163"/>
                <a:gd name="T32" fmla="*/ 18 w 91"/>
                <a:gd name="T33" fmla="*/ 3 h 163"/>
                <a:gd name="T34" fmla="*/ 17 w 91"/>
                <a:gd name="T35" fmla="*/ 2 h 163"/>
                <a:gd name="T36" fmla="*/ 15 w 91"/>
                <a:gd name="T37" fmla="*/ 1 h 163"/>
                <a:gd name="T38" fmla="*/ 11 w 91"/>
                <a:gd name="T39" fmla="*/ 0 h 163"/>
                <a:gd name="T40" fmla="*/ 8 w 91"/>
                <a:gd name="T41" fmla="*/ 2 h 163"/>
                <a:gd name="T42" fmla="*/ 4 w 91"/>
                <a:gd name="T43" fmla="*/ 4 h 163"/>
                <a:gd name="T44" fmla="*/ 2 w 91"/>
                <a:gd name="T45" fmla="*/ 7 h 163"/>
                <a:gd name="T46" fmla="*/ 0 w 91"/>
                <a:gd name="T47" fmla="*/ 10 h 163"/>
                <a:gd name="T48" fmla="*/ 1 w 91"/>
                <a:gd name="T49" fmla="*/ 14 h 163"/>
                <a:gd name="T50" fmla="*/ 2 w 91"/>
                <a:gd name="T51" fmla="*/ 17 h 163"/>
                <a:gd name="T52" fmla="*/ 4 w 91"/>
                <a:gd name="T53" fmla="*/ 18 h 163"/>
                <a:gd name="T54" fmla="*/ 6 w 91"/>
                <a:gd name="T55" fmla="*/ 19 h 163"/>
                <a:gd name="T56" fmla="*/ 8 w 91"/>
                <a:gd name="T57" fmla="*/ 21 h 163"/>
                <a:gd name="T58" fmla="*/ 10 w 91"/>
                <a:gd name="T59" fmla="*/ 22 h 163"/>
                <a:gd name="T60" fmla="*/ 12 w 91"/>
                <a:gd name="T61" fmla="*/ 25 h 163"/>
                <a:gd name="T62" fmla="*/ 11 w 91"/>
                <a:gd name="T63" fmla="*/ 27 h 163"/>
                <a:gd name="T64" fmla="*/ 11 w 91"/>
                <a:gd name="T65" fmla="*/ 29 h 163"/>
                <a:gd name="T66" fmla="*/ 10 w 91"/>
                <a:gd name="T67" fmla="*/ 32 h 163"/>
                <a:gd name="T68" fmla="*/ 10 w 91"/>
                <a:gd name="T69" fmla="*/ 35 h 163"/>
                <a:gd name="T70" fmla="*/ 10 w 91"/>
                <a:gd name="T71" fmla="*/ 37 h 163"/>
                <a:gd name="T72" fmla="*/ 9 w 91"/>
                <a:gd name="T73" fmla="*/ 39 h 163"/>
                <a:gd name="T74" fmla="*/ 9 w 91"/>
                <a:gd name="T75" fmla="*/ 40 h 163"/>
                <a:gd name="T76" fmla="*/ 9 w 91"/>
                <a:gd name="T77" fmla="*/ 41 h 163"/>
                <a:gd name="T78" fmla="*/ 9 w 91"/>
                <a:gd name="T79" fmla="*/ 4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163"/>
                <a:gd name="T122" fmla="*/ 91 w 91"/>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163">
                  <a:moveTo>
                    <a:pt x="36" y="163"/>
                  </a:moveTo>
                  <a:lnTo>
                    <a:pt x="40" y="160"/>
                  </a:lnTo>
                  <a:lnTo>
                    <a:pt x="48" y="150"/>
                  </a:lnTo>
                  <a:lnTo>
                    <a:pt x="51" y="142"/>
                  </a:lnTo>
                  <a:lnTo>
                    <a:pt x="59" y="135"/>
                  </a:lnTo>
                  <a:lnTo>
                    <a:pt x="63" y="125"/>
                  </a:lnTo>
                  <a:lnTo>
                    <a:pt x="70" y="118"/>
                  </a:lnTo>
                  <a:lnTo>
                    <a:pt x="74" y="106"/>
                  </a:lnTo>
                  <a:lnTo>
                    <a:pt x="80" y="95"/>
                  </a:lnTo>
                  <a:lnTo>
                    <a:pt x="86" y="85"/>
                  </a:lnTo>
                  <a:lnTo>
                    <a:pt x="89" y="74"/>
                  </a:lnTo>
                  <a:lnTo>
                    <a:pt x="89" y="61"/>
                  </a:lnTo>
                  <a:lnTo>
                    <a:pt x="91" y="51"/>
                  </a:lnTo>
                  <a:lnTo>
                    <a:pt x="89" y="40"/>
                  </a:lnTo>
                  <a:lnTo>
                    <a:pt x="86" y="28"/>
                  </a:lnTo>
                  <a:lnTo>
                    <a:pt x="80" y="19"/>
                  </a:lnTo>
                  <a:lnTo>
                    <a:pt x="72" y="11"/>
                  </a:lnTo>
                  <a:lnTo>
                    <a:pt x="67" y="6"/>
                  </a:lnTo>
                  <a:lnTo>
                    <a:pt x="59" y="2"/>
                  </a:lnTo>
                  <a:lnTo>
                    <a:pt x="42" y="0"/>
                  </a:lnTo>
                  <a:lnTo>
                    <a:pt x="29" y="8"/>
                  </a:lnTo>
                  <a:lnTo>
                    <a:pt x="13" y="13"/>
                  </a:lnTo>
                  <a:lnTo>
                    <a:pt x="6" y="27"/>
                  </a:lnTo>
                  <a:lnTo>
                    <a:pt x="0" y="40"/>
                  </a:lnTo>
                  <a:lnTo>
                    <a:pt x="4" y="53"/>
                  </a:lnTo>
                  <a:lnTo>
                    <a:pt x="8" y="65"/>
                  </a:lnTo>
                  <a:lnTo>
                    <a:pt x="15" y="72"/>
                  </a:lnTo>
                  <a:lnTo>
                    <a:pt x="23" y="76"/>
                  </a:lnTo>
                  <a:lnTo>
                    <a:pt x="31" y="82"/>
                  </a:lnTo>
                  <a:lnTo>
                    <a:pt x="40" y="87"/>
                  </a:lnTo>
                  <a:lnTo>
                    <a:pt x="46" y="99"/>
                  </a:lnTo>
                  <a:lnTo>
                    <a:pt x="44" y="106"/>
                  </a:lnTo>
                  <a:lnTo>
                    <a:pt x="42" y="114"/>
                  </a:lnTo>
                  <a:lnTo>
                    <a:pt x="40" y="125"/>
                  </a:lnTo>
                  <a:lnTo>
                    <a:pt x="40" y="137"/>
                  </a:lnTo>
                  <a:lnTo>
                    <a:pt x="38" y="146"/>
                  </a:lnTo>
                  <a:lnTo>
                    <a:pt x="36" y="154"/>
                  </a:lnTo>
                  <a:lnTo>
                    <a:pt x="36" y="160"/>
                  </a:lnTo>
                  <a:lnTo>
                    <a:pt x="36" y="163"/>
                  </a:lnTo>
                  <a:close/>
                </a:path>
              </a:pathLst>
            </a:custGeom>
            <a:solidFill>
              <a:srgbClr val="0017EB"/>
            </a:solidFill>
            <a:ln w="9525">
              <a:noFill/>
              <a:round/>
              <a:headEnd/>
              <a:tailEnd/>
            </a:ln>
          </p:spPr>
          <p:txBody>
            <a:bodyPr/>
            <a:lstStyle/>
            <a:p>
              <a:endParaRPr lang="en-US"/>
            </a:p>
          </p:txBody>
        </p:sp>
        <p:sp>
          <p:nvSpPr>
            <p:cNvPr id="8225" name="Freeform 289"/>
            <p:cNvSpPr>
              <a:spLocks/>
            </p:cNvSpPr>
            <p:nvPr/>
          </p:nvSpPr>
          <p:spPr bwMode="auto">
            <a:xfrm>
              <a:off x="1384" y="2157"/>
              <a:ext cx="20" cy="15"/>
            </a:xfrm>
            <a:custGeom>
              <a:avLst/>
              <a:gdLst>
                <a:gd name="T0" fmla="*/ 3 w 40"/>
                <a:gd name="T1" fmla="*/ 0 h 31"/>
                <a:gd name="T2" fmla="*/ 0 w 40"/>
                <a:gd name="T3" fmla="*/ 5 h 31"/>
                <a:gd name="T4" fmla="*/ 3 w 40"/>
                <a:gd name="T5" fmla="*/ 7 h 31"/>
                <a:gd name="T6" fmla="*/ 6 w 40"/>
                <a:gd name="T7" fmla="*/ 7 h 31"/>
                <a:gd name="T8" fmla="*/ 9 w 40"/>
                <a:gd name="T9" fmla="*/ 5 h 31"/>
                <a:gd name="T10" fmla="*/ 10 w 40"/>
                <a:gd name="T11" fmla="*/ 3 h 31"/>
                <a:gd name="T12" fmla="*/ 10 w 40"/>
                <a:gd name="T13" fmla="*/ 2 h 31"/>
                <a:gd name="T14" fmla="*/ 9 w 40"/>
                <a:gd name="T15" fmla="*/ 1 h 31"/>
                <a:gd name="T16" fmla="*/ 7 w 40"/>
                <a:gd name="T17" fmla="*/ 0 h 31"/>
                <a:gd name="T18" fmla="*/ 5 w 40"/>
                <a:gd name="T19" fmla="*/ 0 h 31"/>
                <a:gd name="T20" fmla="*/ 3 w 40"/>
                <a:gd name="T21" fmla="*/ 0 h 31"/>
                <a:gd name="T22" fmla="*/ 3 w 40"/>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31"/>
                <a:gd name="T38" fmla="*/ 40 w 40"/>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31">
                  <a:moveTo>
                    <a:pt x="9" y="0"/>
                  </a:moveTo>
                  <a:lnTo>
                    <a:pt x="0" y="21"/>
                  </a:lnTo>
                  <a:lnTo>
                    <a:pt x="9" y="31"/>
                  </a:lnTo>
                  <a:lnTo>
                    <a:pt x="26" y="31"/>
                  </a:lnTo>
                  <a:lnTo>
                    <a:pt x="36" y="21"/>
                  </a:lnTo>
                  <a:lnTo>
                    <a:pt x="40" y="13"/>
                  </a:lnTo>
                  <a:lnTo>
                    <a:pt x="38" y="10"/>
                  </a:lnTo>
                  <a:lnTo>
                    <a:pt x="36" y="6"/>
                  </a:lnTo>
                  <a:lnTo>
                    <a:pt x="30" y="0"/>
                  </a:lnTo>
                  <a:lnTo>
                    <a:pt x="17" y="0"/>
                  </a:lnTo>
                  <a:lnTo>
                    <a:pt x="9" y="0"/>
                  </a:lnTo>
                  <a:close/>
                </a:path>
              </a:pathLst>
            </a:custGeom>
            <a:solidFill>
              <a:srgbClr val="CCE866"/>
            </a:solidFill>
            <a:ln w="9525">
              <a:noFill/>
              <a:round/>
              <a:headEnd/>
              <a:tailEnd/>
            </a:ln>
          </p:spPr>
          <p:txBody>
            <a:bodyPr/>
            <a:lstStyle/>
            <a:p>
              <a:endParaRPr lang="en-US"/>
            </a:p>
          </p:txBody>
        </p:sp>
        <p:sp>
          <p:nvSpPr>
            <p:cNvPr id="8226" name="Freeform 298"/>
            <p:cNvSpPr>
              <a:spLocks/>
            </p:cNvSpPr>
            <p:nvPr/>
          </p:nvSpPr>
          <p:spPr bwMode="auto">
            <a:xfrm>
              <a:off x="1504" y="2015"/>
              <a:ext cx="18" cy="15"/>
            </a:xfrm>
            <a:custGeom>
              <a:avLst/>
              <a:gdLst>
                <a:gd name="T0" fmla="*/ 9 w 36"/>
                <a:gd name="T1" fmla="*/ 7 h 28"/>
                <a:gd name="T2" fmla="*/ 9 w 36"/>
                <a:gd name="T3" fmla="*/ 0 h 28"/>
                <a:gd name="T4" fmla="*/ 5 w 36"/>
                <a:gd name="T5" fmla="*/ 1 h 28"/>
                <a:gd name="T6" fmla="*/ 3 w 36"/>
                <a:gd name="T7" fmla="*/ 1 h 28"/>
                <a:gd name="T8" fmla="*/ 1 w 36"/>
                <a:gd name="T9" fmla="*/ 2 h 28"/>
                <a:gd name="T10" fmla="*/ 0 w 36"/>
                <a:gd name="T11" fmla="*/ 3 h 28"/>
                <a:gd name="T12" fmla="*/ 1 w 36"/>
                <a:gd name="T13" fmla="*/ 4 h 28"/>
                <a:gd name="T14" fmla="*/ 1 w 36"/>
                <a:gd name="T15" fmla="*/ 6 h 28"/>
                <a:gd name="T16" fmla="*/ 4 w 36"/>
                <a:gd name="T17" fmla="*/ 8 h 28"/>
                <a:gd name="T18" fmla="*/ 9 w 36"/>
                <a:gd name="T19" fmla="*/ 8 h 28"/>
                <a:gd name="T20" fmla="*/ 9 w 36"/>
                <a:gd name="T21" fmla="*/ 7 h 28"/>
                <a:gd name="T22" fmla="*/ 9 w 36"/>
                <a:gd name="T23" fmla="*/ 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8"/>
                <a:gd name="T38" fmla="*/ 36 w 3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8">
                  <a:moveTo>
                    <a:pt x="36" y="25"/>
                  </a:moveTo>
                  <a:lnTo>
                    <a:pt x="36" y="0"/>
                  </a:lnTo>
                  <a:lnTo>
                    <a:pt x="19" y="2"/>
                  </a:lnTo>
                  <a:lnTo>
                    <a:pt x="14" y="2"/>
                  </a:lnTo>
                  <a:lnTo>
                    <a:pt x="4" y="8"/>
                  </a:lnTo>
                  <a:lnTo>
                    <a:pt x="0" y="11"/>
                  </a:lnTo>
                  <a:lnTo>
                    <a:pt x="2" y="15"/>
                  </a:lnTo>
                  <a:lnTo>
                    <a:pt x="4" y="21"/>
                  </a:lnTo>
                  <a:lnTo>
                    <a:pt x="16" y="28"/>
                  </a:lnTo>
                  <a:lnTo>
                    <a:pt x="33" y="28"/>
                  </a:lnTo>
                  <a:lnTo>
                    <a:pt x="36" y="25"/>
                  </a:lnTo>
                  <a:close/>
                </a:path>
              </a:pathLst>
            </a:custGeom>
            <a:solidFill>
              <a:srgbClr val="C275C2"/>
            </a:solidFill>
            <a:ln w="9525">
              <a:noFill/>
              <a:round/>
              <a:headEnd/>
              <a:tailEnd/>
            </a:ln>
          </p:spPr>
          <p:txBody>
            <a:bodyPr/>
            <a:lstStyle/>
            <a:p>
              <a:endParaRPr lang="en-US"/>
            </a:p>
          </p:txBody>
        </p:sp>
        <p:sp>
          <p:nvSpPr>
            <p:cNvPr id="8227" name="Freeform 320"/>
            <p:cNvSpPr>
              <a:spLocks/>
            </p:cNvSpPr>
            <p:nvPr/>
          </p:nvSpPr>
          <p:spPr bwMode="auto">
            <a:xfrm>
              <a:off x="1419" y="2539"/>
              <a:ext cx="30" cy="28"/>
            </a:xfrm>
            <a:custGeom>
              <a:avLst/>
              <a:gdLst>
                <a:gd name="T0" fmla="*/ 0 w 61"/>
                <a:gd name="T1" fmla="*/ 2 h 55"/>
                <a:gd name="T2" fmla="*/ 4 w 61"/>
                <a:gd name="T3" fmla="*/ 13 h 55"/>
                <a:gd name="T4" fmla="*/ 9 w 61"/>
                <a:gd name="T5" fmla="*/ 14 h 55"/>
                <a:gd name="T6" fmla="*/ 13 w 61"/>
                <a:gd name="T7" fmla="*/ 12 h 55"/>
                <a:gd name="T8" fmla="*/ 15 w 61"/>
                <a:gd name="T9" fmla="*/ 0 h 55"/>
                <a:gd name="T10" fmla="*/ 6 w 61"/>
                <a:gd name="T11" fmla="*/ 0 h 55"/>
                <a:gd name="T12" fmla="*/ 0 w 61"/>
                <a:gd name="T13" fmla="*/ 2 h 55"/>
                <a:gd name="T14" fmla="*/ 0 w 61"/>
                <a:gd name="T15" fmla="*/ 2 h 55"/>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5"/>
                <a:gd name="T26" fmla="*/ 61 w 61"/>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5">
                  <a:moveTo>
                    <a:pt x="0" y="6"/>
                  </a:moveTo>
                  <a:lnTo>
                    <a:pt x="19" y="50"/>
                  </a:lnTo>
                  <a:lnTo>
                    <a:pt x="38" y="55"/>
                  </a:lnTo>
                  <a:lnTo>
                    <a:pt x="55" y="46"/>
                  </a:lnTo>
                  <a:lnTo>
                    <a:pt x="61" y="0"/>
                  </a:lnTo>
                  <a:lnTo>
                    <a:pt x="27" y="0"/>
                  </a:lnTo>
                  <a:lnTo>
                    <a:pt x="0" y="6"/>
                  </a:lnTo>
                  <a:close/>
                </a:path>
              </a:pathLst>
            </a:custGeom>
            <a:solidFill>
              <a:srgbClr val="96ABBA"/>
            </a:solidFill>
            <a:ln w="9525">
              <a:noFill/>
              <a:round/>
              <a:headEnd/>
              <a:tailEnd/>
            </a:ln>
          </p:spPr>
          <p:txBody>
            <a:bodyPr/>
            <a:lstStyle/>
            <a:p>
              <a:endParaRPr lang="en-US"/>
            </a:p>
          </p:txBody>
        </p:sp>
        <p:sp>
          <p:nvSpPr>
            <p:cNvPr id="8228" name="Freeform 354"/>
            <p:cNvSpPr>
              <a:spLocks/>
            </p:cNvSpPr>
            <p:nvPr/>
          </p:nvSpPr>
          <p:spPr bwMode="auto">
            <a:xfrm>
              <a:off x="2081" y="3189"/>
              <a:ext cx="85" cy="98"/>
            </a:xfrm>
            <a:custGeom>
              <a:avLst/>
              <a:gdLst>
                <a:gd name="T0" fmla="*/ 0 w 171"/>
                <a:gd name="T1" fmla="*/ 3 h 196"/>
                <a:gd name="T2" fmla="*/ 2 w 171"/>
                <a:gd name="T3" fmla="*/ 30 h 196"/>
                <a:gd name="T4" fmla="*/ 15 w 171"/>
                <a:gd name="T5" fmla="*/ 49 h 196"/>
                <a:gd name="T6" fmla="*/ 38 w 171"/>
                <a:gd name="T7" fmla="*/ 37 h 196"/>
                <a:gd name="T8" fmla="*/ 42 w 171"/>
                <a:gd name="T9" fmla="*/ 18 h 196"/>
                <a:gd name="T10" fmla="*/ 41 w 171"/>
                <a:gd name="T11" fmla="*/ 19 h 196"/>
                <a:gd name="T12" fmla="*/ 39 w 171"/>
                <a:gd name="T13" fmla="*/ 21 h 196"/>
                <a:gd name="T14" fmla="*/ 36 w 171"/>
                <a:gd name="T15" fmla="*/ 24 h 196"/>
                <a:gd name="T16" fmla="*/ 32 w 171"/>
                <a:gd name="T17" fmla="*/ 27 h 196"/>
                <a:gd name="T18" fmla="*/ 30 w 171"/>
                <a:gd name="T19" fmla="*/ 28 h 196"/>
                <a:gd name="T20" fmla="*/ 28 w 171"/>
                <a:gd name="T21" fmla="*/ 29 h 196"/>
                <a:gd name="T22" fmla="*/ 25 w 171"/>
                <a:gd name="T23" fmla="*/ 30 h 196"/>
                <a:gd name="T24" fmla="*/ 24 w 171"/>
                <a:gd name="T25" fmla="*/ 31 h 196"/>
                <a:gd name="T26" fmla="*/ 21 w 171"/>
                <a:gd name="T27" fmla="*/ 30 h 196"/>
                <a:gd name="T28" fmla="*/ 19 w 171"/>
                <a:gd name="T29" fmla="*/ 28 h 196"/>
                <a:gd name="T30" fmla="*/ 18 w 171"/>
                <a:gd name="T31" fmla="*/ 25 h 196"/>
                <a:gd name="T32" fmla="*/ 17 w 171"/>
                <a:gd name="T33" fmla="*/ 24 h 196"/>
                <a:gd name="T34" fmla="*/ 17 w 171"/>
                <a:gd name="T35" fmla="*/ 22 h 196"/>
                <a:gd name="T36" fmla="*/ 17 w 171"/>
                <a:gd name="T37" fmla="*/ 19 h 196"/>
                <a:gd name="T38" fmla="*/ 16 w 171"/>
                <a:gd name="T39" fmla="*/ 17 h 196"/>
                <a:gd name="T40" fmla="*/ 16 w 171"/>
                <a:gd name="T41" fmla="*/ 14 h 196"/>
                <a:gd name="T42" fmla="*/ 16 w 171"/>
                <a:gd name="T43" fmla="*/ 12 h 196"/>
                <a:gd name="T44" fmla="*/ 17 w 171"/>
                <a:gd name="T45" fmla="*/ 10 h 196"/>
                <a:gd name="T46" fmla="*/ 17 w 171"/>
                <a:gd name="T47" fmla="*/ 7 h 196"/>
                <a:gd name="T48" fmla="*/ 17 w 171"/>
                <a:gd name="T49" fmla="*/ 6 h 196"/>
                <a:gd name="T50" fmla="*/ 17 w 171"/>
                <a:gd name="T51" fmla="*/ 4 h 196"/>
                <a:gd name="T52" fmla="*/ 18 w 171"/>
                <a:gd name="T53" fmla="*/ 3 h 196"/>
                <a:gd name="T54" fmla="*/ 18 w 171"/>
                <a:gd name="T55" fmla="*/ 1 h 196"/>
                <a:gd name="T56" fmla="*/ 18 w 171"/>
                <a:gd name="T57" fmla="*/ 0 h 196"/>
                <a:gd name="T58" fmla="*/ 3 w 171"/>
                <a:gd name="T59" fmla="*/ 0 h 196"/>
                <a:gd name="T60" fmla="*/ 0 w 171"/>
                <a:gd name="T61" fmla="*/ 3 h 196"/>
                <a:gd name="T62" fmla="*/ 0 w 171"/>
                <a:gd name="T63" fmla="*/ 3 h 1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
                <a:gd name="T97" fmla="*/ 0 h 196"/>
                <a:gd name="T98" fmla="*/ 171 w 171"/>
                <a:gd name="T99" fmla="*/ 196 h 1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 h="196">
                  <a:moveTo>
                    <a:pt x="0" y="10"/>
                  </a:moveTo>
                  <a:lnTo>
                    <a:pt x="8" y="120"/>
                  </a:lnTo>
                  <a:lnTo>
                    <a:pt x="63" y="196"/>
                  </a:lnTo>
                  <a:lnTo>
                    <a:pt x="154" y="145"/>
                  </a:lnTo>
                  <a:lnTo>
                    <a:pt x="171" y="69"/>
                  </a:lnTo>
                  <a:lnTo>
                    <a:pt x="166" y="73"/>
                  </a:lnTo>
                  <a:lnTo>
                    <a:pt x="158" y="82"/>
                  </a:lnTo>
                  <a:lnTo>
                    <a:pt x="145" y="95"/>
                  </a:lnTo>
                  <a:lnTo>
                    <a:pt x="129" y="109"/>
                  </a:lnTo>
                  <a:lnTo>
                    <a:pt x="120" y="113"/>
                  </a:lnTo>
                  <a:lnTo>
                    <a:pt x="112" y="118"/>
                  </a:lnTo>
                  <a:lnTo>
                    <a:pt x="103" y="122"/>
                  </a:lnTo>
                  <a:lnTo>
                    <a:pt x="97" y="124"/>
                  </a:lnTo>
                  <a:lnTo>
                    <a:pt x="84" y="122"/>
                  </a:lnTo>
                  <a:lnTo>
                    <a:pt x="76" y="114"/>
                  </a:lnTo>
                  <a:lnTo>
                    <a:pt x="72" y="103"/>
                  </a:lnTo>
                  <a:lnTo>
                    <a:pt x="71" y="95"/>
                  </a:lnTo>
                  <a:lnTo>
                    <a:pt x="69" y="86"/>
                  </a:lnTo>
                  <a:lnTo>
                    <a:pt x="69" y="76"/>
                  </a:lnTo>
                  <a:lnTo>
                    <a:pt x="67" y="67"/>
                  </a:lnTo>
                  <a:lnTo>
                    <a:pt x="67" y="57"/>
                  </a:lnTo>
                  <a:lnTo>
                    <a:pt x="67" y="48"/>
                  </a:lnTo>
                  <a:lnTo>
                    <a:pt x="69" y="40"/>
                  </a:lnTo>
                  <a:lnTo>
                    <a:pt x="69" y="31"/>
                  </a:lnTo>
                  <a:lnTo>
                    <a:pt x="69" y="23"/>
                  </a:lnTo>
                  <a:lnTo>
                    <a:pt x="71" y="16"/>
                  </a:lnTo>
                  <a:lnTo>
                    <a:pt x="72" y="10"/>
                  </a:lnTo>
                  <a:lnTo>
                    <a:pt x="72" y="2"/>
                  </a:lnTo>
                  <a:lnTo>
                    <a:pt x="74" y="0"/>
                  </a:lnTo>
                  <a:lnTo>
                    <a:pt x="12" y="0"/>
                  </a:lnTo>
                  <a:lnTo>
                    <a:pt x="0" y="10"/>
                  </a:lnTo>
                  <a:close/>
                </a:path>
              </a:pathLst>
            </a:custGeom>
            <a:solidFill>
              <a:srgbClr val="D1BDBD"/>
            </a:solidFill>
            <a:ln w="9525">
              <a:noFill/>
              <a:round/>
              <a:headEnd/>
              <a:tailEnd/>
            </a:ln>
          </p:spPr>
          <p:txBody>
            <a:bodyPr/>
            <a:lstStyle/>
            <a:p>
              <a:endParaRPr lang="en-US"/>
            </a:p>
          </p:txBody>
        </p:sp>
        <p:sp>
          <p:nvSpPr>
            <p:cNvPr id="8229" name="Freeform 355"/>
            <p:cNvSpPr>
              <a:spLocks/>
            </p:cNvSpPr>
            <p:nvPr/>
          </p:nvSpPr>
          <p:spPr bwMode="auto">
            <a:xfrm>
              <a:off x="2097" y="3290"/>
              <a:ext cx="43" cy="139"/>
            </a:xfrm>
            <a:custGeom>
              <a:avLst/>
              <a:gdLst>
                <a:gd name="T0" fmla="*/ 1 w 87"/>
                <a:gd name="T1" fmla="*/ 4 h 277"/>
                <a:gd name="T2" fmla="*/ 0 w 87"/>
                <a:gd name="T3" fmla="*/ 49 h 277"/>
                <a:gd name="T4" fmla="*/ 2 w 87"/>
                <a:gd name="T5" fmla="*/ 68 h 277"/>
                <a:gd name="T6" fmla="*/ 15 w 87"/>
                <a:gd name="T7" fmla="*/ 70 h 277"/>
                <a:gd name="T8" fmla="*/ 15 w 87"/>
                <a:gd name="T9" fmla="*/ 69 h 277"/>
                <a:gd name="T10" fmla="*/ 16 w 87"/>
                <a:gd name="T11" fmla="*/ 68 h 277"/>
                <a:gd name="T12" fmla="*/ 17 w 87"/>
                <a:gd name="T13" fmla="*/ 66 h 277"/>
                <a:gd name="T14" fmla="*/ 18 w 87"/>
                <a:gd name="T15" fmla="*/ 65 h 277"/>
                <a:gd name="T16" fmla="*/ 19 w 87"/>
                <a:gd name="T17" fmla="*/ 62 h 277"/>
                <a:gd name="T18" fmla="*/ 20 w 87"/>
                <a:gd name="T19" fmla="*/ 60 h 277"/>
                <a:gd name="T20" fmla="*/ 20 w 87"/>
                <a:gd name="T21" fmla="*/ 58 h 277"/>
                <a:gd name="T22" fmla="*/ 21 w 87"/>
                <a:gd name="T23" fmla="*/ 57 h 277"/>
                <a:gd name="T24" fmla="*/ 21 w 87"/>
                <a:gd name="T25" fmla="*/ 55 h 277"/>
                <a:gd name="T26" fmla="*/ 21 w 87"/>
                <a:gd name="T27" fmla="*/ 52 h 277"/>
                <a:gd name="T28" fmla="*/ 21 w 87"/>
                <a:gd name="T29" fmla="*/ 50 h 277"/>
                <a:gd name="T30" fmla="*/ 21 w 87"/>
                <a:gd name="T31" fmla="*/ 47 h 277"/>
                <a:gd name="T32" fmla="*/ 21 w 87"/>
                <a:gd name="T33" fmla="*/ 45 h 277"/>
                <a:gd name="T34" fmla="*/ 21 w 87"/>
                <a:gd name="T35" fmla="*/ 43 h 277"/>
                <a:gd name="T36" fmla="*/ 21 w 87"/>
                <a:gd name="T37" fmla="*/ 40 h 277"/>
                <a:gd name="T38" fmla="*/ 21 w 87"/>
                <a:gd name="T39" fmla="*/ 37 h 277"/>
                <a:gd name="T40" fmla="*/ 21 w 87"/>
                <a:gd name="T41" fmla="*/ 35 h 277"/>
                <a:gd name="T42" fmla="*/ 21 w 87"/>
                <a:gd name="T43" fmla="*/ 33 h 277"/>
                <a:gd name="T44" fmla="*/ 21 w 87"/>
                <a:gd name="T45" fmla="*/ 30 h 277"/>
                <a:gd name="T46" fmla="*/ 21 w 87"/>
                <a:gd name="T47" fmla="*/ 28 h 277"/>
                <a:gd name="T48" fmla="*/ 21 w 87"/>
                <a:gd name="T49" fmla="*/ 27 h 277"/>
                <a:gd name="T50" fmla="*/ 21 w 87"/>
                <a:gd name="T51" fmla="*/ 27 h 277"/>
                <a:gd name="T52" fmla="*/ 21 w 87"/>
                <a:gd name="T53" fmla="*/ 24 h 277"/>
                <a:gd name="T54" fmla="*/ 21 w 87"/>
                <a:gd name="T55" fmla="*/ 21 h 277"/>
                <a:gd name="T56" fmla="*/ 21 w 87"/>
                <a:gd name="T57" fmla="*/ 19 h 277"/>
                <a:gd name="T58" fmla="*/ 21 w 87"/>
                <a:gd name="T59" fmla="*/ 17 h 277"/>
                <a:gd name="T60" fmla="*/ 21 w 87"/>
                <a:gd name="T61" fmla="*/ 14 h 277"/>
                <a:gd name="T62" fmla="*/ 21 w 87"/>
                <a:gd name="T63" fmla="*/ 12 h 277"/>
                <a:gd name="T64" fmla="*/ 21 w 87"/>
                <a:gd name="T65" fmla="*/ 10 h 277"/>
                <a:gd name="T66" fmla="*/ 21 w 87"/>
                <a:gd name="T67" fmla="*/ 7 h 277"/>
                <a:gd name="T68" fmla="*/ 21 w 87"/>
                <a:gd name="T69" fmla="*/ 6 h 277"/>
                <a:gd name="T70" fmla="*/ 21 w 87"/>
                <a:gd name="T71" fmla="*/ 4 h 277"/>
                <a:gd name="T72" fmla="*/ 21 w 87"/>
                <a:gd name="T73" fmla="*/ 1 h 277"/>
                <a:gd name="T74" fmla="*/ 21 w 87"/>
                <a:gd name="T75" fmla="*/ 0 h 277"/>
                <a:gd name="T76" fmla="*/ 1 w 87"/>
                <a:gd name="T77" fmla="*/ 4 h 277"/>
                <a:gd name="T78" fmla="*/ 1 w 87"/>
                <a:gd name="T79" fmla="*/ 4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
                <a:gd name="T121" fmla="*/ 0 h 277"/>
                <a:gd name="T122" fmla="*/ 87 w 87"/>
                <a:gd name="T123" fmla="*/ 277 h 2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 h="277">
                  <a:moveTo>
                    <a:pt x="5" y="13"/>
                  </a:moveTo>
                  <a:lnTo>
                    <a:pt x="0" y="194"/>
                  </a:lnTo>
                  <a:lnTo>
                    <a:pt x="9" y="272"/>
                  </a:lnTo>
                  <a:lnTo>
                    <a:pt x="60" y="277"/>
                  </a:lnTo>
                  <a:lnTo>
                    <a:pt x="60" y="274"/>
                  </a:lnTo>
                  <a:lnTo>
                    <a:pt x="64" y="272"/>
                  </a:lnTo>
                  <a:lnTo>
                    <a:pt x="68" y="264"/>
                  </a:lnTo>
                  <a:lnTo>
                    <a:pt x="74" y="257"/>
                  </a:lnTo>
                  <a:lnTo>
                    <a:pt x="77" y="247"/>
                  </a:lnTo>
                  <a:lnTo>
                    <a:pt x="81" y="239"/>
                  </a:lnTo>
                  <a:lnTo>
                    <a:pt x="83" y="232"/>
                  </a:lnTo>
                  <a:lnTo>
                    <a:pt x="87" y="228"/>
                  </a:lnTo>
                  <a:lnTo>
                    <a:pt x="87" y="220"/>
                  </a:lnTo>
                  <a:lnTo>
                    <a:pt x="87" y="205"/>
                  </a:lnTo>
                  <a:lnTo>
                    <a:pt x="87" y="198"/>
                  </a:lnTo>
                  <a:lnTo>
                    <a:pt x="87" y="188"/>
                  </a:lnTo>
                  <a:lnTo>
                    <a:pt x="87" y="179"/>
                  </a:lnTo>
                  <a:lnTo>
                    <a:pt x="87" y="169"/>
                  </a:lnTo>
                  <a:lnTo>
                    <a:pt x="87" y="158"/>
                  </a:lnTo>
                  <a:lnTo>
                    <a:pt x="87" y="146"/>
                  </a:lnTo>
                  <a:lnTo>
                    <a:pt x="87" y="139"/>
                  </a:lnTo>
                  <a:lnTo>
                    <a:pt x="87" y="129"/>
                  </a:lnTo>
                  <a:lnTo>
                    <a:pt x="87" y="120"/>
                  </a:lnTo>
                  <a:lnTo>
                    <a:pt x="87" y="112"/>
                  </a:lnTo>
                  <a:lnTo>
                    <a:pt x="87" y="108"/>
                  </a:lnTo>
                  <a:lnTo>
                    <a:pt x="87" y="106"/>
                  </a:lnTo>
                  <a:lnTo>
                    <a:pt x="87" y="95"/>
                  </a:lnTo>
                  <a:lnTo>
                    <a:pt x="87" y="82"/>
                  </a:lnTo>
                  <a:lnTo>
                    <a:pt x="87" y="74"/>
                  </a:lnTo>
                  <a:lnTo>
                    <a:pt x="87" y="65"/>
                  </a:lnTo>
                  <a:lnTo>
                    <a:pt x="87" y="55"/>
                  </a:lnTo>
                  <a:lnTo>
                    <a:pt x="87" y="47"/>
                  </a:lnTo>
                  <a:lnTo>
                    <a:pt x="87" y="38"/>
                  </a:lnTo>
                  <a:lnTo>
                    <a:pt x="87" y="28"/>
                  </a:lnTo>
                  <a:lnTo>
                    <a:pt x="87" y="21"/>
                  </a:lnTo>
                  <a:lnTo>
                    <a:pt x="87" y="13"/>
                  </a:lnTo>
                  <a:lnTo>
                    <a:pt x="87" y="4"/>
                  </a:lnTo>
                  <a:lnTo>
                    <a:pt x="87" y="0"/>
                  </a:lnTo>
                  <a:lnTo>
                    <a:pt x="5" y="13"/>
                  </a:lnTo>
                  <a:close/>
                </a:path>
              </a:pathLst>
            </a:custGeom>
            <a:solidFill>
              <a:srgbClr val="D1BDBD"/>
            </a:solidFill>
            <a:ln w="9525">
              <a:noFill/>
              <a:round/>
              <a:headEnd/>
              <a:tailEnd/>
            </a:ln>
          </p:spPr>
          <p:txBody>
            <a:bodyPr/>
            <a:lstStyle/>
            <a:p>
              <a:endParaRPr lang="en-US"/>
            </a:p>
          </p:txBody>
        </p:sp>
        <p:sp>
          <p:nvSpPr>
            <p:cNvPr id="8230" name="Freeform 356"/>
            <p:cNvSpPr>
              <a:spLocks/>
            </p:cNvSpPr>
            <p:nvPr/>
          </p:nvSpPr>
          <p:spPr bwMode="auto">
            <a:xfrm>
              <a:off x="2053" y="3184"/>
              <a:ext cx="133" cy="116"/>
            </a:xfrm>
            <a:custGeom>
              <a:avLst/>
              <a:gdLst>
                <a:gd name="T0" fmla="*/ 1 w 266"/>
                <a:gd name="T1" fmla="*/ 1 h 232"/>
                <a:gd name="T2" fmla="*/ 0 w 266"/>
                <a:gd name="T3" fmla="*/ 4 h 232"/>
                <a:gd name="T4" fmla="*/ 1 w 266"/>
                <a:gd name="T5" fmla="*/ 9 h 232"/>
                <a:gd name="T6" fmla="*/ 1 w 266"/>
                <a:gd name="T7" fmla="*/ 18 h 232"/>
                <a:gd name="T8" fmla="*/ 2 w 266"/>
                <a:gd name="T9" fmla="*/ 28 h 232"/>
                <a:gd name="T10" fmla="*/ 5 w 266"/>
                <a:gd name="T11" fmla="*/ 39 h 232"/>
                <a:gd name="T12" fmla="*/ 11 w 266"/>
                <a:gd name="T13" fmla="*/ 48 h 232"/>
                <a:gd name="T14" fmla="*/ 18 w 266"/>
                <a:gd name="T15" fmla="*/ 55 h 232"/>
                <a:gd name="T16" fmla="*/ 28 w 266"/>
                <a:gd name="T17" fmla="*/ 58 h 232"/>
                <a:gd name="T18" fmla="*/ 38 w 266"/>
                <a:gd name="T19" fmla="*/ 57 h 232"/>
                <a:gd name="T20" fmla="*/ 46 w 266"/>
                <a:gd name="T21" fmla="*/ 54 h 232"/>
                <a:gd name="T22" fmla="*/ 52 w 266"/>
                <a:gd name="T23" fmla="*/ 47 h 232"/>
                <a:gd name="T24" fmla="*/ 58 w 266"/>
                <a:gd name="T25" fmla="*/ 39 h 232"/>
                <a:gd name="T26" fmla="*/ 61 w 266"/>
                <a:gd name="T27" fmla="*/ 29 h 232"/>
                <a:gd name="T28" fmla="*/ 65 w 266"/>
                <a:gd name="T29" fmla="*/ 20 h 232"/>
                <a:gd name="T30" fmla="*/ 66 w 266"/>
                <a:gd name="T31" fmla="*/ 10 h 232"/>
                <a:gd name="T32" fmla="*/ 67 w 266"/>
                <a:gd name="T33" fmla="*/ 3 h 232"/>
                <a:gd name="T34" fmla="*/ 55 w 266"/>
                <a:gd name="T35" fmla="*/ 1 h 232"/>
                <a:gd name="T36" fmla="*/ 55 w 266"/>
                <a:gd name="T37" fmla="*/ 4 h 232"/>
                <a:gd name="T38" fmla="*/ 54 w 266"/>
                <a:gd name="T39" fmla="*/ 10 h 232"/>
                <a:gd name="T40" fmla="*/ 53 w 266"/>
                <a:gd name="T41" fmla="*/ 18 h 232"/>
                <a:gd name="T42" fmla="*/ 50 w 266"/>
                <a:gd name="T43" fmla="*/ 27 h 232"/>
                <a:gd name="T44" fmla="*/ 47 w 266"/>
                <a:gd name="T45" fmla="*/ 35 h 232"/>
                <a:gd name="T46" fmla="*/ 43 w 266"/>
                <a:gd name="T47" fmla="*/ 41 h 232"/>
                <a:gd name="T48" fmla="*/ 37 w 266"/>
                <a:gd name="T49" fmla="*/ 44 h 232"/>
                <a:gd name="T50" fmla="*/ 30 w 266"/>
                <a:gd name="T51" fmla="*/ 43 h 232"/>
                <a:gd name="T52" fmla="*/ 24 w 266"/>
                <a:gd name="T53" fmla="*/ 40 h 232"/>
                <a:gd name="T54" fmla="*/ 20 w 266"/>
                <a:gd name="T55" fmla="*/ 34 h 232"/>
                <a:gd name="T56" fmla="*/ 18 w 266"/>
                <a:gd name="T57" fmla="*/ 26 h 232"/>
                <a:gd name="T58" fmla="*/ 17 w 266"/>
                <a:gd name="T59" fmla="*/ 19 h 232"/>
                <a:gd name="T60" fmla="*/ 17 w 266"/>
                <a:gd name="T61" fmla="*/ 12 h 232"/>
                <a:gd name="T62" fmla="*/ 17 w 266"/>
                <a:gd name="T63" fmla="*/ 6 h 232"/>
                <a:gd name="T64" fmla="*/ 17 w 266"/>
                <a:gd name="T65" fmla="*/ 3 h 232"/>
                <a:gd name="T66" fmla="*/ 17 w 266"/>
                <a:gd name="T67" fmla="*/ 3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232"/>
                <a:gd name="T104" fmla="*/ 266 w 266"/>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232">
                  <a:moveTo>
                    <a:pt x="70" y="9"/>
                  </a:moveTo>
                  <a:lnTo>
                    <a:pt x="2" y="4"/>
                  </a:lnTo>
                  <a:lnTo>
                    <a:pt x="0" y="6"/>
                  </a:lnTo>
                  <a:lnTo>
                    <a:pt x="0" y="13"/>
                  </a:lnTo>
                  <a:lnTo>
                    <a:pt x="0" y="21"/>
                  </a:lnTo>
                  <a:lnTo>
                    <a:pt x="2" y="36"/>
                  </a:lnTo>
                  <a:lnTo>
                    <a:pt x="2" y="53"/>
                  </a:lnTo>
                  <a:lnTo>
                    <a:pt x="4" y="72"/>
                  </a:lnTo>
                  <a:lnTo>
                    <a:pt x="8" y="91"/>
                  </a:lnTo>
                  <a:lnTo>
                    <a:pt x="11" y="112"/>
                  </a:lnTo>
                  <a:lnTo>
                    <a:pt x="17" y="133"/>
                  </a:lnTo>
                  <a:lnTo>
                    <a:pt x="23" y="154"/>
                  </a:lnTo>
                  <a:lnTo>
                    <a:pt x="32" y="171"/>
                  </a:lnTo>
                  <a:lnTo>
                    <a:pt x="44" y="192"/>
                  </a:lnTo>
                  <a:lnTo>
                    <a:pt x="55" y="205"/>
                  </a:lnTo>
                  <a:lnTo>
                    <a:pt x="72" y="219"/>
                  </a:lnTo>
                  <a:lnTo>
                    <a:pt x="89" y="226"/>
                  </a:lnTo>
                  <a:lnTo>
                    <a:pt x="112" y="232"/>
                  </a:lnTo>
                  <a:lnTo>
                    <a:pt x="133" y="232"/>
                  </a:lnTo>
                  <a:lnTo>
                    <a:pt x="152" y="228"/>
                  </a:lnTo>
                  <a:lnTo>
                    <a:pt x="167" y="220"/>
                  </a:lnTo>
                  <a:lnTo>
                    <a:pt x="186" y="213"/>
                  </a:lnTo>
                  <a:lnTo>
                    <a:pt x="198" y="200"/>
                  </a:lnTo>
                  <a:lnTo>
                    <a:pt x="211" y="186"/>
                  </a:lnTo>
                  <a:lnTo>
                    <a:pt x="222" y="171"/>
                  </a:lnTo>
                  <a:lnTo>
                    <a:pt x="234" y="154"/>
                  </a:lnTo>
                  <a:lnTo>
                    <a:pt x="240" y="133"/>
                  </a:lnTo>
                  <a:lnTo>
                    <a:pt x="247" y="116"/>
                  </a:lnTo>
                  <a:lnTo>
                    <a:pt x="253" y="95"/>
                  </a:lnTo>
                  <a:lnTo>
                    <a:pt x="259" y="78"/>
                  </a:lnTo>
                  <a:lnTo>
                    <a:pt x="261" y="57"/>
                  </a:lnTo>
                  <a:lnTo>
                    <a:pt x="264" y="40"/>
                  </a:lnTo>
                  <a:lnTo>
                    <a:pt x="266" y="23"/>
                  </a:lnTo>
                  <a:lnTo>
                    <a:pt x="266" y="9"/>
                  </a:lnTo>
                  <a:lnTo>
                    <a:pt x="222" y="0"/>
                  </a:lnTo>
                  <a:lnTo>
                    <a:pt x="221" y="2"/>
                  </a:lnTo>
                  <a:lnTo>
                    <a:pt x="221" y="8"/>
                  </a:lnTo>
                  <a:lnTo>
                    <a:pt x="221" y="15"/>
                  </a:lnTo>
                  <a:lnTo>
                    <a:pt x="221" y="28"/>
                  </a:lnTo>
                  <a:lnTo>
                    <a:pt x="217" y="40"/>
                  </a:lnTo>
                  <a:lnTo>
                    <a:pt x="215" y="57"/>
                  </a:lnTo>
                  <a:lnTo>
                    <a:pt x="213" y="72"/>
                  </a:lnTo>
                  <a:lnTo>
                    <a:pt x="209" y="91"/>
                  </a:lnTo>
                  <a:lnTo>
                    <a:pt x="203" y="106"/>
                  </a:lnTo>
                  <a:lnTo>
                    <a:pt x="198" y="123"/>
                  </a:lnTo>
                  <a:lnTo>
                    <a:pt x="190" y="137"/>
                  </a:lnTo>
                  <a:lnTo>
                    <a:pt x="183" y="152"/>
                  </a:lnTo>
                  <a:lnTo>
                    <a:pt x="173" y="161"/>
                  </a:lnTo>
                  <a:lnTo>
                    <a:pt x="162" y="171"/>
                  </a:lnTo>
                  <a:lnTo>
                    <a:pt x="148" y="175"/>
                  </a:lnTo>
                  <a:lnTo>
                    <a:pt x="135" y="177"/>
                  </a:lnTo>
                  <a:lnTo>
                    <a:pt x="122" y="171"/>
                  </a:lnTo>
                  <a:lnTo>
                    <a:pt x="108" y="165"/>
                  </a:lnTo>
                  <a:lnTo>
                    <a:pt x="97" y="158"/>
                  </a:lnTo>
                  <a:lnTo>
                    <a:pt x="89" y="146"/>
                  </a:lnTo>
                  <a:lnTo>
                    <a:pt x="82" y="133"/>
                  </a:lnTo>
                  <a:lnTo>
                    <a:pt x="78" y="120"/>
                  </a:lnTo>
                  <a:lnTo>
                    <a:pt x="74" y="104"/>
                  </a:lnTo>
                  <a:lnTo>
                    <a:pt x="72" y="91"/>
                  </a:lnTo>
                  <a:lnTo>
                    <a:pt x="69" y="74"/>
                  </a:lnTo>
                  <a:lnTo>
                    <a:pt x="69" y="59"/>
                  </a:lnTo>
                  <a:lnTo>
                    <a:pt x="69" y="46"/>
                  </a:lnTo>
                  <a:lnTo>
                    <a:pt x="69" y="34"/>
                  </a:lnTo>
                  <a:lnTo>
                    <a:pt x="69" y="23"/>
                  </a:lnTo>
                  <a:lnTo>
                    <a:pt x="69" y="15"/>
                  </a:lnTo>
                  <a:lnTo>
                    <a:pt x="69" y="9"/>
                  </a:lnTo>
                  <a:lnTo>
                    <a:pt x="70" y="9"/>
                  </a:lnTo>
                  <a:close/>
                </a:path>
              </a:pathLst>
            </a:custGeom>
            <a:solidFill>
              <a:srgbClr val="000000"/>
            </a:solidFill>
            <a:ln w="9525">
              <a:noFill/>
              <a:round/>
              <a:headEnd/>
              <a:tailEnd/>
            </a:ln>
          </p:spPr>
          <p:txBody>
            <a:bodyPr/>
            <a:lstStyle/>
            <a:p>
              <a:endParaRPr lang="en-US"/>
            </a:p>
          </p:txBody>
        </p:sp>
        <p:sp>
          <p:nvSpPr>
            <p:cNvPr id="8231" name="Freeform 357"/>
            <p:cNvSpPr>
              <a:spLocks/>
            </p:cNvSpPr>
            <p:nvPr/>
          </p:nvSpPr>
          <p:spPr bwMode="auto">
            <a:xfrm>
              <a:off x="2091" y="3260"/>
              <a:ext cx="66" cy="187"/>
            </a:xfrm>
            <a:custGeom>
              <a:avLst/>
              <a:gdLst>
                <a:gd name="T0" fmla="*/ 0 w 131"/>
                <a:gd name="T1" fmla="*/ 13 h 375"/>
                <a:gd name="T2" fmla="*/ 0 w 131"/>
                <a:gd name="T3" fmla="*/ 89 h 375"/>
                <a:gd name="T4" fmla="*/ 0 w 131"/>
                <a:gd name="T5" fmla="*/ 89 h 375"/>
                <a:gd name="T6" fmla="*/ 3 w 131"/>
                <a:gd name="T7" fmla="*/ 90 h 375"/>
                <a:gd name="T8" fmla="*/ 5 w 131"/>
                <a:gd name="T9" fmla="*/ 91 h 375"/>
                <a:gd name="T10" fmla="*/ 9 w 131"/>
                <a:gd name="T11" fmla="*/ 93 h 375"/>
                <a:gd name="T12" fmla="*/ 13 w 131"/>
                <a:gd name="T13" fmla="*/ 93 h 375"/>
                <a:gd name="T14" fmla="*/ 17 w 131"/>
                <a:gd name="T15" fmla="*/ 93 h 375"/>
                <a:gd name="T16" fmla="*/ 20 w 131"/>
                <a:gd name="T17" fmla="*/ 93 h 375"/>
                <a:gd name="T18" fmla="*/ 24 w 131"/>
                <a:gd name="T19" fmla="*/ 91 h 375"/>
                <a:gd name="T20" fmla="*/ 25 w 131"/>
                <a:gd name="T21" fmla="*/ 89 h 375"/>
                <a:gd name="T22" fmla="*/ 26 w 131"/>
                <a:gd name="T23" fmla="*/ 86 h 375"/>
                <a:gd name="T24" fmla="*/ 27 w 131"/>
                <a:gd name="T25" fmla="*/ 83 h 375"/>
                <a:gd name="T26" fmla="*/ 27 w 131"/>
                <a:gd name="T27" fmla="*/ 80 h 375"/>
                <a:gd name="T28" fmla="*/ 28 w 131"/>
                <a:gd name="T29" fmla="*/ 76 h 375"/>
                <a:gd name="T30" fmla="*/ 28 w 131"/>
                <a:gd name="T31" fmla="*/ 73 h 375"/>
                <a:gd name="T32" fmla="*/ 29 w 131"/>
                <a:gd name="T33" fmla="*/ 69 h 375"/>
                <a:gd name="T34" fmla="*/ 30 w 131"/>
                <a:gd name="T35" fmla="*/ 65 h 375"/>
                <a:gd name="T36" fmla="*/ 30 w 131"/>
                <a:gd name="T37" fmla="*/ 61 h 375"/>
                <a:gd name="T38" fmla="*/ 30 w 131"/>
                <a:gd name="T39" fmla="*/ 58 h 375"/>
                <a:gd name="T40" fmla="*/ 30 w 131"/>
                <a:gd name="T41" fmla="*/ 54 h 375"/>
                <a:gd name="T42" fmla="*/ 30 w 131"/>
                <a:gd name="T43" fmla="*/ 51 h 375"/>
                <a:gd name="T44" fmla="*/ 30 w 131"/>
                <a:gd name="T45" fmla="*/ 49 h 375"/>
                <a:gd name="T46" fmla="*/ 30 w 131"/>
                <a:gd name="T47" fmla="*/ 47 h 375"/>
                <a:gd name="T48" fmla="*/ 30 w 131"/>
                <a:gd name="T49" fmla="*/ 46 h 375"/>
                <a:gd name="T50" fmla="*/ 31 w 131"/>
                <a:gd name="T51" fmla="*/ 46 h 375"/>
                <a:gd name="T52" fmla="*/ 33 w 131"/>
                <a:gd name="T53" fmla="*/ 0 h 375"/>
                <a:gd name="T54" fmla="*/ 19 w 131"/>
                <a:gd name="T55" fmla="*/ 12 h 375"/>
                <a:gd name="T56" fmla="*/ 19 w 131"/>
                <a:gd name="T57" fmla="*/ 12 h 375"/>
                <a:gd name="T58" fmla="*/ 19 w 131"/>
                <a:gd name="T59" fmla="*/ 14 h 375"/>
                <a:gd name="T60" fmla="*/ 20 w 131"/>
                <a:gd name="T61" fmla="*/ 18 h 375"/>
                <a:gd name="T62" fmla="*/ 20 w 131"/>
                <a:gd name="T63" fmla="*/ 22 h 375"/>
                <a:gd name="T64" fmla="*/ 20 w 131"/>
                <a:gd name="T65" fmla="*/ 27 h 375"/>
                <a:gd name="T66" fmla="*/ 21 w 131"/>
                <a:gd name="T67" fmla="*/ 33 h 375"/>
                <a:gd name="T68" fmla="*/ 21 w 131"/>
                <a:gd name="T69" fmla="*/ 40 h 375"/>
                <a:gd name="T70" fmla="*/ 22 w 131"/>
                <a:gd name="T71" fmla="*/ 46 h 375"/>
                <a:gd name="T72" fmla="*/ 21 w 131"/>
                <a:gd name="T73" fmla="*/ 52 h 375"/>
                <a:gd name="T74" fmla="*/ 21 w 131"/>
                <a:gd name="T75" fmla="*/ 58 h 375"/>
                <a:gd name="T76" fmla="*/ 21 w 131"/>
                <a:gd name="T77" fmla="*/ 64 h 375"/>
                <a:gd name="T78" fmla="*/ 20 w 131"/>
                <a:gd name="T79" fmla="*/ 70 h 375"/>
                <a:gd name="T80" fmla="*/ 19 w 131"/>
                <a:gd name="T81" fmla="*/ 74 h 375"/>
                <a:gd name="T82" fmla="*/ 18 w 131"/>
                <a:gd name="T83" fmla="*/ 77 h 375"/>
                <a:gd name="T84" fmla="*/ 17 w 131"/>
                <a:gd name="T85" fmla="*/ 79 h 375"/>
                <a:gd name="T86" fmla="*/ 15 w 131"/>
                <a:gd name="T87" fmla="*/ 81 h 375"/>
                <a:gd name="T88" fmla="*/ 13 w 131"/>
                <a:gd name="T89" fmla="*/ 80 h 375"/>
                <a:gd name="T90" fmla="*/ 12 w 131"/>
                <a:gd name="T91" fmla="*/ 79 h 375"/>
                <a:gd name="T92" fmla="*/ 10 w 131"/>
                <a:gd name="T93" fmla="*/ 77 h 375"/>
                <a:gd name="T94" fmla="*/ 9 w 131"/>
                <a:gd name="T95" fmla="*/ 75 h 375"/>
                <a:gd name="T96" fmla="*/ 8 w 131"/>
                <a:gd name="T97" fmla="*/ 71 h 375"/>
                <a:gd name="T98" fmla="*/ 7 w 131"/>
                <a:gd name="T99" fmla="*/ 68 h 375"/>
                <a:gd name="T100" fmla="*/ 7 w 131"/>
                <a:gd name="T101" fmla="*/ 64 h 375"/>
                <a:gd name="T102" fmla="*/ 7 w 131"/>
                <a:gd name="T103" fmla="*/ 60 h 375"/>
                <a:gd name="T104" fmla="*/ 6 w 131"/>
                <a:gd name="T105" fmla="*/ 56 h 375"/>
                <a:gd name="T106" fmla="*/ 6 w 131"/>
                <a:gd name="T107" fmla="*/ 53 h 375"/>
                <a:gd name="T108" fmla="*/ 6 w 131"/>
                <a:gd name="T109" fmla="*/ 49 h 375"/>
                <a:gd name="T110" fmla="*/ 6 w 131"/>
                <a:gd name="T111" fmla="*/ 46 h 375"/>
                <a:gd name="T112" fmla="*/ 6 w 131"/>
                <a:gd name="T113" fmla="*/ 43 h 375"/>
                <a:gd name="T114" fmla="*/ 6 w 131"/>
                <a:gd name="T115" fmla="*/ 41 h 375"/>
                <a:gd name="T116" fmla="*/ 6 w 131"/>
                <a:gd name="T117" fmla="*/ 40 h 375"/>
                <a:gd name="T118" fmla="*/ 7 w 131"/>
                <a:gd name="T119" fmla="*/ 40 h 375"/>
                <a:gd name="T120" fmla="*/ 7 w 131"/>
                <a:gd name="T121" fmla="*/ 12 h 375"/>
                <a:gd name="T122" fmla="*/ 0 w 131"/>
                <a:gd name="T123" fmla="*/ 13 h 375"/>
                <a:gd name="T124" fmla="*/ 0 w 131"/>
                <a:gd name="T125" fmla="*/ 13 h 3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
                <a:gd name="T190" fmla="*/ 0 h 375"/>
                <a:gd name="T191" fmla="*/ 131 w 131"/>
                <a:gd name="T192" fmla="*/ 375 h 3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 h="375">
                  <a:moveTo>
                    <a:pt x="0" y="55"/>
                  </a:moveTo>
                  <a:lnTo>
                    <a:pt x="0" y="359"/>
                  </a:lnTo>
                  <a:lnTo>
                    <a:pt x="10" y="363"/>
                  </a:lnTo>
                  <a:lnTo>
                    <a:pt x="19" y="367"/>
                  </a:lnTo>
                  <a:lnTo>
                    <a:pt x="36" y="373"/>
                  </a:lnTo>
                  <a:lnTo>
                    <a:pt x="51" y="375"/>
                  </a:lnTo>
                  <a:lnTo>
                    <a:pt x="67" y="375"/>
                  </a:lnTo>
                  <a:lnTo>
                    <a:pt x="80" y="373"/>
                  </a:lnTo>
                  <a:lnTo>
                    <a:pt x="93" y="365"/>
                  </a:lnTo>
                  <a:lnTo>
                    <a:pt x="97" y="356"/>
                  </a:lnTo>
                  <a:lnTo>
                    <a:pt x="101" y="346"/>
                  </a:lnTo>
                  <a:lnTo>
                    <a:pt x="105" y="333"/>
                  </a:lnTo>
                  <a:lnTo>
                    <a:pt x="108" y="321"/>
                  </a:lnTo>
                  <a:lnTo>
                    <a:pt x="110" y="306"/>
                  </a:lnTo>
                  <a:lnTo>
                    <a:pt x="112" y="293"/>
                  </a:lnTo>
                  <a:lnTo>
                    <a:pt x="114" y="278"/>
                  </a:lnTo>
                  <a:lnTo>
                    <a:pt x="118" y="262"/>
                  </a:lnTo>
                  <a:lnTo>
                    <a:pt x="118" y="247"/>
                  </a:lnTo>
                  <a:lnTo>
                    <a:pt x="118" y="232"/>
                  </a:lnTo>
                  <a:lnTo>
                    <a:pt x="118" y="219"/>
                  </a:lnTo>
                  <a:lnTo>
                    <a:pt x="120" y="207"/>
                  </a:lnTo>
                  <a:lnTo>
                    <a:pt x="120" y="198"/>
                  </a:lnTo>
                  <a:lnTo>
                    <a:pt x="120" y="190"/>
                  </a:lnTo>
                  <a:lnTo>
                    <a:pt x="120" y="184"/>
                  </a:lnTo>
                  <a:lnTo>
                    <a:pt x="122" y="184"/>
                  </a:lnTo>
                  <a:lnTo>
                    <a:pt x="131" y="0"/>
                  </a:lnTo>
                  <a:lnTo>
                    <a:pt x="76" y="48"/>
                  </a:lnTo>
                  <a:lnTo>
                    <a:pt x="76" y="50"/>
                  </a:lnTo>
                  <a:lnTo>
                    <a:pt x="76" y="59"/>
                  </a:lnTo>
                  <a:lnTo>
                    <a:pt x="78" y="72"/>
                  </a:lnTo>
                  <a:lnTo>
                    <a:pt x="78" y="89"/>
                  </a:lnTo>
                  <a:lnTo>
                    <a:pt x="80" y="110"/>
                  </a:lnTo>
                  <a:lnTo>
                    <a:pt x="82" y="135"/>
                  </a:lnTo>
                  <a:lnTo>
                    <a:pt x="84" y="160"/>
                  </a:lnTo>
                  <a:lnTo>
                    <a:pt x="86" y="186"/>
                  </a:lnTo>
                  <a:lnTo>
                    <a:pt x="84" y="209"/>
                  </a:lnTo>
                  <a:lnTo>
                    <a:pt x="84" y="234"/>
                  </a:lnTo>
                  <a:lnTo>
                    <a:pt x="82" y="257"/>
                  </a:lnTo>
                  <a:lnTo>
                    <a:pt x="80" y="280"/>
                  </a:lnTo>
                  <a:lnTo>
                    <a:pt x="76" y="297"/>
                  </a:lnTo>
                  <a:lnTo>
                    <a:pt x="72" y="310"/>
                  </a:lnTo>
                  <a:lnTo>
                    <a:pt x="67" y="319"/>
                  </a:lnTo>
                  <a:lnTo>
                    <a:pt x="59" y="325"/>
                  </a:lnTo>
                  <a:lnTo>
                    <a:pt x="51" y="321"/>
                  </a:lnTo>
                  <a:lnTo>
                    <a:pt x="46" y="318"/>
                  </a:lnTo>
                  <a:lnTo>
                    <a:pt x="38" y="308"/>
                  </a:lnTo>
                  <a:lnTo>
                    <a:pt x="34" y="300"/>
                  </a:lnTo>
                  <a:lnTo>
                    <a:pt x="31" y="287"/>
                  </a:lnTo>
                  <a:lnTo>
                    <a:pt x="27" y="274"/>
                  </a:lnTo>
                  <a:lnTo>
                    <a:pt x="25" y="259"/>
                  </a:lnTo>
                  <a:lnTo>
                    <a:pt x="25" y="243"/>
                  </a:lnTo>
                  <a:lnTo>
                    <a:pt x="23" y="226"/>
                  </a:lnTo>
                  <a:lnTo>
                    <a:pt x="23" y="213"/>
                  </a:lnTo>
                  <a:lnTo>
                    <a:pt x="23" y="198"/>
                  </a:lnTo>
                  <a:lnTo>
                    <a:pt x="23" y="186"/>
                  </a:lnTo>
                  <a:lnTo>
                    <a:pt x="23" y="173"/>
                  </a:lnTo>
                  <a:lnTo>
                    <a:pt x="23" y="167"/>
                  </a:lnTo>
                  <a:lnTo>
                    <a:pt x="23" y="162"/>
                  </a:lnTo>
                  <a:lnTo>
                    <a:pt x="25" y="162"/>
                  </a:lnTo>
                  <a:lnTo>
                    <a:pt x="25" y="48"/>
                  </a:lnTo>
                  <a:lnTo>
                    <a:pt x="0" y="55"/>
                  </a:lnTo>
                  <a:close/>
                </a:path>
              </a:pathLst>
            </a:custGeom>
            <a:solidFill>
              <a:srgbClr val="000000"/>
            </a:solidFill>
            <a:ln w="9525">
              <a:noFill/>
              <a:round/>
              <a:headEnd/>
              <a:tailEnd/>
            </a:ln>
          </p:spPr>
          <p:txBody>
            <a:bodyPr/>
            <a:lstStyle/>
            <a:p>
              <a:endParaRPr lang="en-US"/>
            </a:p>
          </p:txBody>
        </p:sp>
        <p:sp>
          <p:nvSpPr>
            <p:cNvPr id="8232" name="Freeform 358"/>
            <p:cNvSpPr>
              <a:spLocks/>
            </p:cNvSpPr>
            <p:nvPr/>
          </p:nvSpPr>
          <p:spPr bwMode="auto">
            <a:xfrm>
              <a:off x="2051" y="3016"/>
              <a:ext cx="317" cy="178"/>
            </a:xfrm>
            <a:custGeom>
              <a:avLst/>
              <a:gdLst>
                <a:gd name="T0" fmla="*/ 159 w 633"/>
                <a:gd name="T1" fmla="*/ 0 h 356"/>
                <a:gd name="T2" fmla="*/ 153 w 633"/>
                <a:gd name="T3" fmla="*/ 62 h 356"/>
                <a:gd name="T4" fmla="*/ 153 w 633"/>
                <a:gd name="T5" fmla="*/ 62 h 356"/>
                <a:gd name="T6" fmla="*/ 151 w 633"/>
                <a:gd name="T7" fmla="*/ 65 h 356"/>
                <a:gd name="T8" fmla="*/ 148 w 633"/>
                <a:gd name="T9" fmla="*/ 66 h 356"/>
                <a:gd name="T10" fmla="*/ 144 w 633"/>
                <a:gd name="T11" fmla="*/ 69 h 356"/>
                <a:gd name="T12" fmla="*/ 138 w 633"/>
                <a:gd name="T13" fmla="*/ 71 h 356"/>
                <a:gd name="T14" fmla="*/ 132 w 633"/>
                <a:gd name="T15" fmla="*/ 75 h 356"/>
                <a:gd name="T16" fmla="*/ 124 w 633"/>
                <a:gd name="T17" fmla="*/ 77 h 356"/>
                <a:gd name="T18" fmla="*/ 115 w 633"/>
                <a:gd name="T19" fmla="*/ 81 h 356"/>
                <a:gd name="T20" fmla="*/ 104 w 633"/>
                <a:gd name="T21" fmla="*/ 83 h 356"/>
                <a:gd name="T22" fmla="*/ 93 w 633"/>
                <a:gd name="T23" fmla="*/ 86 h 356"/>
                <a:gd name="T24" fmla="*/ 80 w 633"/>
                <a:gd name="T25" fmla="*/ 88 h 356"/>
                <a:gd name="T26" fmla="*/ 67 w 633"/>
                <a:gd name="T27" fmla="*/ 89 h 356"/>
                <a:gd name="T28" fmla="*/ 52 w 633"/>
                <a:gd name="T29" fmla="*/ 89 h 356"/>
                <a:gd name="T30" fmla="*/ 36 w 633"/>
                <a:gd name="T31" fmla="*/ 89 h 356"/>
                <a:gd name="T32" fmla="*/ 19 w 633"/>
                <a:gd name="T33" fmla="*/ 88 h 356"/>
                <a:gd name="T34" fmla="*/ 0 w 633"/>
                <a:gd name="T35" fmla="*/ 86 h 356"/>
                <a:gd name="T36" fmla="*/ 1 w 633"/>
                <a:gd name="T37" fmla="*/ 86 h 356"/>
                <a:gd name="T38" fmla="*/ 4 w 633"/>
                <a:gd name="T39" fmla="*/ 86 h 356"/>
                <a:gd name="T40" fmla="*/ 8 w 633"/>
                <a:gd name="T41" fmla="*/ 85 h 356"/>
                <a:gd name="T42" fmla="*/ 14 w 633"/>
                <a:gd name="T43" fmla="*/ 85 h 356"/>
                <a:gd name="T44" fmla="*/ 20 w 633"/>
                <a:gd name="T45" fmla="*/ 84 h 356"/>
                <a:gd name="T46" fmla="*/ 28 w 633"/>
                <a:gd name="T47" fmla="*/ 83 h 356"/>
                <a:gd name="T48" fmla="*/ 37 w 633"/>
                <a:gd name="T49" fmla="*/ 83 h 356"/>
                <a:gd name="T50" fmla="*/ 47 w 633"/>
                <a:gd name="T51" fmla="*/ 82 h 356"/>
                <a:gd name="T52" fmla="*/ 56 w 633"/>
                <a:gd name="T53" fmla="*/ 80 h 356"/>
                <a:gd name="T54" fmla="*/ 66 w 633"/>
                <a:gd name="T55" fmla="*/ 79 h 356"/>
                <a:gd name="T56" fmla="*/ 76 w 633"/>
                <a:gd name="T57" fmla="*/ 77 h 356"/>
                <a:gd name="T58" fmla="*/ 85 w 633"/>
                <a:gd name="T59" fmla="*/ 76 h 356"/>
                <a:gd name="T60" fmla="*/ 94 w 633"/>
                <a:gd name="T61" fmla="*/ 74 h 356"/>
                <a:gd name="T62" fmla="*/ 102 w 633"/>
                <a:gd name="T63" fmla="*/ 72 h 356"/>
                <a:gd name="T64" fmla="*/ 109 w 633"/>
                <a:gd name="T65" fmla="*/ 69 h 356"/>
                <a:gd name="T66" fmla="*/ 116 w 633"/>
                <a:gd name="T67" fmla="*/ 67 h 356"/>
                <a:gd name="T68" fmla="*/ 121 w 633"/>
                <a:gd name="T69" fmla="*/ 63 h 356"/>
                <a:gd name="T70" fmla="*/ 125 w 633"/>
                <a:gd name="T71" fmla="*/ 60 h 356"/>
                <a:gd name="T72" fmla="*/ 129 w 633"/>
                <a:gd name="T73" fmla="*/ 56 h 356"/>
                <a:gd name="T74" fmla="*/ 133 w 633"/>
                <a:gd name="T75" fmla="*/ 52 h 356"/>
                <a:gd name="T76" fmla="*/ 135 w 633"/>
                <a:gd name="T77" fmla="*/ 48 h 356"/>
                <a:gd name="T78" fmla="*/ 137 w 633"/>
                <a:gd name="T79" fmla="*/ 45 h 356"/>
                <a:gd name="T80" fmla="*/ 139 w 633"/>
                <a:gd name="T81" fmla="*/ 41 h 356"/>
                <a:gd name="T82" fmla="*/ 141 w 633"/>
                <a:gd name="T83" fmla="*/ 38 h 356"/>
                <a:gd name="T84" fmla="*/ 141 w 633"/>
                <a:gd name="T85" fmla="*/ 33 h 356"/>
                <a:gd name="T86" fmla="*/ 142 w 633"/>
                <a:gd name="T87" fmla="*/ 29 h 356"/>
                <a:gd name="T88" fmla="*/ 142 w 633"/>
                <a:gd name="T89" fmla="*/ 26 h 356"/>
                <a:gd name="T90" fmla="*/ 142 w 633"/>
                <a:gd name="T91" fmla="*/ 24 h 356"/>
                <a:gd name="T92" fmla="*/ 142 w 633"/>
                <a:gd name="T93" fmla="*/ 22 h 356"/>
                <a:gd name="T94" fmla="*/ 142 w 633"/>
                <a:gd name="T95" fmla="*/ 21 h 356"/>
                <a:gd name="T96" fmla="*/ 142 w 633"/>
                <a:gd name="T97" fmla="*/ 20 h 356"/>
                <a:gd name="T98" fmla="*/ 159 w 633"/>
                <a:gd name="T99" fmla="*/ 0 h 356"/>
                <a:gd name="T100" fmla="*/ 159 w 633"/>
                <a:gd name="T101" fmla="*/ 0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3"/>
                <a:gd name="T154" fmla="*/ 0 h 356"/>
                <a:gd name="T155" fmla="*/ 633 w 633"/>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3" h="356">
                  <a:moveTo>
                    <a:pt x="633" y="0"/>
                  </a:moveTo>
                  <a:lnTo>
                    <a:pt x="612" y="251"/>
                  </a:lnTo>
                  <a:lnTo>
                    <a:pt x="610" y="251"/>
                  </a:lnTo>
                  <a:lnTo>
                    <a:pt x="603" y="257"/>
                  </a:lnTo>
                  <a:lnTo>
                    <a:pt x="590" y="263"/>
                  </a:lnTo>
                  <a:lnTo>
                    <a:pt x="574" y="274"/>
                  </a:lnTo>
                  <a:lnTo>
                    <a:pt x="552" y="284"/>
                  </a:lnTo>
                  <a:lnTo>
                    <a:pt x="525" y="297"/>
                  </a:lnTo>
                  <a:lnTo>
                    <a:pt x="495" y="308"/>
                  </a:lnTo>
                  <a:lnTo>
                    <a:pt x="458" y="322"/>
                  </a:lnTo>
                  <a:lnTo>
                    <a:pt x="415" y="331"/>
                  </a:lnTo>
                  <a:lnTo>
                    <a:pt x="369" y="343"/>
                  </a:lnTo>
                  <a:lnTo>
                    <a:pt x="320" y="350"/>
                  </a:lnTo>
                  <a:lnTo>
                    <a:pt x="265" y="356"/>
                  </a:lnTo>
                  <a:lnTo>
                    <a:pt x="206" y="356"/>
                  </a:lnTo>
                  <a:lnTo>
                    <a:pt x="141" y="356"/>
                  </a:lnTo>
                  <a:lnTo>
                    <a:pt x="73" y="350"/>
                  </a:lnTo>
                  <a:lnTo>
                    <a:pt x="0" y="343"/>
                  </a:lnTo>
                  <a:lnTo>
                    <a:pt x="2" y="341"/>
                  </a:lnTo>
                  <a:lnTo>
                    <a:pt x="14" y="341"/>
                  </a:lnTo>
                  <a:lnTo>
                    <a:pt x="31" y="339"/>
                  </a:lnTo>
                  <a:lnTo>
                    <a:pt x="53" y="337"/>
                  </a:lnTo>
                  <a:lnTo>
                    <a:pt x="80" y="335"/>
                  </a:lnTo>
                  <a:lnTo>
                    <a:pt x="112" y="331"/>
                  </a:lnTo>
                  <a:lnTo>
                    <a:pt x="147" y="329"/>
                  </a:lnTo>
                  <a:lnTo>
                    <a:pt x="185" y="326"/>
                  </a:lnTo>
                  <a:lnTo>
                    <a:pt x="223" y="320"/>
                  </a:lnTo>
                  <a:lnTo>
                    <a:pt x="263" y="316"/>
                  </a:lnTo>
                  <a:lnTo>
                    <a:pt x="301" y="308"/>
                  </a:lnTo>
                  <a:lnTo>
                    <a:pt x="339" y="303"/>
                  </a:lnTo>
                  <a:lnTo>
                    <a:pt x="373" y="293"/>
                  </a:lnTo>
                  <a:lnTo>
                    <a:pt x="407" y="286"/>
                  </a:lnTo>
                  <a:lnTo>
                    <a:pt x="436" y="276"/>
                  </a:lnTo>
                  <a:lnTo>
                    <a:pt x="462" y="267"/>
                  </a:lnTo>
                  <a:lnTo>
                    <a:pt x="481" y="253"/>
                  </a:lnTo>
                  <a:lnTo>
                    <a:pt x="500" y="240"/>
                  </a:lnTo>
                  <a:lnTo>
                    <a:pt x="515" y="225"/>
                  </a:lnTo>
                  <a:lnTo>
                    <a:pt x="529" y="211"/>
                  </a:lnTo>
                  <a:lnTo>
                    <a:pt x="538" y="194"/>
                  </a:lnTo>
                  <a:lnTo>
                    <a:pt x="548" y="177"/>
                  </a:lnTo>
                  <a:lnTo>
                    <a:pt x="553" y="162"/>
                  </a:lnTo>
                  <a:lnTo>
                    <a:pt x="561" y="149"/>
                  </a:lnTo>
                  <a:lnTo>
                    <a:pt x="561" y="132"/>
                  </a:lnTo>
                  <a:lnTo>
                    <a:pt x="565" y="118"/>
                  </a:lnTo>
                  <a:lnTo>
                    <a:pt x="567" y="105"/>
                  </a:lnTo>
                  <a:lnTo>
                    <a:pt x="567" y="97"/>
                  </a:lnTo>
                  <a:lnTo>
                    <a:pt x="567" y="88"/>
                  </a:lnTo>
                  <a:lnTo>
                    <a:pt x="567" y="82"/>
                  </a:lnTo>
                  <a:lnTo>
                    <a:pt x="567" y="78"/>
                  </a:lnTo>
                  <a:lnTo>
                    <a:pt x="633" y="0"/>
                  </a:lnTo>
                  <a:close/>
                </a:path>
              </a:pathLst>
            </a:custGeom>
            <a:solidFill>
              <a:srgbClr val="000000"/>
            </a:solidFill>
            <a:ln w="9525">
              <a:noFill/>
              <a:round/>
              <a:headEnd/>
              <a:tailEnd/>
            </a:ln>
          </p:spPr>
          <p:txBody>
            <a:bodyPr/>
            <a:lstStyle/>
            <a:p>
              <a:endParaRPr lang="en-US"/>
            </a:p>
          </p:txBody>
        </p:sp>
      </p:grpSp>
      <p:pic>
        <p:nvPicPr>
          <p:cNvPr id="39" name="Picture 359" descr="C:\Users\Morella\AppData\Local\Microsoft\Windows\Temporary Internet Files\Content.IE5\WTUTAY7F\MPj04373050000[1].jpg"/>
          <p:cNvPicPr>
            <a:picLocks noChangeAspect="1" noChangeArrowheads="1"/>
          </p:cNvPicPr>
          <p:nvPr/>
        </p:nvPicPr>
        <p:blipFill>
          <a:blip r:embed="rId6" cstate="print"/>
          <a:srcRect/>
          <a:stretch>
            <a:fillRect/>
          </a:stretch>
        </p:blipFill>
        <p:spPr bwMode="auto">
          <a:xfrm>
            <a:off x="3657600" y="304800"/>
            <a:ext cx="2667000" cy="2211388"/>
          </a:xfrm>
          <a:prstGeom prst="rect">
            <a:avLst/>
          </a:prstGeom>
          <a:noFill/>
          <a:ln w="9525">
            <a:noFill/>
            <a:miter lim="800000"/>
            <a:headEnd/>
            <a:tailEnd/>
          </a:ln>
        </p:spPr>
      </p:pic>
      <p:pic>
        <p:nvPicPr>
          <p:cNvPr id="40" name="Picture 360" descr="C:\Users\Morella\AppData\Local\Microsoft\Windows\Temporary Internet Files\Content.IE5\7JQ2S6U6\MCj02960860000[1].wmf"/>
          <p:cNvPicPr>
            <a:picLocks noGrp="1" noChangeAspect="1" noChangeArrowheads="1"/>
          </p:cNvPicPr>
          <p:nvPr>
            <p:ph idx="1"/>
          </p:nvPr>
        </p:nvPicPr>
        <p:blipFill>
          <a:blip r:embed="rId7" cstate="print"/>
          <a:srcRect/>
          <a:stretch>
            <a:fillRect/>
          </a:stretch>
        </p:blipFill>
        <p:spPr>
          <a:xfrm>
            <a:off x="6697663" y="1905000"/>
            <a:ext cx="2446337" cy="2254250"/>
          </a:xfrm>
          <a:noFill/>
        </p:spPr>
      </p:pic>
      <p:pic>
        <p:nvPicPr>
          <p:cNvPr id="41" name="Picture 2" descr="C:\Users\Morella\AppData\Local\Microsoft\Windows\Temporary Internet Files\Content.IE5\WTUTAY7F\MPj01780080000[1].jpg"/>
          <p:cNvPicPr>
            <a:picLocks noChangeAspect="1" noChangeArrowheads="1"/>
          </p:cNvPicPr>
          <p:nvPr/>
        </p:nvPicPr>
        <p:blipFill>
          <a:blip r:embed="rId8" cstate="print"/>
          <a:srcRect/>
          <a:stretch>
            <a:fillRect/>
          </a:stretch>
        </p:blipFill>
        <p:spPr bwMode="auto">
          <a:xfrm>
            <a:off x="914400" y="1600200"/>
            <a:ext cx="2057400" cy="2185988"/>
          </a:xfrm>
          <a:prstGeom prst="rect">
            <a:avLst/>
          </a:prstGeom>
          <a:noFill/>
          <a:ln w="9525">
            <a:noFill/>
            <a:miter lim="800000"/>
            <a:headEnd/>
            <a:tailEnd/>
          </a:ln>
        </p:spPr>
      </p:pic>
      <p:pic>
        <p:nvPicPr>
          <p:cNvPr id="42" name="Picture 6" descr="C:\Users\Morella\AppData\Local\Microsoft\Windows\Temporary Internet Files\Content.IE5\ORPN50MN\MCj04352360000[1].png"/>
          <p:cNvPicPr>
            <a:picLocks noChangeAspect="1" noChangeArrowheads="1"/>
          </p:cNvPicPr>
          <p:nvPr/>
        </p:nvPicPr>
        <p:blipFill>
          <a:blip r:embed="rId9" cstate="print"/>
          <a:srcRect/>
          <a:stretch>
            <a:fillRect/>
          </a:stretch>
        </p:blipFill>
        <p:spPr bwMode="auto">
          <a:xfrm>
            <a:off x="3124200" y="3048000"/>
            <a:ext cx="2397125" cy="295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ox(in)">
                                      <p:cBhvr>
                                        <p:cTn id="12" dur="500"/>
                                        <p:tgtEl>
                                          <p:spTgt spid="39"/>
                                        </p:tgtEl>
                                      </p:cBhvr>
                                    </p:animEffect>
                                  </p:childTnLst>
                                  <p:subTnLst>
                                    <p:audio>
                                      <p:cMediaNode>
                                        <p:cTn display="0" masterRel="sameClick">
                                          <p:stCondLst>
                                            <p:cond evt="begin" delay="0">
                                              <p:tn val="10"/>
                                            </p:cond>
                                          </p:stCondLst>
                                          <p:endCondLst>
                                            <p:cond evt="onStopAudio" delay="0">
                                              <p:tgtEl>
                                                <p:sldTgt/>
                                              </p:tgtEl>
                                            </p:cond>
                                          </p:endCondLst>
                                        </p:cTn>
                                        <p:tgtEl>
                                          <p:sndTgt r:embed="rId2" name="MSj00747130000[1].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ox(i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ox(in)">
                                      <p:cBhvr>
                                        <p:cTn id="22" dur="500"/>
                                        <p:tgtEl>
                                          <p:spTgt spid="41"/>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ox(in)">
                                      <p:cBhvr>
                                        <p:cTn id="27" dur="500"/>
                                        <p:tgtEl>
                                          <p:spTgt spid="42"/>
                                        </p:tgtEl>
                                      </p:cBhvr>
                                    </p:animEffect>
                                  </p:childTnLst>
                                  <p:subTnLst>
                                    <p:audio>
                                      <p:cMediaNode>
                                        <p:cTn display="0" masterRel="sameClick">
                                          <p:stCondLst>
                                            <p:cond evt="begin" delay="0">
                                              <p:tn val="25"/>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ea typeface="ＭＳ Ｐゴシック" pitchFamily="34" charset="-128"/>
              </a:rPr>
              <a:t>Screw</a:t>
            </a:r>
          </a:p>
        </p:txBody>
      </p:sp>
      <p:pic>
        <p:nvPicPr>
          <p:cNvPr id="9219" name="Picture 3" descr="screwcolored"/>
          <p:cNvPicPr>
            <a:picLocks noGrp="1" noChangeAspect="1" noChangeArrowheads="1"/>
          </p:cNvPicPr>
          <p:nvPr>
            <p:ph idx="1"/>
          </p:nvPr>
        </p:nvPicPr>
        <p:blipFill>
          <a:blip r:embed="rId2" cstate="print"/>
          <a:srcRect/>
          <a:stretch>
            <a:fillRect/>
          </a:stretch>
        </p:blipFill>
        <p:spPr>
          <a:xfrm>
            <a:off x="990600" y="1676400"/>
            <a:ext cx="7948613" cy="2743200"/>
          </a:xfrm>
          <a:noFill/>
        </p:spPr>
      </p:pic>
      <p:sp>
        <p:nvSpPr>
          <p:cNvPr id="9220" name="Text Box 4"/>
          <p:cNvSpPr txBox="1">
            <a:spLocks noChangeArrowheads="1"/>
          </p:cNvSpPr>
          <p:nvPr/>
        </p:nvSpPr>
        <p:spPr bwMode="auto">
          <a:xfrm>
            <a:off x="1219200" y="4876800"/>
            <a:ext cx="7620000" cy="1754188"/>
          </a:xfrm>
          <a:prstGeom prst="rect">
            <a:avLst/>
          </a:prstGeom>
          <a:noFill/>
          <a:ln w="9525">
            <a:noFill/>
            <a:miter lim="800000"/>
            <a:headEnd/>
            <a:tailEnd/>
          </a:ln>
        </p:spPr>
        <p:txBody>
          <a:bodyPr>
            <a:spAutoFit/>
          </a:bodyPr>
          <a:lstStyle/>
          <a:p>
            <a:pPr eaLnBrk="0" hangingPunct="0">
              <a:spcBef>
                <a:spcPct val="50000"/>
              </a:spcBef>
            </a:pPr>
            <a:r>
              <a:rPr lang="en-US" sz="2400">
                <a:latin typeface="Arial" pitchFamily="34" charset="0"/>
              </a:rPr>
              <a:t>The mechanical advantage of an screw can be calculated by dividing the circumference by the pitch of the screw.</a:t>
            </a:r>
          </a:p>
          <a:p>
            <a:pPr eaLnBrk="0" hangingPunct="0">
              <a:spcBef>
                <a:spcPct val="50000"/>
              </a:spcBef>
            </a:pPr>
            <a:r>
              <a:rPr lang="en-US" sz="2400">
                <a:latin typeface="Arial" pitchFamily="34" charset="0"/>
              </a:rPr>
              <a:t>Pitch equals 1/ number of turns per inch.</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ea typeface="ＭＳ Ｐゴシック" pitchFamily="34" charset="-128"/>
              </a:rPr>
              <a:t>Wedges</a:t>
            </a:r>
          </a:p>
        </p:txBody>
      </p:sp>
      <p:sp>
        <p:nvSpPr>
          <p:cNvPr id="10243" name="Rectangle 3"/>
          <p:cNvSpPr>
            <a:spLocks noGrp="1" noChangeArrowheads="1"/>
          </p:cNvSpPr>
          <p:nvPr>
            <p:ph type="body" sz="half" idx="1"/>
          </p:nvPr>
        </p:nvSpPr>
        <p:spPr/>
        <p:txBody>
          <a:bodyPr/>
          <a:lstStyle/>
          <a:p>
            <a:pPr eaLnBrk="1" hangingPunct="1"/>
            <a:r>
              <a:rPr lang="en-US" sz="2800" smtClean="0">
                <a:latin typeface="Verdana" pitchFamily="34" charset="0"/>
                <a:ea typeface="ＭＳ Ｐゴシック" pitchFamily="34" charset="-128"/>
              </a:rPr>
              <a:t>Two inclined planes joined back to back.</a:t>
            </a:r>
            <a:r>
              <a:rPr lang="en-US" sz="2800" smtClean="0">
                <a:solidFill>
                  <a:srgbClr val="000000"/>
                </a:solidFill>
                <a:latin typeface="Verdana" pitchFamily="34" charset="0"/>
                <a:ea typeface="ＭＳ Ｐゴシック" pitchFamily="34" charset="-128"/>
              </a:rPr>
              <a:t> </a:t>
            </a:r>
          </a:p>
          <a:p>
            <a:pPr eaLnBrk="1" hangingPunct="1"/>
            <a:r>
              <a:rPr lang="en-US" sz="2800" smtClean="0">
                <a:latin typeface="Verdana" pitchFamily="34" charset="0"/>
                <a:ea typeface="ＭＳ Ｐゴシック" pitchFamily="34" charset="-128"/>
              </a:rPr>
              <a:t>Wedges are used to split things.</a:t>
            </a:r>
          </a:p>
          <a:p>
            <a:pPr eaLnBrk="1" hangingPunct="1"/>
            <a:r>
              <a:rPr lang="en-US" sz="2800" smtClean="0">
                <a:latin typeface="Verdana" pitchFamily="34" charset="0"/>
                <a:ea typeface="ＭＳ Ｐゴシック" pitchFamily="34" charset="-128"/>
              </a:rPr>
              <a:t>Wedges move where inclined planes don’t.</a:t>
            </a:r>
          </a:p>
        </p:txBody>
      </p:sp>
      <p:pic>
        <p:nvPicPr>
          <p:cNvPr id="10244" name="Picture 4" descr="wood ax"/>
          <p:cNvPicPr>
            <a:picLocks noChangeAspect="1" noChangeArrowheads="1"/>
          </p:cNvPicPr>
          <p:nvPr/>
        </p:nvPicPr>
        <p:blipFill>
          <a:blip r:embed="rId3" cstate="print"/>
          <a:srcRect/>
          <a:stretch>
            <a:fillRect/>
          </a:stretch>
        </p:blipFill>
        <p:spPr bwMode="auto">
          <a:xfrm>
            <a:off x="6675438" y="0"/>
            <a:ext cx="2468562" cy="2468563"/>
          </a:xfrm>
          <a:prstGeom prst="rect">
            <a:avLst/>
          </a:prstGeom>
          <a:noFill/>
          <a:ln w="9525">
            <a:noFill/>
            <a:miter lim="800000"/>
            <a:headEnd/>
            <a:tailEnd/>
          </a:ln>
        </p:spPr>
      </p:pic>
      <p:pic>
        <p:nvPicPr>
          <p:cNvPr id="10245" name="Picture 6" descr="knives"/>
          <p:cNvPicPr>
            <a:picLocks noChangeAspect="1" noChangeArrowheads="1"/>
          </p:cNvPicPr>
          <p:nvPr/>
        </p:nvPicPr>
        <p:blipFill>
          <a:blip r:embed="rId4" cstate="print"/>
          <a:srcRect/>
          <a:stretch>
            <a:fillRect/>
          </a:stretch>
        </p:blipFill>
        <p:spPr bwMode="auto">
          <a:xfrm>
            <a:off x="6705600" y="3895725"/>
            <a:ext cx="2438400" cy="2365375"/>
          </a:xfrm>
          <a:prstGeom prst="rect">
            <a:avLst/>
          </a:prstGeom>
          <a:noFill/>
          <a:ln w="9525">
            <a:noFill/>
            <a:miter lim="800000"/>
            <a:headEnd/>
            <a:tailEnd/>
          </a:ln>
        </p:spPr>
      </p:pic>
      <p:pic>
        <p:nvPicPr>
          <p:cNvPr id="7" name="Picture 3" descr="C:\Users\Morella\AppData\Local\Microsoft\Windows\Temporary Internet Files\Content.IE5\X5V9O5RW\MCj03977040000[1].wmf"/>
          <p:cNvPicPr>
            <a:picLocks noChangeAspect="1" noChangeArrowheads="1"/>
          </p:cNvPicPr>
          <p:nvPr/>
        </p:nvPicPr>
        <p:blipFill>
          <a:blip r:embed="rId5" cstate="print"/>
          <a:srcRect/>
          <a:stretch>
            <a:fillRect/>
          </a:stretch>
        </p:blipFill>
        <p:spPr bwMode="auto">
          <a:xfrm>
            <a:off x="2438400" y="5629275"/>
            <a:ext cx="1125538" cy="1228725"/>
          </a:xfrm>
          <a:prstGeom prst="rect">
            <a:avLst/>
          </a:prstGeom>
          <a:noFill/>
          <a:ln w="9525">
            <a:noFill/>
            <a:miter lim="800000"/>
            <a:headEnd/>
            <a:tailEnd/>
          </a:ln>
        </p:spPr>
      </p:pic>
      <p:pic>
        <p:nvPicPr>
          <p:cNvPr id="8" name="Picture 4" descr="C:\Users\Morella\AppData\Local\Microsoft\Windows\Temporary Internet Files\Content.IE5\7JQ2S6U6\MPj03028510000[1].jpg"/>
          <p:cNvPicPr>
            <a:picLocks noChangeAspect="1" noChangeArrowheads="1"/>
          </p:cNvPicPr>
          <p:nvPr/>
        </p:nvPicPr>
        <p:blipFill>
          <a:blip r:embed="rId6" cstate="print"/>
          <a:srcRect/>
          <a:stretch>
            <a:fillRect/>
          </a:stretch>
        </p:blipFill>
        <p:spPr bwMode="auto">
          <a:xfrm>
            <a:off x="1143000" y="5486400"/>
            <a:ext cx="952500" cy="1371600"/>
          </a:xfrm>
          <a:prstGeom prst="rect">
            <a:avLst/>
          </a:prstGeom>
          <a:noFill/>
          <a:ln w="9525">
            <a:noFill/>
            <a:miter lim="800000"/>
            <a:headEnd/>
            <a:tailEnd/>
          </a:ln>
        </p:spPr>
      </p:pic>
      <p:pic>
        <p:nvPicPr>
          <p:cNvPr id="9" name="Picture 5" descr="C:\Users\Morella\AppData\Local\Microsoft\Windows\Temporary Internet Files\Content.IE5\7JQ2S6U6\MPj04310180000[1].jpg"/>
          <p:cNvPicPr>
            <a:picLocks noChangeAspect="1" noChangeArrowheads="1"/>
          </p:cNvPicPr>
          <p:nvPr/>
        </p:nvPicPr>
        <p:blipFill>
          <a:blip r:embed="rId7" cstate="print"/>
          <a:srcRect/>
          <a:stretch>
            <a:fillRect/>
          </a:stretch>
        </p:blipFill>
        <p:spPr bwMode="auto">
          <a:xfrm>
            <a:off x="3810000" y="0"/>
            <a:ext cx="2527300" cy="1828800"/>
          </a:xfrm>
          <a:prstGeom prst="rect">
            <a:avLst/>
          </a:prstGeom>
          <a:noFill/>
          <a:ln w="9525">
            <a:noFill/>
            <a:miter lim="800000"/>
            <a:headEnd/>
            <a:tailEnd/>
          </a:ln>
        </p:spPr>
      </p:pic>
      <p:pic>
        <p:nvPicPr>
          <p:cNvPr id="10" name="Picture 6" descr="C:\Users\Morella\AppData\Local\Microsoft\Windows\Temporary Internet Files\Content.IE5\WTUTAY7F\MPj04286560000[1].jpg"/>
          <p:cNvPicPr>
            <a:picLocks noChangeAspect="1" noChangeArrowheads="1"/>
          </p:cNvPicPr>
          <p:nvPr/>
        </p:nvPicPr>
        <p:blipFill>
          <a:blip r:embed="rId8" cstate="print"/>
          <a:srcRect/>
          <a:stretch>
            <a:fillRect/>
          </a:stretch>
        </p:blipFill>
        <p:spPr bwMode="auto">
          <a:xfrm>
            <a:off x="4191000" y="4419600"/>
            <a:ext cx="2362200" cy="2300288"/>
          </a:xfrm>
          <a:prstGeom prst="rect">
            <a:avLst/>
          </a:prstGeom>
          <a:noFill/>
          <a:ln w="9525">
            <a:noFill/>
            <a:miter lim="800000"/>
            <a:headEnd/>
            <a:tailEnd/>
          </a:ln>
        </p:spPr>
      </p:pic>
      <p:pic>
        <p:nvPicPr>
          <p:cNvPr id="10250" name="Picture 5" descr="zipper"/>
          <p:cNvPicPr>
            <a:picLocks noGrp="1" noChangeAspect="1" noChangeArrowheads="1"/>
          </p:cNvPicPr>
          <p:nvPr>
            <p:ph type="clipArt" sz="half" idx="2"/>
          </p:nvPr>
        </p:nvPicPr>
        <p:blipFill>
          <a:blip r:embed="rId9" cstate="print"/>
          <a:srcRect/>
          <a:stretch>
            <a:fillRect/>
          </a:stretch>
        </p:blipFill>
        <p:spPr>
          <a:xfrm>
            <a:off x="5310188" y="1676400"/>
            <a:ext cx="1852612" cy="3200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MSj0074912000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ea typeface="ＭＳ Ｐゴシック" pitchFamily="34" charset="-128"/>
              </a:rPr>
              <a:t>Wedge – Mechanical Advantage</a:t>
            </a:r>
          </a:p>
        </p:txBody>
      </p:sp>
      <p:sp>
        <p:nvSpPr>
          <p:cNvPr id="11267" name="Rectangle 3"/>
          <p:cNvSpPr>
            <a:spLocks noGrp="1" noChangeArrowheads="1"/>
          </p:cNvSpPr>
          <p:nvPr>
            <p:ph type="body" idx="1"/>
          </p:nvPr>
        </p:nvSpPr>
        <p:spPr>
          <a:xfrm>
            <a:off x="1066800" y="1676400"/>
            <a:ext cx="7772400" cy="4572000"/>
          </a:xfrm>
        </p:spPr>
        <p:txBody>
          <a:bodyPr/>
          <a:lstStyle/>
          <a:p>
            <a:pPr eaLnBrk="1" hangingPunct="1">
              <a:lnSpc>
                <a:spcPct val="80000"/>
              </a:lnSpc>
            </a:pPr>
            <a:r>
              <a:rPr lang="en-US" sz="2400" smtClean="0">
                <a:ea typeface="ＭＳ Ｐゴシック" pitchFamily="34" charset="-128"/>
              </a:rPr>
              <a:t>The mechanical advantage of a wedge can be found by dividing the length of either slope (S) by the thickness (T) of the big end.</a:t>
            </a:r>
          </a:p>
          <a:p>
            <a:pPr eaLnBrk="1" hangingPunct="1">
              <a:lnSpc>
                <a:spcPct val="80000"/>
              </a:lnSpc>
              <a:buFont typeface="Wingdings" pitchFamily="2" charset="2"/>
              <a:buNone/>
            </a:pPr>
            <a:r>
              <a:rPr lang="en-US" sz="2400" smtClean="0">
                <a:ea typeface="ＭＳ Ｐゴシック" pitchFamily="34" charset="-128"/>
              </a:rPr>
              <a:t>                                                              S</a:t>
            </a:r>
          </a:p>
          <a:p>
            <a:pPr eaLnBrk="1" hangingPunct="1">
              <a:lnSpc>
                <a:spcPct val="80000"/>
              </a:lnSpc>
              <a:buFont typeface="Wingdings" pitchFamily="2" charset="2"/>
              <a:buNone/>
            </a:pPr>
            <a:endParaRPr lang="en-US" sz="2400" smtClean="0">
              <a:ea typeface="ＭＳ Ｐゴシック" pitchFamily="34" charset="-128"/>
            </a:endParaRPr>
          </a:p>
          <a:p>
            <a:pPr eaLnBrk="1" hangingPunct="1">
              <a:lnSpc>
                <a:spcPct val="80000"/>
              </a:lnSpc>
              <a:buFont typeface="Wingdings" pitchFamily="2" charset="2"/>
              <a:buNone/>
            </a:pPr>
            <a:endParaRPr lang="en-US" sz="2400" smtClean="0">
              <a:ea typeface="ＭＳ Ｐゴシック" pitchFamily="34" charset="-128"/>
            </a:endParaRPr>
          </a:p>
          <a:p>
            <a:pPr eaLnBrk="1" hangingPunct="1">
              <a:lnSpc>
                <a:spcPct val="80000"/>
              </a:lnSpc>
              <a:buFont typeface="Wingdings" pitchFamily="2" charset="2"/>
              <a:buNone/>
            </a:pPr>
            <a:endParaRPr lang="en-US" sz="2400" smtClean="0">
              <a:ea typeface="ＭＳ Ｐゴシック" pitchFamily="34" charset="-128"/>
            </a:endParaRPr>
          </a:p>
          <a:p>
            <a:pPr eaLnBrk="1" hangingPunct="1">
              <a:lnSpc>
                <a:spcPct val="80000"/>
              </a:lnSpc>
            </a:pPr>
            <a:r>
              <a:rPr lang="en-US" sz="2400" smtClean="0">
                <a:ea typeface="ＭＳ Ｐゴシック" pitchFamily="34" charset="-128"/>
              </a:rPr>
              <a:t> As an example, assume that the length of the slope is 10 inches and the thickness is 4 inches. The mechanical advantage is equal to 10/4 or 2 1/2. As with the inclined plane, the mechanical advantage gained by using a wedge requires a corresponding increase in distance. </a:t>
            </a:r>
          </a:p>
        </p:txBody>
      </p:sp>
      <p:sp>
        <p:nvSpPr>
          <p:cNvPr id="11268" name="AutoShape 9"/>
          <p:cNvSpPr>
            <a:spLocks noChangeArrowheads="1"/>
          </p:cNvSpPr>
          <p:nvPr/>
        </p:nvSpPr>
        <p:spPr bwMode="auto">
          <a:xfrm rot="5400000">
            <a:off x="5562600" y="2514600"/>
            <a:ext cx="1143000" cy="16002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1269" name="Text Box 10"/>
          <p:cNvSpPr txBox="1">
            <a:spLocks noChangeArrowheads="1"/>
          </p:cNvSpPr>
          <p:nvPr/>
        </p:nvSpPr>
        <p:spPr bwMode="auto">
          <a:xfrm>
            <a:off x="4632325" y="2882900"/>
            <a:ext cx="361950" cy="519113"/>
          </a:xfrm>
          <a:prstGeom prst="rect">
            <a:avLst/>
          </a:prstGeom>
          <a:noFill/>
          <a:ln w="9525">
            <a:noFill/>
            <a:miter lim="800000"/>
            <a:headEnd/>
            <a:tailEnd/>
          </a:ln>
        </p:spPr>
        <p:txBody>
          <a:bodyPr wrap="none">
            <a:spAutoFit/>
          </a:bodyPr>
          <a:lstStyle/>
          <a:p>
            <a:r>
              <a:rPr lang="en-US" sz="2800"/>
              <a:t>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ea typeface="ＭＳ Ｐゴシック" pitchFamily="34" charset="-128"/>
              </a:rPr>
              <a:t>A lever uses force to move something</a:t>
            </a:r>
          </a:p>
        </p:txBody>
      </p:sp>
      <p:pic>
        <p:nvPicPr>
          <p:cNvPr id="5" name="Picture 5" descr="C:\Users\Morella\AppData\Local\Microsoft\Windows\Temporary Internet Files\Content.IE5\Z2PFKRNT\MPj03865810000[1].jpg"/>
          <p:cNvPicPr>
            <a:picLocks noChangeAspect="1" noChangeArrowheads="1"/>
          </p:cNvPicPr>
          <p:nvPr/>
        </p:nvPicPr>
        <p:blipFill>
          <a:blip r:embed="rId4" cstate="print"/>
          <a:srcRect/>
          <a:stretch>
            <a:fillRect/>
          </a:stretch>
        </p:blipFill>
        <p:spPr bwMode="auto">
          <a:xfrm>
            <a:off x="762000" y="1295400"/>
            <a:ext cx="3657600" cy="2609850"/>
          </a:xfrm>
          <a:prstGeom prst="rect">
            <a:avLst/>
          </a:prstGeom>
          <a:noFill/>
          <a:ln w="9525">
            <a:noFill/>
            <a:miter lim="800000"/>
            <a:headEnd/>
            <a:tailEnd/>
          </a:ln>
        </p:spPr>
      </p:pic>
      <p:pic>
        <p:nvPicPr>
          <p:cNvPr id="6" name="Picture 6" descr="C:\Users\Morella\AppData\Local\Microsoft\Windows\Temporary Internet Files\Content.IE5\02E51P99\MCj02304020000[1].wmf"/>
          <p:cNvPicPr>
            <a:picLocks noChangeAspect="1" noChangeArrowheads="1"/>
          </p:cNvPicPr>
          <p:nvPr/>
        </p:nvPicPr>
        <p:blipFill>
          <a:blip r:embed="rId5" cstate="print"/>
          <a:srcRect/>
          <a:stretch>
            <a:fillRect/>
          </a:stretch>
        </p:blipFill>
        <p:spPr bwMode="auto">
          <a:xfrm>
            <a:off x="5562600" y="1143000"/>
            <a:ext cx="2686050" cy="3054350"/>
          </a:xfrm>
          <a:prstGeom prst="rect">
            <a:avLst/>
          </a:prstGeom>
          <a:noFill/>
          <a:ln w="9525">
            <a:noFill/>
            <a:miter lim="800000"/>
            <a:headEnd/>
            <a:tailEnd/>
          </a:ln>
        </p:spPr>
      </p:pic>
      <p:pic>
        <p:nvPicPr>
          <p:cNvPr id="8" name="Picture 2" descr="C:\Users\Morella\AppData\Local\Microsoft\Windows\Temporary Internet Files\Content.IE5\02E51P99\MPj03961770000[1].jpg"/>
          <p:cNvPicPr>
            <a:picLocks noChangeAspect="1" noChangeArrowheads="1"/>
          </p:cNvPicPr>
          <p:nvPr/>
        </p:nvPicPr>
        <p:blipFill>
          <a:blip r:embed="rId6" cstate="print"/>
          <a:srcRect/>
          <a:stretch>
            <a:fillRect/>
          </a:stretch>
        </p:blipFill>
        <p:spPr bwMode="auto">
          <a:xfrm>
            <a:off x="1600200" y="4191000"/>
            <a:ext cx="2722563" cy="2392363"/>
          </a:xfrm>
          <a:prstGeom prst="rect">
            <a:avLst/>
          </a:prstGeom>
          <a:noFill/>
          <a:ln w="9525">
            <a:noFill/>
            <a:miter lim="800000"/>
            <a:headEnd/>
            <a:tailEnd/>
          </a:ln>
        </p:spPr>
      </p:pic>
      <p:pic>
        <p:nvPicPr>
          <p:cNvPr id="9" name="Picture 3" descr="C:\Users\Morella\AppData\Local\Microsoft\Windows\Temporary Internet Files\Content.IE5\02E51P99\MCj04242080000[1].wmf"/>
          <p:cNvPicPr>
            <a:picLocks noChangeAspect="1" noChangeArrowheads="1"/>
          </p:cNvPicPr>
          <p:nvPr/>
        </p:nvPicPr>
        <p:blipFill>
          <a:blip r:embed="rId7" cstate="print"/>
          <a:srcRect/>
          <a:stretch>
            <a:fillRect/>
          </a:stretch>
        </p:blipFill>
        <p:spPr bwMode="auto">
          <a:xfrm>
            <a:off x="5486400" y="4343400"/>
            <a:ext cx="29718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Sj00746740000[1].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MSj03275460000[1].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tory">
  <a:themeElements>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Narrow"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Narrow" pitchFamily="-107"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13062</TotalTime>
  <Words>664</Words>
  <Application>Microsoft Office PowerPoint</Application>
  <PresentationFormat>On-screen Show (4:3)</PresentationFormat>
  <Paragraphs>71</Paragraphs>
  <Slides>21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Batang</vt:lpstr>
      <vt:lpstr>ＭＳ Ｐゴシック</vt:lpstr>
      <vt:lpstr>Arial</vt:lpstr>
      <vt:lpstr>Arial Narrow</vt:lpstr>
      <vt:lpstr>Monaco</vt:lpstr>
      <vt:lpstr>Times New Roman</vt:lpstr>
      <vt:lpstr>Verdana</vt:lpstr>
      <vt:lpstr>Wingdings</vt:lpstr>
      <vt:lpstr>Factory</vt:lpstr>
      <vt:lpstr>ClipArt</vt:lpstr>
      <vt:lpstr>The 6 Simple Machines</vt:lpstr>
      <vt:lpstr>Inclined Plane</vt:lpstr>
      <vt:lpstr>Inclined Planes</vt:lpstr>
      <vt:lpstr>Inclined Plane - Mechanical Advantage</vt:lpstr>
      <vt:lpstr>Screw</vt:lpstr>
      <vt:lpstr>Screw</vt:lpstr>
      <vt:lpstr>Wedges</vt:lpstr>
      <vt:lpstr>Wedge – Mechanical Advantage</vt:lpstr>
      <vt:lpstr>A lever uses force to move something</vt:lpstr>
      <vt:lpstr>  Fulcrum is between EF (effort) and RF (load) Effort moves farther than Resistance.  Multiplies EF and changes its direction   The mechanical advantage of a lever is the ratio of the length of the lever on the applied force side of the fulcrum to the length of the lever on the resistance force side of the fulcrum.</vt:lpstr>
      <vt:lpstr>First Class Lever</vt:lpstr>
      <vt:lpstr>RF (load) is between fulcrum and EF  Effort moves farther than Resistance.  Multiplies EF, but does not change its direction   The mechanical advantage of a lever is the ratio of the distance from the applied force to the fulcrum to the distance from the resistance force to the fulcrum.  </vt:lpstr>
      <vt:lpstr>Second Class Lever</vt:lpstr>
      <vt:lpstr>EF is between fulcrum and RF (load)  Does not multiply force  Resistance moves farther than Effort.  Multiplies the distance the effort force travels  The mechanical advantage of a lever is the ratio of the distance from the applied force to the fulcrum to the distance of the resistance force to the fulcrum  </vt:lpstr>
      <vt:lpstr>Third Class Lever</vt:lpstr>
      <vt:lpstr>Pulleys</vt:lpstr>
      <vt:lpstr>Diagrams of Pulleys</vt:lpstr>
      <vt:lpstr>COMBINED PULLEY</vt:lpstr>
      <vt:lpstr>WHEEL AND AXLE</vt:lpstr>
      <vt:lpstr>Wheel and Axle</vt:lpstr>
      <vt:lpstr>GEARS-Wheel and Axle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Heather M.</dc:creator>
  <cp:lastModifiedBy>admin</cp:lastModifiedBy>
  <cp:revision>43</cp:revision>
  <dcterms:created xsi:type="dcterms:W3CDTF">2008-05-12T18:48:26Z</dcterms:created>
  <dcterms:modified xsi:type="dcterms:W3CDTF">2015-12-18T20:44:22Z</dcterms:modified>
</cp:coreProperties>
</file>