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3" r:id="rId9"/>
    <p:sldId id="261" r:id="rId10"/>
    <p:sldId id="267" r:id="rId11"/>
    <p:sldId id="269" r:id="rId12"/>
    <p:sldId id="264" r:id="rId13"/>
    <p:sldId id="265" r:id="rId14"/>
    <p:sldId id="266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2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46678-BCC7-408E-A344-85865BE42BDD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BB5BC-789A-4055-87E7-C50DC7422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5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092EDAB-E6E1-4E31-80A3-EF8015C8F693}" type="datetimeFigureOut">
              <a:rPr lang="en-US"/>
              <a:pPr>
                <a:defRPr/>
              </a:pPr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2556B6-16F1-48C2-8E0D-CC967A4F6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958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Or a compressed spring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C2CA6B-14DE-4DF1-B289-025DC444EB4E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26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 thrown baseball has mechanical energy as a result of both its motion(kinetic energy) and its position above the ground (gravitational potential energy) 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9F9FC1-532E-4763-881E-AADDA5D5131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91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PE at the top of the hill KE at the bottom of the hill. Waterslide: PE. Coal and gasoline is chemical energy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AE0EB2-BEDD-4C51-98C5-C9D0158980F2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69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19B80E-DD10-47D0-B831-6C628FBCD6B9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482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483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3EA2012B-0779-48C9-9BB9-B511DFF9D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6C6B4F-1294-4A9B-989F-9DDC92CDF2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07523-EF13-40A8-8815-EE0EAF3971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474C0-48D5-4987-A900-5C3CE75678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51175-5EAB-4D14-886D-CEEC8A7053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835A3F-666E-4261-8238-E5434A4839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BD6BB-1E6D-4C3B-BFDB-38034385FDE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C0551-FF9E-408F-BE9C-F3BE04AD036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D4D9F-FE41-47A6-AAD6-C3B1096263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97A8CA-C733-4D94-9ADE-80845861C7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8F622-6602-4F1E-8BB6-89E6B0FD07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F3CD5-3ADA-4904-9722-A235C76078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10243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4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5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6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7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8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49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0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1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2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3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4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5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6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7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59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0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1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2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3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4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5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6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7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8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69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0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1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2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3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4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6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7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4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5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6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7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8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9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0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1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2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3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4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6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7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8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9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0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1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2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6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7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8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9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0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1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2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3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4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5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6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7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8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19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0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1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2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3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4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5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6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7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8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29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0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1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2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3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4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5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6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7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8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9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0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1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2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3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4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5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6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7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8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9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0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1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2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3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4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5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6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7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8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59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0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1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2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3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4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5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6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7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8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0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1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2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3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4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6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7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8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79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0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1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2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3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4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5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6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7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8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89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0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1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2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3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4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5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6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7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8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99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0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1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2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3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4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5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6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7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8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9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0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1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2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3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4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5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7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8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19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0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1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2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3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4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6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7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8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29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0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1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2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3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4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5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6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7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8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39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0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1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2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3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4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5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6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7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8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9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0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1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2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3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4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5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6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7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58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1820E13-09C1-4351-8769-F3C8AE75189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59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60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61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2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4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5.jpe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6200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chemeClr val="tx1"/>
                </a:solidFill>
                <a:latin typeface="Goudy Stout" panose="0202090407030B020401" pitchFamily="18" charset="0"/>
              </a:rPr>
              <a:t>Potential and Kinetic Energy</a:t>
            </a:r>
          </a:p>
        </p:txBody>
      </p:sp>
      <p:pic>
        <p:nvPicPr>
          <p:cNvPr id="2053" name="Picture 5" descr="roller%20coa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438400"/>
            <a:ext cx="5129213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Tubing%20-%20Ed%20Fal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30861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path" presetSubtype="0" repeatCount="indefinite" accel="50000" decel="5000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69 0  0.124 -0.0746  0.124 -0.16651  C 0.124 -0.0746  0.179 -0.00133  0.248 -0.00133  C 0.179 -0.00133  0.125 0.0746  0.125 0.16651  C 0.125 0.0746  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path" presetSubtype="0" repeatCount="indefinite" accel="50000" decel="5000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 C 0.006 0.00799  0.011 0.01465  0.015 0.02265  C 0.02 0.01465  0.024 0.00799  0.03 0  C 0.065 -0.04662  0.107 -0.0666  0.124 -0.04529  C 0.14 -0.02265  0.125 0.0333  0.09 0.07993  C 0.084 0.08659  0.079 0.09325  0.073 0.09991  C 0.079 0.10524  0.084 0.1119  0.09 0.11989  C 0.125 0.16651  0.14 0.22246  0.124 0.24377  C 0.107 0.26642  0.065 0.24644  0.03 0.19981  C 0.024 0.19182  0.02 0.18516  0.015 0.17717  C 0.011 0.18516  0.006 0.19182  0 0.19981  C -0.035 0.24644  -0.077 0.26642  -0.094 0.24377  C -0.11 0.22246  -0.095 0.16651  -0.06 0.11989  C -0.054 0.1119  -0.049 0.10524  -0.043 0.09991  C -0.049 0.09325  -0.054 0.08659  -0.06 0.07993  C -0.095 0.0333  -0.11 -0.02265  -0.094 -0.04529  C -0.077 -0.0666  -0.035 -0.04662  0 0  Z" pathEditMode="relative" ptsTypes="">
                                      <p:cBhvr>
                                        <p:cTn id="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How Much Kinetic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The faster an object moves, the more kinetic energy it has.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Calculate KE!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What is the kinetic energy of a girl who has a mass of 40 kg and a velocity of 3 m/s?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KE=1/2mv</a:t>
            </a:r>
            <a:r>
              <a:rPr lang="en-US" baseline="30000" dirty="0" smtClean="0">
                <a:latin typeface="Berlin Sans FB Demi" panose="020E0802020502020306" pitchFamily="34" charset="0"/>
              </a:rPr>
              <a:t>2 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95600"/>
            <a:ext cx="4286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Mechanical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Energy possessed by an object due to its motion or position (the objects combined potential and kinetic energy)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ME=PE+KE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latin typeface="EnBerlin Sans FB"/>
            </a:endParaRP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76600"/>
            <a:ext cx="5810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Calculate!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1811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A skateboarder has a PE of 200 joules due to his position at the top of a hill and a kinetic energy of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   100 joules due to his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   motion. What is his total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   mechanical energy?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8436" name="Picture 2" descr="http://www.wheelbasemag.com/wp-content/uploads/2011/07/NinjaJe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297113"/>
            <a:ext cx="27527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9563"/>
            <a:ext cx="8229600" cy="9858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Law of Conservation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No matter how energy is transferred or transformed, all of the energy is still present somewhere in one form or another. 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276600"/>
            <a:ext cx="60864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Skateboard Ramp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Top of skateboard ramp is 100% PE because gravity can pull him down but there is no velocity so no KE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Going down the ramp PE is decreasing because elevation is decreasing but KE is increasing because velocity increases 50/50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Bottom of ramp KE is 100% because gravity cannot pull him down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Examples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When on a rollercoaster, when do you have the maximum PE? KE?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When you climb a waterslide, what type of energy are you gaining?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A lump of coal and a can of gasoline are examples of what type of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More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Which is an example of the conversion of PE to KE?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Catching a baseball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Recharging your cell phone battery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Stretching a rubber band</a:t>
            </a:r>
          </a:p>
          <a:p>
            <a:pPr marL="514350" indent="-514350" eaLnBrk="1" hangingPunct="1">
              <a:buFont typeface="Wingdings" pitchFamily="2" charset="2"/>
              <a:buAutoNum type="alphaLcPeriod"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Coasting downhill on your bicycle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Berlin Sans FB Demi" panose="020E0802020502020306" pitchFamily="34" charset="0"/>
              </a:rPr>
              <a:t>How is all energy divided?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</a:p>
        </p:txBody>
      </p: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2514600" y="2209800"/>
            <a:ext cx="2133600" cy="1981200"/>
            <a:chOff x="1344" y="1440"/>
            <a:chExt cx="1344" cy="1248"/>
          </a:xfrm>
        </p:grpSpPr>
        <p:sp>
          <p:nvSpPr>
            <p:cNvPr id="5142" name="Oval 16"/>
            <p:cNvSpPr>
              <a:spLocks noChangeArrowheads="1"/>
            </p:cNvSpPr>
            <p:nvPr/>
          </p:nvSpPr>
          <p:spPr bwMode="auto">
            <a:xfrm>
              <a:off x="1344" y="1440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Text Box 19"/>
            <p:cNvSpPr txBox="1">
              <a:spLocks noChangeArrowheads="1"/>
            </p:cNvSpPr>
            <p:nvPr/>
          </p:nvSpPr>
          <p:spPr bwMode="auto">
            <a:xfrm>
              <a:off x="1440" y="1728"/>
              <a:ext cx="1195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/>
                <a:t>Potential</a:t>
              </a:r>
            </a:p>
            <a:p>
              <a:pPr algn="ctr"/>
              <a:r>
                <a:rPr lang="en-US" sz="3200" b="1"/>
                <a:t>Energy</a:t>
              </a:r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6705600" y="2209800"/>
            <a:ext cx="2133600" cy="1981200"/>
            <a:chOff x="3696" y="1392"/>
            <a:chExt cx="1344" cy="1248"/>
          </a:xfrm>
        </p:grpSpPr>
        <p:sp>
          <p:nvSpPr>
            <p:cNvPr id="5140" name="Oval 15"/>
            <p:cNvSpPr>
              <a:spLocks noChangeArrowheads="1"/>
            </p:cNvSpPr>
            <p:nvPr/>
          </p:nvSpPr>
          <p:spPr bwMode="auto">
            <a:xfrm>
              <a:off x="3696" y="1392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Text Box 20"/>
            <p:cNvSpPr txBox="1">
              <a:spLocks noChangeArrowheads="1"/>
            </p:cNvSpPr>
            <p:nvPr/>
          </p:nvSpPr>
          <p:spPr bwMode="auto">
            <a:xfrm>
              <a:off x="3840" y="1680"/>
              <a:ext cx="100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3200" b="1"/>
                <a:t>Kinetic</a:t>
              </a:r>
            </a:p>
            <a:p>
              <a:pPr algn="ctr"/>
              <a:r>
                <a:rPr lang="en-US" sz="3200" b="1"/>
                <a:t>Energy</a:t>
              </a:r>
            </a:p>
          </p:txBody>
        </p:sp>
      </p:grp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4419600" y="1295400"/>
            <a:ext cx="244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b="1"/>
              <a:t>All Energy</a:t>
            </a:r>
          </a:p>
        </p:txBody>
      </p:sp>
      <p:grpSp>
        <p:nvGrpSpPr>
          <p:cNvPr id="13350" name="Group 38"/>
          <p:cNvGrpSpPr>
            <a:grpSpLocks/>
          </p:cNvGrpSpPr>
          <p:nvPr/>
        </p:nvGrpSpPr>
        <p:grpSpPr bwMode="auto">
          <a:xfrm>
            <a:off x="4343400" y="2057400"/>
            <a:ext cx="2590800" cy="228600"/>
            <a:chOff x="2160" y="1296"/>
            <a:chExt cx="1632" cy="144"/>
          </a:xfrm>
        </p:grpSpPr>
        <p:sp>
          <p:nvSpPr>
            <p:cNvPr id="5138" name="Line 36"/>
            <p:cNvSpPr>
              <a:spLocks noChangeShapeType="1"/>
            </p:cNvSpPr>
            <p:nvPr/>
          </p:nvSpPr>
          <p:spPr bwMode="auto">
            <a:xfrm>
              <a:off x="3696" y="1296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37"/>
            <p:cNvSpPr>
              <a:spLocks noChangeShapeType="1"/>
            </p:cNvSpPr>
            <p:nvPr/>
          </p:nvSpPr>
          <p:spPr bwMode="auto">
            <a:xfrm flipH="1">
              <a:off x="2160" y="1296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228600" y="4648200"/>
            <a:ext cx="6705600" cy="1981200"/>
            <a:chOff x="192" y="2928"/>
            <a:chExt cx="4224" cy="1248"/>
          </a:xfrm>
        </p:grpSpPr>
        <p:sp>
          <p:nvSpPr>
            <p:cNvPr id="5132" name="Oval 17"/>
            <p:cNvSpPr>
              <a:spLocks noChangeArrowheads="1"/>
            </p:cNvSpPr>
            <p:nvPr/>
          </p:nvSpPr>
          <p:spPr bwMode="auto">
            <a:xfrm>
              <a:off x="19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" name="Text Box 21"/>
            <p:cNvSpPr txBox="1">
              <a:spLocks noChangeArrowheads="1"/>
            </p:cNvSpPr>
            <p:nvPr/>
          </p:nvSpPr>
          <p:spPr bwMode="auto">
            <a:xfrm>
              <a:off x="240" y="3168"/>
              <a:ext cx="129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Gravitation</a:t>
              </a:r>
            </a:p>
            <a:p>
              <a:pPr algn="ctr"/>
              <a:r>
                <a:rPr lang="en-US" sz="2800"/>
                <a:t>Potential</a:t>
              </a:r>
            </a:p>
            <a:p>
              <a:pPr algn="ctr"/>
              <a:r>
                <a:rPr lang="en-US" sz="2800"/>
                <a:t>Energy</a:t>
              </a:r>
            </a:p>
          </p:txBody>
        </p:sp>
        <p:sp>
          <p:nvSpPr>
            <p:cNvPr id="5134" name="Oval 18"/>
            <p:cNvSpPr>
              <a:spLocks noChangeArrowheads="1"/>
            </p:cNvSpPr>
            <p:nvPr/>
          </p:nvSpPr>
          <p:spPr bwMode="auto">
            <a:xfrm>
              <a:off x="163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Text Box 22"/>
            <p:cNvSpPr txBox="1">
              <a:spLocks noChangeArrowheads="1"/>
            </p:cNvSpPr>
            <p:nvPr/>
          </p:nvSpPr>
          <p:spPr bwMode="auto">
            <a:xfrm>
              <a:off x="1776" y="3120"/>
              <a:ext cx="105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Elastic</a:t>
              </a:r>
            </a:p>
            <a:p>
              <a:pPr algn="ctr"/>
              <a:r>
                <a:rPr lang="en-US" sz="2800"/>
                <a:t>Potential</a:t>
              </a:r>
            </a:p>
            <a:p>
              <a:pPr algn="ctr"/>
              <a:r>
                <a:rPr lang="en-US" sz="2800"/>
                <a:t>Energy</a:t>
              </a:r>
            </a:p>
          </p:txBody>
        </p:sp>
        <p:sp>
          <p:nvSpPr>
            <p:cNvPr id="5136" name="Oval 41"/>
            <p:cNvSpPr>
              <a:spLocks noChangeArrowheads="1"/>
            </p:cNvSpPr>
            <p:nvPr/>
          </p:nvSpPr>
          <p:spPr bwMode="auto">
            <a:xfrm>
              <a:off x="3072" y="2928"/>
              <a:ext cx="1344" cy="1248"/>
            </a:xfrm>
            <a:prstGeom prst="ellipse">
              <a:avLst/>
            </a:prstGeom>
            <a:noFill/>
            <a:ln w="635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Text Box 42"/>
            <p:cNvSpPr txBox="1">
              <a:spLocks noChangeArrowheads="1"/>
            </p:cNvSpPr>
            <p:nvPr/>
          </p:nvSpPr>
          <p:spPr bwMode="auto">
            <a:xfrm>
              <a:off x="3120" y="3168"/>
              <a:ext cx="1296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800"/>
                <a:t>Chemical</a:t>
              </a:r>
            </a:p>
            <a:p>
              <a:pPr algn="ctr"/>
              <a:r>
                <a:rPr lang="en-US" sz="2800"/>
                <a:t>Potential</a:t>
              </a:r>
            </a:p>
            <a:p>
              <a:pPr algn="ctr"/>
              <a:r>
                <a:rPr lang="en-US" sz="2800"/>
                <a:t>Energy</a:t>
              </a:r>
            </a:p>
          </p:txBody>
        </p:sp>
      </p:grpSp>
      <p:grpSp>
        <p:nvGrpSpPr>
          <p:cNvPr id="13356" name="Group 44"/>
          <p:cNvGrpSpPr>
            <a:grpSpLocks/>
          </p:cNvGrpSpPr>
          <p:nvPr/>
        </p:nvGrpSpPr>
        <p:grpSpPr bwMode="auto">
          <a:xfrm>
            <a:off x="2209800" y="4114800"/>
            <a:ext cx="2743200" cy="381000"/>
            <a:chOff x="1392" y="2592"/>
            <a:chExt cx="1728" cy="240"/>
          </a:xfrm>
        </p:grpSpPr>
        <p:sp>
          <p:nvSpPr>
            <p:cNvPr id="5129" name="Line 30"/>
            <p:cNvSpPr>
              <a:spLocks noChangeShapeType="1"/>
            </p:cNvSpPr>
            <p:nvPr/>
          </p:nvSpPr>
          <p:spPr bwMode="auto">
            <a:xfrm flipH="1">
              <a:off x="1392" y="2592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34"/>
            <p:cNvSpPr>
              <a:spLocks noChangeShapeType="1"/>
            </p:cNvSpPr>
            <p:nvPr/>
          </p:nvSpPr>
          <p:spPr bwMode="auto">
            <a:xfrm>
              <a:off x="3024" y="2592"/>
              <a:ext cx="96" cy="14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43"/>
            <p:cNvSpPr>
              <a:spLocks noChangeShapeType="1"/>
            </p:cNvSpPr>
            <p:nvPr/>
          </p:nvSpPr>
          <p:spPr bwMode="auto">
            <a:xfrm>
              <a:off x="2256" y="2736"/>
              <a:ext cx="0" cy="96"/>
            </a:xfrm>
            <a:prstGeom prst="line">
              <a:avLst/>
            </a:prstGeom>
            <a:noFill/>
            <a:ln w="50800">
              <a:solidFill>
                <a:srgbClr val="FFFF99"/>
              </a:solidFill>
              <a:round/>
              <a:headEnd/>
              <a:tailEnd type="triangle" w="lg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erlin Sans FB Demi" panose="020E0802020502020306" pitchFamily="34" charset="0"/>
              </a:rPr>
              <a:t>What is Potential Energy?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4800600" cy="2057400"/>
          </a:xfrm>
        </p:spPr>
        <p:txBody>
          <a:bodyPr/>
          <a:lstStyle/>
          <a:p>
            <a:pPr eaLnBrk="1" hangingPunct="1">
              <a:buFontTx/>
              <a:buChar char="o"/>
              <a:defRPr/>
            </a:pPr>
            <a:r>
              <a:rPr lang="en-US" sz="3600" smtClean="0">
                <a:latin typeface="Berlin Sans FB Demi" panose="020E0802020502020306" pitchFamily="34" charset="0"/>
              </a:rPr>
              <a:t>Energy that is stored and waiting to be used later</a:t>
            </a:r>
            <a:endParaRPr lang="en-US" sz="1200" smtClean="0">
              <a:latin typeface="Berlin Sans FB Demi" panose="020E0802020502020306" pitchFamily="34" charset="0"/>
            </a:endParaRPr>
          </a:p>
        </p:txBody>
      </p:sp>
      <p:pic>
        <p:nvPicPr>
          <p:cNvPr id="17415" name="Picture 7" descr="potential energy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2286000"/>
            <a:ext cx="3052763" cy="2819400"/>
          </a:xfr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6" name="Picture 8" descr="potential energ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657600"/>
            <a:ext cx="3086100" cy="26638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Berlin Sans FB Demi" panose="020E0802020502020306" pitchFamily="34" charset="0"/>
              </a:rPr>
              <a:t>What is Gravitational Potential Energy?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295400"/>
            <a:ext cx="4038600" cy="281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en-US" smtClean="0">
                <a:latin typeface="Berlin Sans FB Demi" panose="020E0802020502020306" pitchFamily="34" charset="0"/>
              </a:rPr>
              <a:t>Potential energy due to an object’s position</a:t>
            </a: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endParaRPr lang="en-US" sz="1000" smtClean="0">
              <a:latin typeface="Berlin Sans FB Demi" panose="020E0802020502020306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o"/>
              <a:defRPr/>
            </a:pPr>
            <a:r>
              <a:rPr lang="en-US" smtClean="0">
                <a:latin typeface="Berlin Sans FB Demi" panose="020E0802020502020306" pitchFamily="34" charset="0"/>
              </a:rPr>
              <a:t>P.E. = mass x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latin typeface="Berlin Sans FB Demi" panose="020E0802020502020306" pitchFamily="34" charset="0"/>
              </a:rPr>
              <a:t>        height x gravity</a:t>
            </a:r>
          </a:p>
        </p:txBody>
      </p:sp>
      <p:pic>
        <p:nvPicPr>
          <p:cNvPr id="19461" name="Picture 5" descr="potential energy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4724400" cy="436403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9462" name="Picture 6" descr="big-rock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485775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tightrop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132263"/>
            <a:ext cx="44958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09600" y="2819400"/>
            <a:ext cx="3673475" cy="1592263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/>
              <a:t>Don’t look down, Rover!</a:t>
            </a:r>
          </a:p>
          <a:p>
            <a:pPr algn="ctr"/>
            <a:r>
              <a:rPr lang="en-US" sz="3200" b="1"/>
              <a:t>Good boy!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2193925" y="636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r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r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4" grpId="0" animBg="1"/>
      <p:bldP spid="194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Calculate GPE!</a:t>
            </a:r>
            <a:r>
              <a:rPr lang="en-US" dirty="0" smtClean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What is the GPE of a girl who has a mass of 40 kg and is standing on the edge of a diving board that is 5 m above the water?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GPE=</a:t>
            </a:r>
            <a:r>
              <a:rPr lang="en-US" dirty="0" err="1" smtClean="0">
                <a:latin typeface="Berlin Sans FB Demi" panose="020E0802020502020306" pitchFamily="34" charset="0"/>
              </a:rPr>
              <a:t>mgh</a:t>
            </a:r>
            <a:r>
              <a:rPr lang="en-US" dirty="0" smtClean="0">
                <a:latin typeface="Berlin Sans FB Demi" panose="020E0802020502020306" pitchFamily="34" charset="0"/>
              </a:rPr>
              <a:t>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6231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Berlin Sans FB Demi" panose="020E0802020502020306" pitchFamily="34" charset="0"/>
              </a:rPr>
              <a:t>What is Elastic Potential Energy?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162800" cy="1143000"/>
          </a:xfrm>
        </p:spPr>
        <p:txBody>
          <a:bodyPr/>
          <a:lstStyle/>
          <a:p>
            <a:pPr eaLnBrk="1" hangingPunct="1">
              <a:buFontTx/>
              <a:buChar char="o"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Potential energy due to compression or expansion of an elastic object.</a:t>
            </a:r>
          </a:p>
        </p:txBody>
      </p:sp>
      <p:grpSp>
        <p:nvGrpSpPr>
          <p:cNvPr id="20490" name="Group 10"/>
          <p:cNvGrpSpPr>
            <a:grpSpLocks/>
          </p:cNvGrpSpPr>
          <p:nvPr/>
        </p:nvGrpSpPr>
        <p:grpSpPr bwMode="auto">
          <a:xfrm>
            <a:off x="609600" y="2286000"/>
            <a:ext cx="8305800" cy="3595688"/>
            <a:chOff x="384" y="1440"/>
            <a:chExt cx="5232" cy="2265"/>
          </a:xfrm>
        </p:grpSpPr>
        <p:pic>
          <p:nvPicPr>
            <p:cNvPr id="9223" name="Picture 7" descr="potential energy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1440"/>
              <a:ext cx="2784" cy="2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8" descr="Kinetic_Potential3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4" y="1440"/>
              <a:ext cx="225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57200" y="5867400"/>
            <a:ext cx="3898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FF66"/>
                </a:solidFill>
                <a:latin typeface="Berlin Sans FB Demi" pitchFamily="34" charset="0"/>
              </a:rPr>
              <a:t>Notice the ball compressing</a:t>
            </a:r>
          </a:p>
          <a:p>
            <a:pPr algn="ctr"/>
            <a:r>
              <a:rPr lang="en-US" sz="2400" b="1">
                <a:solidFill>
                  <a:srgbClr val="FFFF66"/>
                </a:solidFill>
                <a:latin typeface="Berlin Sans FB Demi" pitchFamily="34" charset="0"/>
              </a:rPr>
              <a:t>and expanding</a:t>
            </a:r>
          </a:p>
        </p:txBody>
      </p:sp>
      <p:pic>
        <p:nvPicPr>
          <p:cNvPr id="20492" name="Picture 12" descr="Muscle_RubberBand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057400"/>
            <a:ext cx="8686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wstr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Berlin Sans FB Demi" panose="020E0802020502020306" pitchFamily="34" charset="0"/>
              </a:rPr>
              <a:t>What is Chemical Potential Energy?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3886200" cy="2133600"/>
          </a:xfrm>
        </p:spPr>
        <p:txBody>
          <a:bodyPr/>
          <a:lstStyle/>
          <a:p>
            <a:pPr eaLnBrk="1" hangingPunct="1">
              <a:buFontTx/>
              <a:buChar char="o"/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Potential energy stored within the chemical bonds of an object</a:t>
            </a:r>
          </a:p>
        </p:txBody>
      </p:sp>
      <p:pic>
        <p:nvPicPr>
          <p:cNvPr id="22537" name="Picture 9" descr="Coal-759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352800"/>
            <a:ext cx="4038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 descr="1012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71600"/>
            <a:ext cx="38369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3962400" y="6172200"/>
            <a:ext cx="1981200" cy="495300"/>
            <a:chOff x="2496" y="3888"/>
            <a:chExt cx="1248" cy="312"/>
          </a:xfrm>
        </p:grpSpPr>
        <p:sp>
          <p:nvSpPr>
            <p:cNvPr id="11276" name="Freeform 13"/>
            <p:cNvSpPr>
              <a:spLocks/>
            </p:cNvSpPr>
            <p:nvPr/>
          </p:nvSpPr>
          <p:spPr bwMode="auto">
            <a:xfrm>
              <a:off x="2496" y="3936"/>
              <a:ext cx="1152" cy="264"/>
            </a:xfrm>
            <a:custGeom>
              <a:avLst/>
              <a:gdLst>
                <a:gd name="T0" fmla="*/ 0 w 1152"/>
                <a:gd name="T1" fmla="*/ 144 h 264"/>
                <a:gd name="T2" fmla="*/ 480 w 1152"/>
                <a:gd name="T3" fmla="*/ 240 h 264"/>
                <a:gd name="T4" fmla="*/ 1152 w 1152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52" h="264">
                  <a:moveTo>
                    <a:pt x="0" y="144"/>
                  </a:moveTo>
                  <a:cubicBezTo>
                    <a:pt x="144" y="204"/>
                    <a:pt x="288" y="264"/>
                    <a:pt x="480" y="240"/>
                  </a:cubicBezTo>
                  <a:cubicBezTo>
                    <a:pt x="672" y="216"/>
                    <a:pt x="912" y="108"/>
                    <a:pt x="1152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5"/>
            <p:cNvSpPr>
              <a:spLocks noChangeShapeType="1"/>
            </p:cNvSpPr>
            <p:nvPr/>
          </p:nvSpPr>
          <p:spPr bwMode="auto">
            <a:xfrm flipV="1">
              <a:off x="3648" y="3888"/>
              <a:ext cx="96" cy="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533" name="Picture 5" descr="batter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990600"/>
            <a:ext cx="45481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 descr="LED_Flashligh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76600"/>
            <a:ext cx="4038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3200400" y="5562600"/>
            <a:ext cx="1905000" cy="457200"/>
            <a:chOff x="2016" y="3504"/>
            <a:chExt cx="1200" cy="288"/>
          </a:xfrm>
        </p:grpSpPr>
        <p:sp>
          <p:nvSpPr>
            <p:cNvPr id="11274" name="Freeform 19"/>
            <p:cNvSpPr>
              <a:spLocks/>
            </p:cNvSpPr>
            <p:nvPr/>
          </p:nvSpPr>
          <p:spPr bwMode="auto">
            <a:xfrm>
              <a:off x="2160" y="3552"/>
              <a:ext cx="1056" cy="240"/>
            </a:xfrm>
            <a:custGeom>
              <a:avLst/>
              <a:gdLst>
                <a:gd name="T0" fmla="*/ 1056 w 1056"/>
                <a:gd name="T1" fmla="*/ 0 h 240"/>
                <a:gd name="T2" fmla="*/ 816 w 1056"/>
                <a:gd name="T3" fmla="*/ 240 h 240"/>
                <a:gd name="T4" fmla="*/ 0 w 1056"/>
                <a:gd name="T5" fmla="*/ 0 h 24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240">
                  <a:moveTo>
                    <a:pt x="1056" y="0"/>
                  </a:moveTo>
                  <a:cubicBezTo>
                    <a:pt x="1024" y="120"/>
                    <a:pt x="992" y="240"/>
                    <a:pt x="816" y="240"/>
                  </a:cubicBezTo>
                  <a:cubicBezTo>
                    <a:pt x="640" y="240"/>
                    <a:pt x="320" y="120"/>
                    <a:pt x="0" y="0"/>
                  </a:cubicBezTo>
                </a:path>
              </a:pathLst>
            </a:custGeom>
            <a:noFill/>
            <a:ln w="508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20"/>
            <p:cNvSpPr>
              <a:spLocks noChangeShapeType="1"/>
            </p:cNvSpPr>
            <p:nvPr/>
          </p:nvSpPr>
          <p:spPr bwMode="auto">
            <a:xfrm flipH="1" flipV="1">
              <a:off x="2016" y="3504"/>
              <a:ext cx="144" cy="4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lg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How Much Potential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Depends on height above the Earth and weight.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The higher it is, the more PE it has</a:t>
            </a:r>
          </a:p>
          <a:p>
            <a:pPr eaLnBrk="1" hangingPunct="1">
              <a:defRPr/>
            </a:pPr>
            <a:r>
              <a:rPr lang="en-US" dirty="0" smtClean="0">
                <a:latin typeface="Berlin Sans FB Demi" panose="020E0802020502020306" pitchFamily="34" charset="0"/>
              </a:rPr>
              <a:t>The heavier it is, the more PE it has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latin typeface="Berlin Sans FB Demi" panose="020E0802020502020306" pitchFamily="34" charset="0"/>
              </a:rPr>
              <a:t>What is Kinetic Energy?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4876800" cy="1905000"/>
          </a:xfrm>
        </p:spPr>
        <p:txBody>
          <a:bodyPr/>
          <a:lstStyle/>
          <a:p>
            <a:pPr eaLnBrk="1" hangingPunct="1">
              <a:buFontTx/>
              <a:buChar char="o"/>
              <a:defRPr/>
            </a:pPr>
            <a:r>
              <a:rPr lang="en-US" sz="2800" smtClean="0">
                <a:latin typeface="Berlin Sans FB Demi" panose="020E0802020502020306" pitchFamily="34" charset="0"/>
              </a:rPr>
              <a:t>Energy an object has due to its motion</a:t>
            </a:r>
          </a:p>
          <a:p>
            <a:pPr eaLnBrk="1" hangingPunct="1">
              <a:buFontTx/>
              <a:buChar char="o"/>
              <a:defRPr/>
            </a:pPr>
            <a:r>
              <a:rPr lang="en-US" sz="2800" smtClean="0">
                <a:latin typeface="Berlin Sans FB Demi" panose="020E0802020502020306" pitchFamily="34" charset="0"/>
              </a:rPr>
              <a:t>K.E. = .5(mass x speed</a:t>
            </a:r>
            <a:r>
              <a:rPr lang="en-US" sz="2800" baseline="30000" smtClean="0">
                <a:latin typeface="Berlin Sans FB Demi" panose="020E0802020502020306" pitchFamily="34" charset="0"/>
              </a:rPr>
              <a:t>2</a:t>
            </a:r>
            <a:r>
              <a:rPr lang="en-US" sz="2800" smtClean="0">
                <a:latin typeface="Berlin Sans FB Demi" panose="020E0802020502020306" pitchFamily="34" charset="0"/>
              </a:rPr>
              <a:t>)</a:t>
            </a:r>
          </a:p>
        </p:txBody>
      </p:sp>
      <p:pic>
        <p:nvPicPr>
          <p:cNvPr id="21510" name="Picture 6" descr="elevated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914400"/>
            <a:ext cx="380206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13" name="Group 9"/>
          <p:cNvGrpSpPr>
            <a:grpSpLocks/>
          </p:cNvGrpSpPr>
          <p:nvPr/>
        </p:nvGrpSpPr>
        <p:grpSpPr bwMode="auto">
          <a:xfrm>
            <a:off x="304800" y="1219200"/>
            <a:ext cx="9677400" cy="5410200"/>
            <a:chOff x="96" y="744"/>
            <a:chExt cx="5568" cy="3480"/>
          </a:xfrm>
        </p:grpSpPr>
        <p:pic>
          <p:nvPicPr>
            <p:cNvPr id="13322" name="Picture 7" descr="Kinetic_Potential2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" y="1968"/>
              <a:ext cx="5568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8" descr="roller%20coaste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" y="744"/>
              <a:ext cx="1536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381000" y="1219200"/>
            <a:ext cx="10363200" cy="5486400"/>
            <a:chOff x="96" y="720"/>
            <a:chExt cx="5568" cy="3507"/>
          </a:xfrm>
        </p:grpSpPr>
        <p:pic>
          <p:nvPicPr>
            <p:cNvPr id="13320" name="Picture 10" descr="Kinetic_Potential1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6" y="1968"/>
              <a:ext cx="5568" cy="2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2" descr="Michael%20skiing%20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264" y="720"/>
              <a:ext cx="1536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9" name="Text Box 14"/>
          <p:cNvSpPr txBox="1">
            <a:spLocks noChangeArrowheads="1"/>
          </p:cNvSpPr>
          <p:nvPr/>
        </p:nvSpPr>
        <p:spPr bwMode="auto">
          <a:xfrm>
            <a:off x="7543800" y="31242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>
                                            <p:txEl>
                                              <p:charRg st="39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831</TotalTime>
  <Words>534</Words>
  <Application>Microsoft Office PowerPoint</Application>
  <PresentationFormat>On-screen Show (4:3)</PresentationFormat>
  <Paragraphs>80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Berlin Sans FB Demi</vt:lpstr>
      <vt:lpstr>Calibri</vt:lpstr>
      <vt:lpstr>EnBerlin Sans FB</vt:lpstr>
      <vt:lpstr>Goudy Stout</vt:lpstr>
      <vt:lpstr>Wingdings</vt:lpstr>
      <vt:lpstr>Digital Dots</vt:lpstr>
      <vt:lpstr>Potential and Kinetic Energy</vt:lpstr>
      <vt:lpstr>How is all energy divided? </vt:lpstr>
      <vt:lpstr>What is Potential Energy?</vt:lpstr>
      <vt:lpstr>What is Gravitational Potential Energy?</vt:lpstr>
      <vt:lpstr>Calculate GPE! </vt:lpstr>
      <vt:lpstr>What is Elastic Potential Energy?</vt:lpstr>
      <vt:lpstr>What is Chemical Potential Energy?</vt:lpstr>
      <vt:lpstr>How Much Potential Energy?</vt:lpstr>
      <vt:lpstr>What is Kinetic Energy?</vt:lpstr>
      <vt:lpstr>How Much Kinetic Energy?</vt:lpstr>
      <vt:lpstr>Calculate KE!</vt:lpstr>
      <vt:lpstr>Mechanical Energy</vt:lpstr>
      <vt:lpstr>Calculate! </vt:lpstr>
      <vt:lpstr>Law of Conservation of Energy</vt:lpstr>
      <vt:lpstr>Skateboard Ramp</vt:lpstr>
      <vt:lpstr>Examples </vt:lpstr>
      <vt:lpstr>More Examples</vt:lpstr>
    </vt:vector>
  </TitlesOfParts>
  <Company>Newport News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and Kinetic Energy</dc:title>
  <dc:creator>melissa.marshall</dc:creator>
  <cp:lastModifiedBy>admin</cp:lastModifiedBy>
  <cp:revision>22</cp:revision>
  <dcterms:created xsi:type="dcterms:W3CDTF">2007-08-10T00:00:02Z</dcterms:created>
  <dcterms:modified xsi:type="dcterms:W3CDTF">2015-12-01T20:49:28Z</dcterms:modified>
</cp:coreProperties>
</file>