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0" r:id="rId7"/>
    <p:sldId id="269" r:id="rId8"/>
    <p:sldId id="262" r:id="rId9"/>
    <p:sldId id="263" r:id="rId10"/>
    <p:sldId id="264" r:id="rId11"/>
    <p:sldId id="271" r:id="rId12"/>
    <p:sldId id="266" r:id="rId13"/>
    <p:sldId id="267" r:id="rId14"/>
    <p:sldId id="26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626800A7-4437-46DC-84C8-B689431D0F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ADC1E9E1-A813-4AB9-ACDC-2EF01275BDE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0A45D05-B297-43F8-941A-E63F4A98A0EE}"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1F795C4D-B42D-40A2-9325-D1A9B791355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90A60EC8-586C-46AA-9E76-2E277711B9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55DB289C-A20C-4DC7-A47A-BB42A85F49E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2ABA8E17-62C4-4C77-B73F-D155A15F414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3BCF16F9-BF18-4FD7-8934-CA00850E955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AF00996D-FC36-45DF-B692-5AC60E3BF6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5476F196-2D35-4865-AC28-F8B3B5327BD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78796080-B7AC-4546-98A7-9F2A2F19509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6E1AAA94-69CB-4469-A954-26E7349887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7E2143-FC5B-4E22-931A-D8C872EE3B04}"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olympusfluoview.com/gallery/cells/ok/oklarge.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hyperlink" Target="http://images.google.com/imgres?imgurl=http://web.aanet.com.au/nitro/MISC/Bread.JPG&amp;imgrefurl=http://www.downloads.nl/search/mp3/1/Bread&amp;h=692&amp;w=922&amp;sz=128&amp;hl=en&amp;start=1&amp;tbnid=cCv8fRR9LYe0rM:&amp;tbnh=110&amp;tbnw=147&amp;prev=/images?q%3Dbread%26gbv%3D2%26hl%3Den%26safe%3Dactive" TargetMode="External"/><Relationship Id="rId1" Type="http://schemas.openxmlformats.org/officeDocument/2006/relationships/slideLayout" Target="../slideLayouts/slideLayout2.xml"/><Relationship Id="rId6" Type="http://schemas.openxmlformats.org/officeDocument/2006/relationships/hyperlink" Target="http://images.google.com/imgres?imgurl=http://www.theswissbakery.com/images%2Fproducts%2Fyogurt%2F204005-Emmi-Yogurt-Pink-Grapefruit.jpg&amp;imgrefurl=http://www.theswissbakery.com/Yogurt-Original-Swiss-Recipe-Emmi-Yogurt-Swiss.asp&amp;h=600&amp;w=400&amp;sz=46&amp;hl=en&amp;start=3&amp;tbnid=KRyt0m2KjRhlXM:&amp;tbnh=135&amp;tbnw=90&amp;prev=/images?q%3Dyogurt%26gbv%3D2%26hl%3Den%26safe%3Dactive" TargetMode="External"/><Relationship Id="rId5" Type="http://schemas.openxmlformats.org/officeDocument/2006/relationships/image" Target="../media/image7.jpeg"/><Relationship Id="rId4" Type="http://schemas.openxmlformats.org/officeDocument/2006/relationships/hyperlink" Target="http://images.google.com/imgres?imgurl=http://www.caswells-moms.com/e-shop/images/categories/Cheese.jpg&amp;imgrefurl=http://www.caswells-moms.com/e-shop/index.php?main_page%3Dproduct_info%26products_id%3D595&amp;h=339&amp;w=338&amp;sz=24&amp;hl=en&amp;start=12&amp;tbnid=_vkNCnjGXPXWwM:&amp;tbnh=119&amp;tbnw=119&amp;prev=/images?q%3Dcheese%26gbv%3D2%26hl%3Den%26safe%3Dactiv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images.google.com/imgres?imgurl=http://www.caswells-moms.com/e-shop/images/categories/Cheese.jpg&amp;imgrefurl=http://www.caswells-moms.com/e-shop/index.php?main_page%3Dproduct_info%26products_id%3D595&amp;h=339&amp;w=338&amp;sz=24&amp;hl=en&amp;start=12&amp;tbnid=_vkNCnjGXPXWwM:&amp;tbnh=119&amp;tbnw=119&amp;prev=/images?q%3Dcheese%26gbv%3D2%26hl%3Den%26safe%3Dactiv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0" y="838200"/>
            <a:ext cx="5181600" cy="2689225"/>
          </a:xfrm>
        </p:spPr>
        <p:txBody>
          <a:bodyPr/>
          <a:lstStyle/>
          <a:p>
            <a:pPr eaLnBrk="1" hangingPunct="1"/>
            <a:r>
              <a:rPr lang="en-US" smtClean="0">
                <a:solidFill>
                  <a:schemeClr val="hlink"/>
                </a:solidFill>
              </a:rPr>
              <a:t>Cells Capture and Release Energy</a:t>
            </a:r>
          </a:p>
        </p:txBody>
      </p:sp>
      <p:sp>
        <p:nvSpPr>
          <p:cNvPr id="2051" name="Rectangle 3"/>
          <p:cNvSpPr>
            <a:spLocks noGrp="1" noChangeArrowheads="1"/>
          </p:cNvSpPr>
          <p:nvPr>
            <p:ph type="subTitle" idx="1"/>
          </p:nvPr>
        </p:nvSpPr>
        <p:spPr>
          <a:xfrm>
            <a:off x="4419600" y="4648200"/>
            <a:ext cx="4038600" cy="1752600"/>
          </a:xfrm>
        </p:spPr>
        <p:txBody>
          <a:bodyPr/>
          <a:lstStyle/>
          <a:p>
            <a:pPr eaLnBrk="1" hangingPunct="1"/>
            <a:r>
              <a:rPr lang="en-US" smtClean="0"/>
              <a:t>Chapter 2 section 2</a:t>
            </a:r>
          </a:p>
        </p:txBody>
      </p:sp>
      <p:pic>
        <p:nvPicPr>
          <p:cNvPr id="2052" name="Picture 6" descr="OK Cells">
            <a:hlinkClick r:id="rId2"/>
          </p:cNvPr>
          <p:cNvPicPr>
            <a:picLocks noChangeAspect="1" noChangeArrowheads="1"/>
          </p:cNvPicPr>
          <p:nvPr/>
        </p:nvPicPr>
        <p:blipFill>
          <a:blip r:embed="rId3" cstate="print"/>
          <a:srcRect/>
          <a:stretch>
            <a:fillRect/>
          </a:stretch>
        </p:blipFill>
        <p:spPr bwMode="auto">
          <a:xfrm>
            <a:off x="76200" y="2133600"/>
            <a:ext cx="3987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563562"/>
          </a:xfrm>
        </p:spPr>
        <p:txBody>
          <a:bodyPr/>
          <a:lstStyle/>
          <a:p>
            <a:pPr eaLnBrk="1" hangingPunct="1"/>
            <a:r>
              <a:rPr lang="en-US" sz="4000" b="1" smtClean="0">
                <a:solidFill>
                  <a:srgbClr val="FF9900"/>
                </a:solidFill>
              </a:rPr>
              <a:t>Cellular Respiration</a:t>
            </a:r>
          </a:p>
        </p:txBody>
      </p:sp>
      <p:sp>
        <p:nvSpPr>
          <p:cNvPr id="11267" name="Rectangle 3"/>
          <p:cNvSpPr>
            <a:spLocks noGrp="1" noChangeArrowheads="1"/>
          </p:cNvSpPr>
          <p:nvPr>
            <p:ph type="body" idx="1"/>
          </p:nvPr>
        </p:nvSpPr>
        <p:spPr>
          <a:xfrm>
            <a:off x="457200" y="914400"/>
            <a:ext cx="8229600" cy="5943600"/>
          </a:xfrm>
        </p:spPr>
        <p:txBody>
          <a:bodyPr/>
          <a:lstStyle/>
          <a:p>
            <a:pPr eaLnBrk="1" hangingPunct="1"/>
            <a:r>
              <a:rPr lang="en-US" sz="2800" smtClean="0"/>
              <a:t>Takes place in the __________________ of cells. </a:t>
            </a:r>
          </a:p>
          <a:p>
            <a:pPr eaLnBrk="1" hangingPunct="1"/>
            <a:r>
              <a:rPr lang="en-US" sz="2800" b="1" smtClean="0"/>
              <a:t>Starting materials:</a:t>
            </a:r>
          </a:p>
          <a:p>
            <a:pPr eaLnBrk="1" hangingPunct="1">
              <a:buFontTx/>
              <a:buNone/>
            </a:pPr>
            <a:r>
              <a:rPr lang="en-US" sz="2800" b="1" smtClean="0"/>
              <a:t>		</a:t>
            </a:r>
            <a:r>
              <a:rPr lang="en-US" sz="2800" smtClean="0"/>
              <a:t> ___________ and ___________</a:t>
            </a:r>
          </a:p>
          <a:p>
            <a:pPr eaLnBrk="1" hangingPunct="1">
              <a:buFontTx/>
              <a:buNone/>
            </a:pPr>
            <a:r>
              <a:rPr lang="en-US" sz="2800" b="1" smtClean="0"/>
              <a:t>The Process:</a:t>
            </a:r>
          </a:p>
          <a:p>
            <a:pPr eaLnBrk="1" hangingPunct="1">
              <a:buFontTx/>
              <a:buNone/>
            </a:pPr>
            <a:r>
              <a:rPr lang="en-US" sz="2800" smtClean="0"/>
              <a:t>Glucose in the cytoplasm is broken down into smaller molecules.</a:t>
            </a:r>
          </a:p>
          <a:p>
            <a:pPr eaLnBrk="1" hangingPunct="1">
              <a:buFontTx/>
              <a:buNone/>
            </a:pPr>
            <a:r>
              <a:rPr lang="en-US" sz="2800" smtClean="0"/>
              <a:t>These smaller molecules go into the mitochrondria along with oxygen and get broken down even further.</a:t>
            </a:r>
          </a:p>
          <a:p>
            <a:pPr eaLnBrk="1" hangingPunct="1">
              <a:buFontTx/>
              <a:buNone/>
            </a:pPr>
            <a:r>
              <a:rPr lang="en-US" sz="2800" b="1" smtClean="0"/>
              <a:t>The products:</a:t>
            </a:r>
          </a:p>
          <a:p>
            <a:pPr eaLnBrk="1" hangingPunct="1">
              <a:buFontTx/>
              <a:buNone/>
            </a:pPr>
            <a:r>
              <a:rPr lang="en-US" sz="2800" smtClean="0"/>
              <a:t>___________ &amp; ____________&amp; _____________ </a:t>
            </a:r>
          </a:p>
        </p:txBody>
      </p:sp>
      <p:sp>
        <p:nvSpPr>
          <p:cNvPr id="11268" name="Text Box 4"/>
          <p:cNvSpPr txBox="1">
            <a:spLocks noChangeArrowheads="1"/>
          </p:cNvSpPr>
          <p:nvPr/>
        </p:nvSpPr>
        <p:spPr bwMode="auto">
          <a:xfrm>
            <a:off x="4648200" y="914400"/>
            <a:ext cx="2033588" cy="457200"/>
          </a:xfrm>
          <a:prstGeom prst="rect">
            <a:avLst/>
          </a:prstGeom>
          <a:noFill/>
          <a:ln w="9525">
            <a:noFill/>
            <a:miter lim="800000"/>
            <a:headEnd/>
            <a:tailEnd/>
          </a:ln>
        </p:spPr>
        <p:txBody>
          <a:bodyPr wrap="none">
            <a:spAutoFit/>
          </a:bodyPr>
          <a:lstStyle/>
          <a:p>
            <a:r>
              <a:rPr lang="en-US" sz="2400"/>
              <a:t>mitochrondria</a:t>
            </a:r>
          </a:p>
        </p:txBody>
      </p:sp>
      <p:sp>
        <p:nvSpPr>
          <p:cNvPr id="11269" name="Text Box 5"/>
          <p:cNvSpPr txBox="1">
            <a:spLocks noChangeArrowheads="1"/>
          </p:cNvSpPr>
          <p:nvPr/>
        </p:nvSpPr>
        <p:spPr bwMode="auto">
          <a:xfrm>
            <a:off x="1525588" y="2357438"/>
            <a:ext cx="2360612" cy="461962"/>
          </a:xfrm>
          <a:prstGeom prst="rect">
            <a:avLst/>
          </a:prstGeom>
          <a:noFill/>
          <a:ln w="9525">
            <a:noFill/>
            <a:miter lim="800000"/>
            <a:headEnd/>
            <a:tailEnd/>
          </a:ln>
        </p:spPr>
        <p:txBody>
          <a:bodyPr wrap="none">
            <a:spAutoFit/>
          </a:bodyPr>
          <a:lstStyle/>
          <a:p>
            <a:r>
              <a:rPr lang="en-US" sz="2400"/>
              <a:t>Sugar (glucose)</a:t>
            </a:r>
          </a:p>
        </p:txBody>
      </p:sp>
      <p:sp>
        <p:nvSpPr>
          <p:cNvPr id="11270" name="Text Box 6"/>
          <p:cNvSpPr txBox="1">
            <a:spLocks noChangeArrowheads="1"/>
          </p:cNvSpPr>
          <p:nvPr/>
        </p:nvSpPr>
        <p:spPr bwMode="auto">
          <a:xfrm rot="10725531" flipV="1">
            <a:off x="4881563" y="2378075"/>
            <a:ext cx="1447800" cy="457200"/>
          </a:xfrm>
          <a:prstGeom prst="rect">
            <a:avLst/>
          </a:prstGeom>
          <a:noFill/>
          <a:ln w="9525">
            <a:noFill/>
            <a:miter lim="800000"/>
            <a:headEnd/>
            <a:tailEnd/>
          </a:ln>
        </p:spPr>
        <p:txBody>
          <a:bodyPr>
            <a:spAutoFit/>
          </a:bodyPr>
          <a:lstStyle/>
          <a:p>
            <a:r>
              <a:rPr lang="en-US" sz="2400"/>
              <a:t>Oxygen</a:t>
            </a:r>
          </a:p>
        </p:txBody>
      </p:sp>
      <p:sp>
        <p:nvSpPr>
          <p:cNvPr id="11271" name="Text Box 7"/>
          <p:cNvSpPr txBox="1">
            <a:spLocks noChangeArrowheads="1"/>
          </p:cNvSpPr>
          <p:nvPr/>
        </p:nvSpPr>
        <p:spPr bwMode="auto">
          <a:xfrm>
            <a:off x="1143000" y="6172200"/>
            <a:ext cx="1160463" cy="461963"/>
          </a:xfrm>
          <a:prstGeom prst="rect">
            <a:avLst/>
          </a:prstGeom>
          <a:noFill/>
          <a:ln w="9525">
            <a:noFill/>
            <a:miter lim="800000"/>
            <a:headEnd/>
            <a:tailEnd/>
          </a:ln>
        </p:spPr>
        <p:txBody>
          <a:bodyPr wrap="none">
            <a:spAutoFit/>
          </a:bodyPr>
          <a:lstStyle/>
          <a:p>
            <a:r>
              <a:rPr lang="en-US" sz="2400"/>
              <a:t>Energy</a:t>
            </a:r>
          </a:p>
        </p:txBody>
      </p:sp>
      <p:sp>
        <p:nvSpPr>
          <p:cNvPr id="11273" name="Text Box 9"/>
          <p:cNvSpPr txBox="1">
            <a:spLocks noChangeArrowheads="1"/>
          </p:cNvSpPr>
          <p:nvPr/>
        </p:nvSpPr>
        <p:spPr bwMode="auto">
          <a:xfrm>
            <a:off x="3200400" y="6172200"/>
            <a:ext cx="2259013" cy="461963"/>
          </a:xfrm>
          <a:prstGeom prst="rect">
            <a:avLst/>
          </a:prstGeom>
          <a:noFill/>
          <a:ln w="9525">
            <a:noFill/>
            <a:miter lim="800000"/>
            <a:headEnd/>
            <a:tailEnd/>
          </a:ln>
        </p:spPr>
        <p:txBody>
          <a:bodyPr wrap="none">
            <a:spAutoFit/>
          </a:bodyPr>
          <a:lstStyle/>
          <a:p>
            <a:r>
              <a:rPr lang="en-US" sz="2400"/>
              <a:t>Carbon dioxide</a:t>
            </a:r>
          </a:p>
        </p:txBody>
      </p:sp>
      <p:sp>
        <p:nvSpPr>
          <p:cNvPr id="11274" name="Text Box 10"/>
          <p:cNvSpPr txBox="1">
            <a:spLocks noChangeArrowheads="1"/>
          </p:cNvSpPr>
          <p:nvPr/>
        </p:nvSpPr>
        <p:spPr bwMode="auto">
          <a:xfrm>
            <a:off x="6477000" y="6172200"/>
            <a:ext cx="993775" cy="461963"/>
          </a:xfrm>
          <a:prstGeom prst="rect">
            <a:avLst/>
          </a:prstGeom>
          <a:noFill/>
          <a:ln w="9525">
            <a:noFill/>
            <a:miter lim="800000"/>
            <a:headEnd/>
            <a:tailEnd/>
          </a:ln>
        </p:spPr>
        <p:txBody>
          <a:bodyPr wrap="none">
            <a:spAutoFit/>
          </a:bodyPr>
          <a:lstStyle/>
          <a:p>
            <a:r>
              <a:rPr lang="en-US" sz="2400"/>
              <a:t>Water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ppt_x"/>
                                          </p:val>
                                        </p:tav>
                                        <p:tav tm="100000">
                                          <p:val>
                                            <p:strVal val="#ppt_x"/>
                                          </p:val>
                                        </p:tav>
                                      </p:tavLst>
                                    </p:anim>
                                    <p:anim calcmode="lin" valueType="num">
                                      <p:cBhvr additive="base">
                                        <p:cTn id="14" dur="500" fill="hold"/>
                                        <p:tgtEl>
                                          <p:spTgt spid="1126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267">
                                            <p:txEl>
                                              <p:pRg st="1" end="1"/>
                                            </p:txEl>
                                          </p:spTgt>
                                        </p:tgtEl>
                                        <p:attrNameLst>
                                          <p:attrName>style.visibility</p:attrName>
                                        </p:attrNameLst>
                                      </p:cBhvr>
                                      <p:to>
                                        <p:strVal val="visible"/>
                                      </p:to>
                                    </p:set>
                                    <p:anim calcmode="lin" valueType="num">
                                      <p:cBhvr additive="base">
                                        <p:cTn id="19" dur="5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267">
                                            <p:txEl>
                                              <p:pRg st="2" end="2"/>
                                            </p:txEl>
                                          </p:spTgt>
                                        </p:tgtEl>
                                        <p:attrNameLst>
                                          <p:attrName>style.visibility</p:attrName>
                                        </p:attrNameLst>
                                      </p:cBhvr>
                                      <p:to>
                                        <p:strVal val="visible"/>
                                      </p:to>
                                    </p:set>
                                    <p:anim calcmode="lin" valueType="num">
                                      <p:cBhvr additive="base">
                                        <p:cTn id="25" dur="5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269"/>
                                        </p:tgtEl>
                                        <p:attrNameLst>
                                          <p:attrName>style.visibility</p:attrName>
                                        </p:attrNameLst>
                                      </p:cBhvr>
                                      <p:to>
                                        <p:strVal val="visible"/>
                                      </p:to>
                                    </p:set>
                                    <p:anim calcmode="lin" valueType="num">
                                      <p:cBhvr additive="base">
                                        <p:cTn id="31" dur="500" fill="hold"/>
                                        <p:tgtEl>
                                          <p:spTgt spid="11269"/>
                                        </p:tgtEl>
                                        <p:attrNameLst>
                                          <p:attrName>ppt_x</p:attrName>
                                        </p:attrNameLst>
                                      </p:cBhvr>
                                      <p:tavLst>
                                        <p:tav tm="0">
                                          <p:val>
                                            <p:strVal val="#ppt_x"/>
                                          </p:val>
                                        </p:tav>
                                        <p:tav tm="100000">
                                          <p:val>
                                            <p:strVal val="#ppt_x"/>
                                          </p:val>
                                        </p:tav>
                                      </p:tavLst>
                                    </p:anim>
                                    <p:anim calcmode="lin" valueType="num">
                                      <p:cBhvr additive="base">
                                        <p:cTn id="32" dur="500" fill="hold"/>
                                        <p:tgtEl>
                                          <p:spTgt spid="1126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270"/>
                                        </p:tgtEl>
                                        <p:attrNameLst>
                                          <p:attrName>style.visibility</p:attrName>
                                        </p:attrNameLst>
                                      </p:cBhvr>
                                      <p:to>
                                        <p:strVal val="visible"/>
                                      </p:to>
                                    </p:set>
                                    <p:anim calcmode="lin" valueType="num">
                                      <p:cBhvr additive="base">
                                        <p:cTn id="37" dur="500" fill="hold"/>
                                        <p:tgtEl>
                                          <p:spTgt spid="11270"/>
                                        </p:tgtEl>
                                        <p:attrNameLst>
                                          <p:attrName>ppt_x</p:attrName>
                                        </p:attrNameLst>
                                      </p:cBhvr>
                                      <p:tavLst>
                                        <p:tav tm="0">
                                          <p:val>
                                            <p:strVal val="#ppt_x"/>
                                          </p:val>
                                        </p:tav>
                                        <p:tav tm="100000">
                                          <p:val>
                                            <p:strVal val="#ppt_x"/>
                                          </p:val>
                                        </p:tav>
                                      </p:tavLst>
                                    </p:anim>
                                    <p:anim calcmode="lin" valueType="num">
                                      <p:cBhvr additive="base">
                                        <p:cTn id="38" dur="500" fill="hold"/>
                                        <p:tgtEl>
                                          <p:spTgt spid="1127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267">
                                            <p:txEl>
                                              <p:pRg st="3" end="3"/>
                                            </p:txEl>
                                          </p:spTgt>
                                        </p:tgtEl>
                                        <p:attrNameLst>
                                          <p:attrName>style.visibility</p:attrName>
                                        </p:attrNameLst>
                                      </p:cBhvr>
                                      <p:to>
                                        <p:strVal val="visible"/>
                                      </p:to>
                                    </p:set>
                                    <p:anim calcmode="lin" valueType="num">
                                      <p:cBhvr additive="base">
                                        <p:cTn id="43" dur="5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26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267">
                                            <p:txEl>
                                              <p:pRg st="4" end="4"/>
                                            </p:txEl>
                                          </p:spTgt>
                                        </p:tgtEl>
                                        <p:attrNameLst>
                                          <p:attrName>style.visibility</p:attrName>
                                        </p:attrNameLst>
                                      </p:cBhvr>
                                      <p:to>
                                        <p:strVal val="visible"/>
                                      </p:to>
                                    </p:set>
                                    <p:anim calcmode="lin" valueType="num">
                                      <p:cBhvr additive="base">
                                        <p:cTn id="49" dur="500" fill="hold"/>
                                        <p:tgtEl>
                                          <p:spTgt spid="11267">
                                            <p:txEl>
                                              <p:pRg st="4" end="4"/>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26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1267">
                                            <p:txEl>
                                              <p:pRg st="5" end="5"/>
                                            </p:txEl>
                                          </p:spTgt>
                                        </p:tgtEl>
                                        <p:attrNameLst>
                                          <p:attrName>style.visibility</p:attrName>
                                        </p:attrNameLst>
                                      </p:cBhvr>
                                      <p:to>
                                        <p:strVal val="visible"/>
                                      </p:to>
                                    </p:set>
                                    <p:anim calcmode="lin" valueType="num">
                                      <p:cBhvr additive="base">
                                        <p:cTn id="55" dur="500" fill="hold"/>
                                        <p:tgtEl>
                                          <p:spTgt spid="11267">
                                            <p:txEl>
                                              <p:pRg st="5" end="5"/>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126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1267">
                                            <p:txEl>
                                              <p:pRg st="6" end="6"/>
                                            </p:txEl>
                                          </p:spTgt>
                                        </p:tgtEl>
                                        <p:attrNameLst>
                                          <p:attrName>style.visibility</p:attrName>
                                        </p:attrNameLst>
                                      </p:cBhvr>
                                      <p:to>
                                        <p:strVal val="visible"/>
                                      </p:to>
                                    </p:set>
                                    <p:anim calcmode="lin" valueType="num">
                                      <p:cBhvr additive="base">
                                        <p:cTn id="61" dur="500" fill="hold"/>
                                        <p:tgtEl>
                                          <p:spTgt spid="11267">
                                            <p:txEl>
                                              <p:pRg st="6" end="6"/>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126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1267">
                                            <p:txEl>
                                              <p:pRg st="7" end="7"/>
                                            </p:txEl>
                                          </p:spTgt>
                                        </p:tgtEl>
                                        <p:attrNameLst>
                                          <p:attrName>style.visibility</p:attrName>
                                        </p:attrNameLst>
                                      </p:cBhvr>
                                      <p:to>
                                        <p:strVal val="visible"/>
                                      </p:to>
                                    </p:set>
                                    <p:anim calcmode="lin" valueType="num">
                                      <p:cBhvr additive="base">
                                        <p:cTn id="67" dur="500" fill="hold"/>
                                        <p:tgtEl>
                                          <p:spTgt spid="11267">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126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1271"/>
                                        </p:tgtEl>
                                        <p:attrNameLst>
                                          <p:attrName>style.visibility</p:attrName>
                                        </p:attrNameLst>
                                      </p:cBhvr>
                                      <p:to>
                                        <p:strVal val="visible"/>
                                      </p:to>
                                    </p:set>
                                    <p:anim calcmode="lin" valueType="num">
                                      <p:cBhvr additive="base">
                                        <p:cTn id="73" dur="500" fill="hold"/>
                                        <p:tgtEl>
                                          <p:spTgt spid="11271"/>
                                        </p:tgtEl>
                                        <p:attrNameLst>
                                          <p:attrName>ppt_x</p:attrName>
                                        </p:attrNameLst>
                                      </p:cBhvr>
                                      <p:tavLst>
                                        <p:tav tm="0">
                                          <p:val>
                                            <p:strVal val="#ppt_x"/>
                                          </p:val>
                                        </p:tav>
                                        <p:tav tm="100000">
                                          <p:val>
                                            <p:strVal val="#ppt_x"/>
                                          </p:val>
                                        </p:tav>
                                      </p:tavLst>
                                    </p:anim>
                                    <p:anim calcmode="lin" valueType="num">
                                      <p:cBhvr additive="base">
                                        <p:cTn id="74"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11273"/>
                                        </p:tgtEl>
                                        <p:attrNameLst>
                                          <p:attrName>style.visibility</p:attrName>
                                        </p:attrNameLst>
                                      </p:cBhvr>
                                      <p:to>
                                        <p:strVal val="visible"/>
                                      </p:to>
                                    </p:set>
                                    <p:anim calcmode="lin" valueType="num">
                                      <p:cBhvr additive="base">
                                        <p:cTn id="79" dur="500" fill="hold"/>
                                        <p:tgtEl>
                                          <p:spTgt spid="11273"/>
                                        </p:tgtEl>
                                        <p:attrNameLst>
                                          <p:attrName>ppt_x</p:attrName>
                                        </p:attrNameLst>
                                      </p:cBhvr>
                                      <p:tavLst>
                                        <p:tav tm="0">
                                          <p:val>
                                            <p:strVal val="#ppt_x"/>
                                          </p:val>
                                        </p:tav>
                                        <p:tav tm="100000">
                                          <p:val>
                                            <p:strVal val="#ppt_x"/>
                                          </p:val>
                                        </p:tav>
                                      </p:tavLst>
                                    </p:anim>
                                    <p:anim calcmode="lin" valueType="num">
                                      <p:cBhvr additive="base">
                                        <p:cTn id="80" dur="500" fill="hold"/>
                                        <p:tgtEl>
                                          <p:spTgt spid="1127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1274"/>
                                        </p:tgtEl>
                                        <p:attrNameLst>
                                          <p:attrName>style.visibility</p:attrName>
                                        </p:attrNameLst>
                                      </p:cBhvr>
                                      <p:to>
                                        <p:strVal val="visible"/>
                                      </p:to>
                                    </p:set>
                                    <p:anim calcmode="lin" valueType="num">
                                      <p:cBhvr additive="base">
                                        <p:cTn id="85" dur="500" fill="hold"/>
                                        <p:tgtEl>
                                          <p:spTgt spid="11274"/>
                                        </p:tgtEl>
                                        <p:attrNameLst>
                                          <p:attrName>ppt_x</p:attrName>
                                        </p:attrNameLst>
                                      </p:cBhvr>
                                      <p:tavLst>
                                        <p:tav tm="0">
                                          <p:val>
                                            <p:strVal val="#ppt_x"/>
                                          </p:val>
                                        </p:tav>
                                        <p:tav tm="100000">
                                          <p:val>
                                            <p:strVal val="#ppt_x"/>
                                          </p:val>
                                        </p:tav>
                                      </p:tavLst>
                                    </p:anim>
                                    <p:anim calcmode="lin" valueType="num">
                                      <p:cBhvr additive="base">
                                        <p:cTn id="86" dur="500" fill="hold"/>
                                        <p:tgtEl>
                                          <p:spTgt spid="1127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p:bldP spid="11270" grpId="0"/>
      <p:bldP spid="11271" grpId="0"/>
      <p:bldP spid="11273" grpId="0"/>
      <p:bldP spid="112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4"/>
          <p:cNvSpPr>
            <a:spLocks noChangeShapeType="1"/>
          </p:cNvSpPr>
          <p:nvPr/>
        </p:nvSpPr>
        <p:spPr bwMode="auto">
          <a:xfrm>
            <a:off x="2514600" y="2133600"/>
            <a:ext cx="762000" cy="609600"/>
          </a:xfrm>
          <a:prstGeom prst="line">
            <a:avLst/>
          </a:prstGeom>
          <a:noFill/>
          <a:ln w="34925">
            <a:solidFill>
              <a:schemeClr val="tx1"/>
            </a:solidFill>
            <a:round/>
            <a:headEnd/>
            <a:tailEnd type="triangle" w="med" len="med"/>
          </a:ln>
        </p:spPr>
        <p:txBody>
          <a:bodyPr/>
          <a:lstStyle/>
          <a:p>
            <a:endParaRPr lang="en-US"/>
          </a:p>
        </p:txBody>
      </p:sp>
      <p:sp>
        <p:nvSpPr>
          <p:cNvPr id="12291" name="Line 5"/>
          <p:cNvSpPr>
            <a:spLocks noChangeShapeType="1"/>
          </p:cNvSpPr>
          <p:nvPr/>
        </p:nvSpPr>
        <p:spPr bwMode="auto">
          <a:xfrm flipV="1">
            <a:off x="5638800" y="1905000"/>
            <a:ext cx="1295400" cy="1066800"/>
          </a:xfrm>
          <a:prstGeom prst="line">
            <a:avLst/>
          </a:prstGeom>
          <a:noFill/>
          <a:ln w="34925">
            <a:solidFill>
              <a:schemeClr val="tx1"/>
            </a:solidFill>
            <a:round/>
            <a:headEnd/>
            <a:tailEnd type="triangle" w="med" len="med"/>
          </a:ln>
        </p:spPr>
        <p:txBody>
          <a:bodyPr/>
          <a:lstStyle/>
          <a:p>
            <a:endParaRPr lang="en-US"/>
          </a:p>
        </p:txBody>
      </p:sp>
      <p:sp>
        <p:nvSpPr>
          <p:cNvPr id="12292" name="Oval 6"/>
          <p:cNvSpPr>
            <a:spLocks noChangeArrowheads="1"/>
          </p:cNvSpPr>
          <p:nvPr/>
        </p:nvSpPr>
        <p:spPr bwMode="auto">
          <a:xfrm>
            <a:off x="6705600" y="24384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293" name="Oval 11"/>
          <p:cNvSpPr>
            <a:spLocks noChangeArrowheads="1"/>
          </p:cNvSpPr>
          <p:nvPr/>
        </p:nvSpPr>
        <p:spPr bwMode="auto">
          <a:xfrm>
            <a:off x="2971800" y="2819400"/>
            <a:ext cx="3048000" cy="990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3" name="Text Box 12"/>
          <p:cNvSpPr txBox="1">
            <a:spLocks noChangeArrowheads="1"/>
          </p:cNvSpPr>
          <p:nvPr/>
        </p:nvSpPr>
        <p:spPr bwMode="auto">
          <a:xfrm>
            <a:off x="3200400" y="2627313"/>
            <a:ext cx="2514600" cy="954087"/>
          </a:xfrm>
          <a:prstGeom prst="rect">
            <a:avLst/>
          </a:prstGeom>
          <a:noFill/>
          <a:ln w="9525">
            <a:noFill/>
            <a:miter lim="800000"/>
            <a:headEnd/>
            <a:tailEnd/>
          </a:ln>
        </p:spPr>
        <p:txBody>
          <a:bodyPr>
            <a:spAutoFit/>
          </a:bodyPr>
          <a:lstStyle/>
          <a:p>
            <a:pPr>
              <a:spcBef>
                <a:spcPct val="50000"/>
              </a:spcBef>
            </a:pPr>
            <a:r>
              <a:rPr lang="en-US" sz="2800" i="1"/>
              <a:t>   </a:t>
            </a:r>
            <a:r>
              <a:rPr lang="en-US" sz="2800" b="1" i="1"/>
              <a:t>Mitochondria</a:t>
            </a:r>
          </a:p>
        </p:txBody>
      </p:sp>
      <p:sp>
        <p:nvSpPr>
          <p:cNvPr id="12295" name="Line 13"/>
          <p:cNvSpPr>
            <a:spLocks noChangeShapeType="1"/>
          </p:cNvSpPr>
          <p:nvPr/>
        </p:nvSpPr>
        <p:spPr bwMode="auto">
          <a:xfrm flipV="1">
            <a:off x="2590800" y="3810000"/>
            <a:ext cx="685800" cy="457200"/>
          </a:xfrm>
          <a:prstGeom prst="line">
            <a:avLst/>
          </a:prstGeom>
          <a:noFill/>
          <a:ln w="34925">
            <a:solidFill>
              <a:schemeClr val="tx1"/>
            </a:solidFill>
            <a:round/>
            <a:headEnd/>
            <a:tailEnd type="triangle" w="med" len="med"/>
          </a:ln>
        </p:spPr>
        <p:txBody>
          <a:bodyPr/>
          <a:lstStyle/>
          <a:p>
            <a:endParaRPr lang="en-US"/>
          </a:p>
        </p:txBody>
      </p:sp>
      <p:sp>
        <p:nvSpPr>
          <p:cNvPr id="12296" name="Line 14"/>
          <p:cNvSpPr>
            <a:spLocks noChangeShapeType="1"/>
          </p:cNvSpPr>
          <p:nvPr/>
        </p:nvSpPr>
        <p:spPr bwMode="auto">
          <a:xfrm>
            <a:off x="5562600" y="3657600"/>
            <a:ext cx="1143000" cy="1295400"/>
          </a:xfrm>
          <a:prstGeom prst="line">
            <a:avLst/>
          </a:prstGeom>
          <a:noFill/>
          <a:ln w="34925">
            <a:solidFill>
              <a:schemeClr val="tx1"/>
            </a:solidFill>
            <a:round/>
            <a:headEnd/>
            <a:tailEnd type="triangle" w="med" len="med"/>
          </a:ln>
        </p:spPr>
        <p:txBody>
          <a:bodyPr/>
          <a:lstStyle/>
          <a:p>
            <a:endParaRPr lang="en-US"/>
          </a:p>
        </p:txBody>
      </p:sp>
      <p:sp>
        <p:nvSpPr>
          <p:cNvPr id="12297" name="Text Box 15"/>
          <p:cNvSpPr txBox="1">
            <a:spLocks noChangeArrowheads="1"/>
          </p:cNvSpPr>
          <p:nvPr/>
        </p:nvSpPr>
        <p:spPr bwMode="auto">
          <a:xfrm>
            <a:off x="152400" y="6334125"/>
            <a:ext cx="3429000" cy="523875"/>
          </a:xfrm>
          <a:prstGeom prst="rect">
            <a:avLst/>
          </a:prstGeom>
          <a:noFill/>
          <a:ln w="9525">
            <a:noFill/>
            <a:miter lim="800000"/>
            <a:headEnd/>
            <a:tailEnd/>
          </a:ln>
        </p:spPr>
        <p:txBody>
          <a:bodyPr>
            <a:spAutoFit/>
          </a:bodyPr>
          <a:lstStyle/>
          <a:p>
            <a:pPr>
              <a:spcBef>
                <a:spcPct val="50000"/>
              </a:spcBef>
            </a:pPr>
            <a:r>
              <a:rPr lang="en-US" sz="2800" i="1"/>
              <a:t>Materials In </a:t>
            </a:r>
            <a:r>
              <a:rPr lang="en-US" sz="2800" i="1">
                <a:sym typeface="Wingdings" pitchFamily="2" charset="2"/>
              </a:rPr>
              <a:t></a:t>
            </a:r>
            <a:endParaRPr lang="en-US" sz="2800" i="1"/>
          </a:p>
        </p:txBody>
      </p:sp>
      <p:sp>
        <p:nvSpPr>
          <p:cNvPr id="12298" name="Text Box 17"/>
          <p:cNvSpPr txBox="1">
            <a:spLocks noChangeArrowheads="1"/>
          </p:cNvSpPr>
          <p:nvPr/>
        </p:nvSpPr>
        <p:spPr bwMode="auto">
          <a:xfrm>
            <a:off x="6324600" y="6324600"/>
            <a:ext cx="2895600" cy="523875"/>
          </a:xfrm>
          <a:prstGeom prst="rect">
            <a:avLst/>
          </a:prstGeom>
          <a:noFill/>
          <a:ln w="9525">
            <a:noFill/>
            <a:miter lim="800000"/>
            <a:headEnd/>
            <a:tailEnd/>
          </a:ln>
        </p:spPr>
        <p:txBody>
          <a:bodyPr>
            <a:spAutoFit/>
          </a:bodyPr>
          <a:lstStyle/>
          <a:p>
            <a:pPr>
              <a:spcBef>
                <a:spcPct val="50000"/>
              </a:spcBef>
            </a:pPr>
            <a:r>
              <a:rPr lang="en-US" sz="2800" i="1"/>
              <a:t>Products Out  </a:t>
            </a:r>
            <a:r>
              <a:rPr lang="en-US" sz="2800" i="1">
                <a:sym typeface="Wingdings" pitchFamily="2" charset="2"/>
              </a:rPr>
              <a:t></a:t>
            </a:r>
            <a:endParaRPr lang="en-US" sz="2800" i="1"/>
          </a:p>
        </p:txBody>
      </p:sp>
      <p:sp>
        <p:nvSpPr>
          <p:cNvPr id="12299" name="Oval 6"/>
          <p:cNvSpPr>
            <a:spLocks noChangeArrowheads="1"/>
          </p:cNvSpPr>
          <p:nvPr/>
        </p:nvSpPr>
        <p:spPr bwMode="auto">
          <a:xfrm>
            <a:off x="304800" y="35052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2300" name="Oval 6"/>
          <p:cNvSpPr>
            <a:spLocks noChangeArrowheads="1"/>
          </p:cNvSpPr>
          <p:nvPr/>
        </p:nvSpPr>
        <p:spPr bwMode="auto">
          <a:xfrm>
            <a:off x="228600" y="12192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1" name="Text Box 9"/>
          <p:cNvSpPr txBox="1">
            <a:spLocks noChangeArrowheads="1"/>
          </p:cNvSpPr>
          <p:nvPr/>
        </p:nvSpPr>
        <p:spPr bwMode="auto">
          <a:xfrm>
            <a:off x="7010400" y="2743200"/>
            <a:ext cx="1676400" cy="954088"/>
          </a:xfrm>
          <a:prstGeom prst="rect">
            <a:avLst/>
          </a:prstGeom>
          <a:noFill/>
          <a:ln w="9525">
            <a:noFill/>
            <a:miter lim="800000"/>
            <a:headEnd/>
            <a:tailEnd/>
          </a:ln>
        </p:spPr>
        <p:txBody>
          <a:bodyPr>
            <a:spAutoFit/>
          </a:bodyPr>
          <a:lstStyle/>
          <a:p>
            <a:pPr algn="ctr">
              <a:spcBef>
                <a:spcPct val="50000"/>
              </a:spcBef>
            </a:pPr>
            <a:r>
              <a:rPr lang="en-US" sz="2800" i="1"/>
              <a:t> Carbon Dioxide</a:t>
            </a:r>
          </a:p>
        </p:txBody>
      </p:sp>
      <p:sp>
        <p:nvSpPr>
          <p:cNvPr id="12302" name="Line 4"/>
          <p:cNvSpPr>
            <a:spLocks noChangeShapeType="1"/>
          </p:cNvSpPr>
          <p:nvPr/>
        </p:nvSpPr>
        <p:spPr bwMode="auto">
          <a:xfrm>
            <a:off x="6019800" y="3276600"/>
            <a:ext cx="609600" cy="46038"/>
          </a:xfrm>
          <a:prstGeom prst="line">
            <a:avLst/>
          </a:prstGeom>
          <a:noFill/>
          <a:ln w="34925">
            <a:solidFill>
              <a:schemeClr val="tx1"/>
            </a:solidFill>
            <a:round/>
            <a:headEnd/>
            <a:tailEnd type="triangle" w="med" len="med"/>
          </a:ln>
        </p:spPr>
        <p:txBody>
          <a:bodyPr/>
          <a:lstStyle/>
          <a:p>
            <a:endParaRPr lang="en-US"/>
          </a:p>
        </p:txBody>
      </p:sp>
      <p:sp>
        <p:nvSpPr>
          <p:cNvPr id="12303" name="TextBox 21"/>
          <p:cNvSpPr txBox="1">
            <a:spLocks noChangeArrowheads="1"/>
          </p:cNvSpPr>
          <p:nvPr/>
        </p:nvSpPr>
        <p:spPr bwMode="auto">
          <a:xfrm>
            <a:off x="2743200" y="0"/>
            <a:ext cx="4211638" cy="646113"/>
          </a:xfrm>
          <a:prstGeom prst="rect">
            <a:avLst/>
          </a:prstGeom>
          <a:noFill/>
          <a:ln w="9525">
            <a:noFill/>
            <a:miter lim="800000"/>
            <a:headEnd/>
            <a:tailEnd/>
          </a:ln>
        </p:spPr>
        <p:txBody>
          <a:bodyPr wrap="none">
            <a:spAutoFit/>
          </a:bodyPr>
          <a:lstStyle/>
          <a:p>
            <a:r>
              <a:rPr lang="en-US" sz="3600" i="1"/>
              <a:t>Cellular Respiration</a:t>
            </a:r>
          </a:p>
        </p:txBody>
      </p:sp>
      <p:sp>
        <p:nvSpPr>
          <p:cNvPr id="12304" name="Oval 6"/>
          <p:cNvSpPr>
            <a:spLocks noChangeArrowheads="1"/>
          </p:cNvSpPr>
          <p:nvPr/>
        </p:nvSpPr>
        <p:spPr bwMode="auto">
          <a:xfrm>
            <a:off x="6781800" y="3810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 name="Text Box 7"/>
          <p:cNvSpPr txBox="1">
            <a:spLocks noChangeArrowheads="1"/>
          </p:cNvSpPr>
          <p:nvPr/>
        </p:nvSpPr>
        <p:spPr bwMode="auto">
          <a:xfrm>
            <a:off x="609600" y="1828800"/>
            <a:ext cx="1524000" cy="523875"/>
          </a:xfrm>
          <a:prstGeom prst="rect">
            <a:avLst/>
          </a:prstGeom>
          <a:noFill/>
          <a:ln w="9525">
            <a:noFill/>
            <a:miter lim="800000"/>
            <a:headEnd/>
            <a:tailEnd/>
          </a:ln>
        </p:spPr>
        <p:txBody>
          <a:bodyPr>
            <a:spAutoFit/>
          </a:bodyPr>
          <a:lstStyle/>
          <a:p>
            <a:pPr>
              <a:spcBef>
                <a:spcPct val="50000"/>
              </a:spcBef>
            </a:pPr>
            <a:r>
              <a:rPr lang="en-US" sz="2800" i="1"/>
              <a:t>Glucose</a:t>
            </a:r>
          </a:p>
        </p:txBody>
      </p:sp>
      <p:sp>
        <p:nvSpPr>
          <p:cNvPr id="12306" name="Oval 6"/>
          <p:cNvSpPr>
            <a:spLocks noChangeArrowheads="1"/>
          </p:cNvSpPr>
          <p:nvPr/>
        </p:nvSpPr>
        <p:spPr bwMode="auto">
          <a:xfrm>
            <a:off x="6629400" y="46482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 name="Text Box 7"/>
          <p:cNvSpPr txBox="1">
            <a:spLocks noChangeArrowheads="1"/>
          </p:cNvSpPr>
          <p:nvPr/>
        </p:nvSpPr>
        <p:spPr bwMode="auto">
          <a:xfrm>
            <a:off x="685800" y="4114800"/>
            <a:ext cx="1524000" cy="519113"/>
          </a:xfrm>
          <a:prstGeom prst="rect">
            <a:avLst/>
          </a:prstGeom>
          <a:noFill/>
          <a:ln w="9525">
            <a:noFill/>
            <a:miter lim="800000"/>
            <a:headEnd/>
            <a:tailEnd/>
          </a:ln>
        </p:spPr>
        <p:txBody>
          <a:bodyPr>
            <a:spAutoFit/>
          </a:bodyPr>
          <a:lstStyle/>
          <a:p>
            <a:pPr>
              <a:spcBef>
                <a:spcPct val="50000"/>
              </a:spcBef>
            </a:pPr>
            <a:r>
              <a:rPr lang="en-US" sz="2800" i="1"/>
              <a:t>Oxygen</a:t>
            </a:r>
          </a:p>
        </p:txBody>
      </p:sp>
      <p:sp>
        <p:nvSpPr>
          <p:cNvPr id="11269" name="Text Box 7"/>
          <p:cNvSpPr txBox="1">
            <a:spLocks noChangeArrowheads="1"/>
          </p:cNvSpPr>
          <p:nvPr/>
        </p:nvSpPr>
        <p:spPr bwMode="auto">
          <a:xfrm>
            <a:off x="7010400" y="5257800"/>
            <a:ext cx="1524000" cy="519113"/>
          </a:xfrm>
          <a:prstGeom prst="rect">
            <a:avLst/>
          </a:prstGeom>
          <a:noFill/>
          <a:ln w="9525">
            <a:noFill/>
            <a:miter lim="800000"/>
            <a:headEnd/>
            <a:tailEnd/>
          </a:ln>
        </p:spPr>
        <p:txBody>
          <a:bodyPr>
            <a:spAutoFit/>
          </a:bodyPr>
          <a:lstStyle/>
          <a:p>
            <a:pPr>
              <a:spcBef>
                <a:spcPct val="50000"/>
              </a:spcBef>
            </a:pPr>
            <a:r>
              <a:rPr lang="en-US" sz="2800" i="1"/>
              <a:t>Energy</a:t>
            </a:r>
          </a:p>
        </p:txBody>
      </p:sp>
      <p:sp>
        <p:nvSpPr>
          <p:cNvPr id="20" name="Text Box 7"/>
          <p:cNvSpPr txBox="1">
            <a:spLocks noChangeArrowheads="1"/>
          </p:cNvSpPr>
          <p:nvPr/>
        </p:nvSpPr>
        <p:spPr bwMode="auto">
          <a:xfrm>
            <a:off x="7239000" y="914400"/>
            <a:ext cx="1524000" cy="519113"/>
          </a:xfrm>
          <a:prstGeom prst="rect">
            <a:avLst/>
          </a:prstGeom>
          <a:noFill/>
          <a:ln w="9525">
            <a:noFill/>
            <a:miter lim="800000"/>
            <a:headEnd/>
            <a:tailEnd/>
          </a:ln>
        </p:spPr>
        <p:txBody>
          <a:bodyPr>
            <a:spAutoFit/>
          </a:bodyPr>
          <a:lstStyle/>
          <a:p>
            <a:pPr>
              <a:spcBef>
                <a:spcPct val="50000"/>
              </a:spcBef>
            </a:pPr>
            <a:r>
              <a:rPr lang="en-US" sz="2800" i="1"/>
              <a:t>Water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blinds(horizontal)">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blinds(horizontal)">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blinds(horizontal)">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blinds(horizontal)">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71"/>
                                        </p:tgtEl>
                                        <p:attrNameLst>
                                          <p:attrName>style.visibility</p:attrName>
                                        </p:attrNameLst>
                                      </p:cBhvr>
                                      <p:to>
                                        <p:strVal val="visible"/>
                                      </p:to>
                                    </p:set>
                                    <p:animEffect transition="in" filter="blinds(horizontal)">
                                      <p:cBhvr>
                                        <p:cTn id="27" dur="500"/>
                                        <p:tgtEl>
                                          <p:spTgt spid="1127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9"/>
                                        </p:tgtEl>
                                        <p:attrNameLst>
                                          <p:attrName>style.visibility</p:attrName>
                                        </p:attrNameLst>
                                      </p:cBhvr>
                                      <p:to>
                                        <p:strVal val="visible"/>
                                      </p:to>
                                    </p:set>
                                    <p:animEffect transition="in" filter="blinds(horizontal)">
                                      <p:cBhvr>
                                        <p:cTn id="32"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1" grpId="0"/>
      <p:bldP spid="24" grpId="0"/>
      <p:bldP spid="26" grpId="0"/>
      <p:bldP spid="11269" grpId="0"/>
      <p:bldP spid="2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4000" b="1" i="1" smtClean="0">
                <a:solidFill>
                  <a:srgbClr val="0070C0"/>
                </a:solidFill>
              </a:rPr>
              <a:t>What if your cells don’t have oxygen? Can cellular respiration occur?  </a:t>
            </a:r>
          </a:p>
        </p:txBody>
      </p:sp>
      <p:sp>
        <p:nvSpPr>
          <p:cNvPr id="13315" name="Rectangle 3"/>
          <p:cNvSpPr>
            <a:spLocks noGrp="1" noChangeArrowheads="1"/>
          </p:cNvSpPr>
          <p:nvPr>
            <p:ph type="body" idx="1"/>
          </p:nvPr>
        </p:nvSpPr>
        <p:spPr>
          <a:xfrm>
            <a:off x="457200" y="1905000"/>
            <a:ext cx="8229600" cy="4953000"/>
          </a:xfrm>
        </p:spPr>
        <p:txBody>
          <a:bodyPr/>
          <a:lstStyle/>
          <a:p>
            <a:pPr eaLnBrk="1" hangingPunct="1"/>
            <a:r>
              <a:rPr lang="en-US" smtClean="0"/>
              <a:t>_______________ is the process by which cells release energy without oxygen.</a:t>
            </a:r>
          </a:p>
          <a:p>
            <a:pPr eaLnBrk="1" hangingPunct="1"/>
            <a:r>
              <a:rPr lang="en-US" smtClean="0"/>
              <a:t>Two types : ____________ fermentation</a:t>
            </a:r>
          </a:p>
          <a:p>
            <a:pPr eaLnBrk="1" hangingPunct="1">
              <a:buFontTx/>
              <a:buNone/>
            </a:pPr>
            <a:r>
              <a:rPr lang="en-US" smtClean="0"/>
              <a:t>                      ______________ fermentation</a:t>
            </a:r>
          </a:p>
          <a:p>
            <a:pPr eaLnBrk="1" hangingPunct="1">
              <a:buFontTx/>
              <a:buNone/>
            </a:pPr>
            <a:r>
              <a:rPr lang="en-US" smtClean="0"/>
              <a:t>Glucose breaks down in cytoplasm into smaller molecules which releases small amounts of energy.  These smaller molecules </a:t>
            </a:r>
            <a:r>
              <a:rPr lang="en-US" b="1" i="1" smtClean="0">
                <a:solidFill>
                  <a:srgbClr val="0070C0"/>
                </a:solidFill>
              </a:rPr>
              <a:t>do not</a:t>
            </a:r>
            <a:r>
              <a:rPr lang="en-US" b="1" smtClean="0">
                <a:solidFill>
                  <a:srgbClr val="0070C0"/>
                </a:solidFill>
              </a:rPr>
              <a:t> </a:t>
            </a:r>
            <a:r>
              <a:rPr lang="en-US" smtClean="0"/>
              <a:t>enter mitochondria to get broken down any further.</a:t>
            </a:r>
          </a:p>
        </p:txBody>
      </p:sp>
      <p:sp>
        <p:nvSpPr>
          <p:cNvPr id="13316" name="Text Box 4"/>
          <p:cNvSpPr txBox="1">
            <a:spLocks noChangeArrowheads="1"/>
          </p:cNvSpPr>
          <p:nvPr/>
        </p:nvSpPr>
        <p:spPr bwMode="auto">
          <a:xfrm>
            <a:off x="5562600" y="1219200"/>
            <a:ext cx="1219200" cy="519113"/>
          </a:xfrm>
          <a:prstGeom prst="rect">
            <a:avLst/>
          </a:prstGeom>
          <a:noFill/>
          <a:ln w="9525">
            <a:noFill/>
            <a:miter lim="800000"/>
            <a:headEnd/>
            <a:tailEnd/>
          </a:ln>
        </p:spPr>
        <p:txBody>
          <a:bodyPr>
            <a:spAutoFit/>
          </a:bodyPr>
          <a:lstStyle/>
          <a:p>
            <a:r>
              <a:rPr lang="en-US" sz="2800" b="1">
                <a:solidFill>
                  <a:srgbClr val="FF00FF"/>
                </a:solidFill>
              </a:rPr>
              <a:t>NO!</a:t>
            </a:r>
          </a:p>
        </p:txBody>
      </p:sp>
      <p:sp>
        <p:nvSpPr>
          <p:cNvPr id="13317" name="Text Box 5"/>
          <p:cNvSpPr txBox="1">
            <a:spLocks noChangeArrowheads="1"/>
          </p:cNvSpPr>
          <p:nvPr/>
        </p:nvSpPr>
        <p:spPr bwMode="auto">
          <a:xfrm>
            <a:off x="1371600" y="1905000"/>
            <a:ext cx="2590800" cy="519113"/>
          </a:xfrm>
          <a:prstGeom prst="rect">
            <a:avLst/>
          </a:prstGeom>
          <a:noFill/>
          <a:ln w="9525">
            <a:noFill/>
            <a:miter lim="800000"/>
            <a:headEnd/>
            <a:tailEnd/>
          </a:ln>
        </p:spPr>
        <p:txBody>
          <a:bodyPr>
            <a:spAutoFit/>
          </a:bodyPr>
          <a:lstStyle/>
          <a:p>
            <a:r>
              <a:rPr lang="en-US" sz="2800" b="1">
                <a:solidFill>
                  <a:srgbClr val="FF00FF"/>
                </a:solidFill>
              </a:rPr>
              <a:t>Fermentation</a:t>
            </a:r>
          </a:p>
        </p:txBody>
      </p:sp>
      <p:sp>
        <p:nvSpPr>
          <p:cNvPr id="13318" name="Text Box 6"/>
          <p:cNvSpPr txBox="1">
            <a:spLocks noChangeArrowheads="1"/>
          </p:cNvSpPr>
          <p:nvPr/>
        </p:nvSpPr>
        <p:spPr bwMode="auto">
          <a:xfrm>
            <a:off x="3352800" y="3581400"/>
            <a:ext cx="2362200" cy="519113"/>
          </a:xfrm>
          <a:prstGeom prst="rect">
            <a:avLst/>
          </a:prstGeom>
          <a:noFill/>
          <a:ln w="9525">
            <a:noFill/>
            <a:miter lim="800000"/>
            <a:headEnd/>
            <a:tailEnd/>
          </a:ln>
        </p:spPr>
        <p:txBody>
          <a:bodyPr>
            <a:spAutoFit/>
          </a:bodyPr>
          <a:lstStyle/>
          <a:p>
            <a:r>
              <a:rPr lang="en-US" sz="2800" b="1">
                <a:solidFill>
                  <a:srgbClr val="FF00FF"/>
                </a:solidFill>
              </a:rPr>
              <a:t>lactic acid</a:t>
            </a:r>
          </a:p>
        </p:txBody>
      </p:sp>
      <p:sp>
        <p:nvSpPr>
          <p:cNvPr id="13319" name="Text Box 7"/>
          <p:cNvSpPr txBox="1">
            <a:spLocks noChangeArrowheads="1"/>
          </p:cNvSpPr>
          <p:nvPr/>
        </p:nvSpPr>
        <p:spPr bwMode="auto">
          <a:xfrm>
            <a:off x="3505200" y="2971800"/>
            <a:ext cx="2209800" cy="519113"/>
          </a:xfrm>
          <a:prstGeom prst="rect">
            <a:avLst/>
          </a:prstGeom>
          <a:noFill/>
          <a:ln w="9525">
            <a:noFill/>
            <a:miter lim="800000"/>
            <a:headEnd/>
            <a:tailEnd/>
          </a:ln>
        </p:spPr>
        <p:txBody>
          <a:bodyPr>
            <a:spAutoFit/>
          </a:bodyPr>
          <a:lstStyle/>
          <a:p>
            <a:r>
              <a:rPr lang="en-US" sz="2800" b="1">
                <a:solidFill>
                  <a:srgbClr val="FF00FF"/>
                </a:solidFill>
              </a:rPr>
              <a:t>alcoholic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ppt_x"/>
                                          </p:val>
                                        </p:tav>
                                        <p:tav tm="100000">
                                          <p:val>
                                            <p:strVal val="#ppt_x"/>
                                          </p:val>
                                        </p:tav>
                                      </p:tavLst>
                                    </p:anim>
                                    <p:anim calcmode="lin" valueType="num">
                                      <p:cBhvr additive="base">
                                        <p:cTn id="8"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5">
                                            <p:txEl>
                                              <p:pRg st="0" end="0"/>
                                            </p:txEl>
                                          </p:spTgt>
                                        </p:tgtEl>
                                        <p:attrNameLst>
                                          <p:attrName>style.visibility</p:attrName>
                                        </p:attrNameLst>
                                      </p:cBhvr>
                                      <p:to>
                                        <p:strVal val="visible"/>
                                      </p:to>
                                    </p:set>
                                    <p:anim calcmode="lin" valueType="num">
                                      <p:cBhvr additive="base">
                                        <p:cTn id="13" dur="5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3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317"/>
                                        </p:tgtEl>
                                        <p:attrNameLst>
                                          <p:attrName>style.visibility</p:attrName>
                                        </p:attrNameLst>
                                      </p:cBhvr>
                                      <p:to>
                                        <p:strVal val="visible"/>
                                      </p:to>
                                    </p:set>
                                    <p:anim calcmode="lin" valueType="num">
                                      <p:cBhvr additive="base">
                                        <p:cTn id="19" dur="500" fill="hold"/>
                                        <p:tgtEl>
                                          <p:spTgt spid="13317"/>
                                        </p:tgtEl>
                                        <p:attrNameLst>
                                          <p:attrName>ppt_x</p:attrName>
                                        </p:attrNameLst>
                                      </p:cBhvr>
                                      <p:tavLst>
                                        <p:tav tm="0">
                                          <p:val>
                                            <p:strVal val="#ppt_x"/>
                                          </p:val>
                                        </p:tav>
                                        <p:tav tm="100000">
                                          <p:val>
                                            <p:strVal val="#ppt_x"/>
                                          </p:val>
                                        </p:tav>
                                      </p:tavLst>
                                    </p:anim>
                                    <p:anim calcmode="lin" valueType="num">
                                      <p:cBhvr additive="base">
                                        <p:cTn id="20" dur="500" fill="hold"/>
                                        <p:tgtEl>
                                          <p:spTgt spid="1331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315">
                                            <p:txEl>
                                              <p:pRg st="1" end="1"/>
                                            </p:txEl>
                                          </p:spTgt>
                                        </p:tgtEl>
                                        <p:attrNameLst>
                                          <p:attrName>style.visibility</p:attrName>
                                        </p:attrNameLst>
                                      </p:cBhvr>
                                      <p:to>
                                        <p:strVal val="visible"/>
                                      </p:to>
                                    </p:set>
                                    <p:anim calcmode="lin" valueType="num">
                                      <p:cBhvr additive="base">
                                        <p:cTn id="25" dur="5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3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319"/>
                                        </p:tgtEl>
                                        <p:attrNameLst>
                                          <p:attrName>style.visibility</p:attrName>
                                        </p:attrNameLst>
                                      </p:cBhvr>
                                      <p:to>
                                        <p:strVal val="visible"/>
                                      </p:to>
                                    </p:set>
                                    <p:anim calcmode="lin" valueType="num">
                                      <p:cBhvr additive="base">
                                        <p:cTn id="31" dur="500" fill="hold"/>
                                        <p:tgtEl>
                                          <p:spTgt spid="13319"/>
                                        </p:tgtEl>
                                        <p:attrNameLst>
                                          <p:attrName>ppt_x</p:attrName>
                                        </p:attrNameLst>
                                      </p:cBhvr>
                                      <p:tavLst>
                                        <p:tav tm="0">
                                          <p:val>
                                            <p:strVal val="#ppt_x"/>
                                          </p:val>
                                        </p:tav>
                                        <p:tav tm="100000">
                                          <p:val>
                                            <p:strVal val="#ppt_x"/>
                                          </p:val>
                                        </p:tav>
                                      </p:tavLst>
                                    </p:anim>
                                    <p:anim calcmode="lin" valueType="num">
                                      <p:cBhvr additive="base">
                                        <p:cTn id="32" dur="500" fill="hold"/>
                                        <p:tgtEl>
                                          <p:spTgt spid="13319"/>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3318"/>
                                        </p:tgtEl>
                                        <p:attrNameLst>
                                          <p:attrName>style.visibility</p:attrName>
                                        </p:attrNameLst>
                                      </p:cBhvr>
                                      <p:to>
                                        <p:strVal val="visible"/>
                                      </p:to>
                                    </p:set>
                                    <p:anim calcmode="lin" valueType="num">
                                      <p:cBhvr additive="base">
                                        <p:cTn id="37" dur="500" fill="hold"/>
                                        <p:tgtEl>
                                          <p:spTgt spid="13318"/>
                                        </p:tgtEl>
                                        <p:attrNameLst>
                                          <p:attrName>ppt_x</p:attrName>
                                        </p:attrNameLst>
                                      </p:cBhvr>
                                      <p:tavLst>
                                        <p:tav tm="0">
                                          <p:val>
                                            <p:strVal val="#ppt_x"/>
                                          </p:val>
                                        </p:tav>
                                        <p:tav tm="100000">
                                          <p:val>
                                            <p:strVal val="#ppt_x"/>
                                          </p:val>
                                        </p:tav>
                                      </p:tavLst>
                                    </p:anim>
                                    <p:anim calcmode="lin" valueType="num">
                                      <p:cBhvr additive="base">
                                        <p:cTn id="38" dur="500" fill="hold"/>
                                        <p:tgtEl>
                                          <p:spTgt spid="13318"/>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nodeType="clickEffect">
                                  <p:stCondLst>
                                    <p:cond delay="0"/>
                                  </p:stCondLst>
                                  <p:childTnLst>
                                    <p:set>
                                      <p:cBhvr>
                                        <p:cTn id="42" dur="1" fill="hold">
                                          <p:stCondLst>
                                            <p:cond delay="0"/>
                                          </p:stCondLst>
                                        </p:cTn>
                                        <p:tgtEl>
                                          <p:spTgt spid="13315">
                                            <p:txEl>
                                              <p:pRg st="3" end="3"/>
                                            </p:txEl>
                                          </p:spTgt>
                                        </p:tgtEl>
                                        <p:attrNameLst>
                                          <p:attrName>style.visibility</p:attrName>
                                        </p:attrNameLst>
                                      </p:cBhvr>
                                      <p:to>
                                        <p:strVal val="visible"/>
                                      </p:to>
                                    </p:set>
                                    <p:animEffect transition="in" filter="checkerboard(across)">
                                      <p:cBhvr>
                                        <p:cTn id="43"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219200" y="274638"/>
            <a:ext cx="7467600" cy="639762"/>
          </a:xfrm>
        </p:spPr>
        <p:txBody>
          <a:bodyPr/>
          <a:lstStyle/>
          <a:p>
            <a:pPr eaLnBrk="1" hangingPunct="1"/>
            <a:r>
              <a:rPr lang="en-US" sz="4000" smtClean="0"/>
              <a:t>Fermentation in the food we eat</a:t>
            </a:r>
          </a:p>
        </p:txBody>
      </p:sp>
      <p:sp>
        <p:nvSpPr>
          <p:cNvPr id="14339" name="Rectangle 3"/>
          <p:cNvSpPr>
            <a:spLocks noGrp="1" noChangeArrowheads="1"/>
          </p:cNvSpPr>
          <p:nvPr>
            <p:ph type="body" idx="1"/>
          </p:nvPr>
        </p:nvSpPr>
        <p:spPr>
          <a:xfrm>
            <a:off x="609600" y="1447800"/>
            <a:ext cx="6248400" cy="4525963"/>
          </a:xfrm>
        </p:spPr>
        <p:txBody>
          <a:bodyPr/>
          <a:lstStyle/>
          <a:p>
            <a:pPr eaLnBrk="1" hangingPunct="1"/>
            <a:r>
              <a:rPr lang="en-US" smtClean="0"/>
              <a:t>Yeast: a microorganism that uses fermentation to convert sugar into alcohol and CO2.  The bubbles of CO2 cause it to rise.  When the dough is baked, the alcohol evaporates, yeast is killed, and CO2 bubbles give 			the bread a light, 			spongy structure!</a:t>
            </a:r>
          </a:p>
        </p:txBody>
      </p:sp>
      <p:pic>
        <p:nvPicPr>
          <p:cNvPr id="14340" name="Picture 5" descr="Bread">
            <a:hlinkClick r:id="rId2"/>
          </p:cNvPr>
          <p:cNvPicPr>
            <a:picLocks noChangeAspect="1" noChangeArrowheads="1"/>
          </p:cNvPicPr>
          <p:nvPr/>
        </p:nvPicPr>
        <p:blipFill>
          <a:blip r:embed="rId3" cstate="print"/>
          <a:srcRect/>
          <a:stretch>
            <a:fillRect/>
          </a:stretch>
        </p:blipFill>
        <p:spPr bwMode="auto">
          <a:xfrm>
            <a:off x="0" y="5033963"/>
            <a:ext cx="2438400" cy="1824037"/>
          </a:xfrm>
          <a:prstGeom prst="rect">
            <a:avLst/>
          </a:prstGeom>
          <a:noFill/>
          <a:ln w="9525">
            <a:noFill/>
            <a:miter lim="800000"/>
            <a:headEnd/>
            <a:tailEnd/>
          </a:ln>
        </p:spPr>
      </p:pic>
      <p:pic>
        <p:nvPicPr>
          <p:cNvPr id="14341" name="Picture 7" descr="Cheese">
            <a:hlinkClick r:id="rId4"/>
          </p:cNvPr>
          <p:cNvPicPr>
            <a:picLocks noChangeAspect="1" noChangeArrowheads="1"/>
          </p:cNvPicPr>
          <p:nvPr/>
        </p:nvPicPr>
        <p:blipFill>
          <a:blip r:embed="rId5" cstate="print"/>
          <a:srcRect/>
          <a:stretch>
            <a:fillRect/>
          </a:stretch>
        </p:blipFill>
        <p:spPr bwMode="auto">
          <a:xfrm>
            <a:off x="6705600" y="838200"/>
            <a:ext cx="2209800" cy="2209800"/>
          </a:xfrm>
          <a:prstGeom prst="rect">
            <a:avLst/>
          </a:prstGeom>
          <a:noFill/>
          <a:ln w="9525">
            <a:noFill/>
            <a:miter lim="800000"/>
            <a:headEnd/>
            <a:tailEnd/>
          </a:ln>
        </p:spPr>
      </p:pic>
      <p:pic>
        <p:nvPicPr>
          <p:cNvPr id="14342" name="Picture 9" descr="images%252Fproducts%252Fyogurt%252F204005-Emmi-Yogurt-Pink-Grapefruit">
            <a:hlinkClick r:id="rId6"/>
          </p:cNvPr>
          <p:cNvPicPr>
            <a:picLocks noChangeAspect="1" noChangeArrowheads="1"/>
          </p:cNvPicPr>
          <p:nvPr/>
        </p:nvPicPr>
        <p:blipFill>
          <a:blip r:embed="rId7" cstate="print"/>
          <a:srcRect/>
          <a:stretch>
            <a:fillRect/>
          </a:stretch>
        </p:blipFill>
        <p:spPr bwMode="auto">
          <a:xfrm>
            <a:off x="0" y="0"/>
            <a:ext cx="10668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715962"/>
          </a:xfrm>
        </p:spPr>
        <p:txBody>
          <a:bodyPr/>
          <a:lstStyle/>
          <a:p>
            <a:pPr eaLnBrk="1" hangingPunct="1"/>
            <a:r>
              <a:rPr lang="en-US" sz="4000" smtClean="0"/>
              <a:t>Cheeses and Yogurt</a:t>
            </a:r>
          </a:p>
        </p:txBody>
      </p:sp>
      <p:sp>
        <p:nvSpPr>
          <p:cNvPr id="15363" name="Rectangle 3"/>
          <p:cNvSpPr>
            <a:spLocks noGrp="1" noChangeArrowheads="1"/>
          </p:cNvSpPr>
          <p:nvPr>
            <p:ph type="body" idx="1"/>
          </p:nvPr>
        </p:nvSpPr>
        <p:spPr>
          <a:xfrm>
            <a:off x="457200" y="990600"/>
            <a:ext cx="8229600" cy="4800600"/>
          </a:xfrm>
        </p:spPr>
        <p:txBody>
          <a:bodyPr/>
          <a:lstStyle/>
          <a:p>
            <a:pPr eaLnBrk="1" hangingPunct="1"/>
            <a:r>
              <a:rPr lang="en-US" sz="2800" smtClean="0"/>
              <a:t>Lactic acid fermentation takes place</a:t>
            </a:r>
          </a:p>
          <a:p>
            <a:pPr eaLnBrk="1" hangingPunct="1"/>
            <a:r>
              <a:rPr lang="en-US" sz="2800" smtClean="0"/>
              <a:t>____________ convert sugar found in milk into lactic acid and it is used to make yogurt, cheese, and sourdough bread.  </a:t>
            </a:r>
          </a:p>
          <a:p>
            <a:pPr eaLnBrk="1" hangingPunct="1"/>
            <a:r>
              <a:rPr lang="en-US" sz="2800" smtClean="0"/>
              <a:t>Gives it a slightly sour flavor.</a:t>
            </a:r>
          </a:p>
          <a:p>
            <a:pPr eaLnBrk="1" hangingPunct="1"/>
            <a:r>
              <a:rPr lang="en-US" sz="2800" smtClean="0"/>
              <a:t>Buildup of lactic acid causes the milk to partially solidify, producing the creamy texture of yogurt.</a:t>
            </a:r>
          </a:p>
          <a:p>
            <a:pPr eaLnBrk="1" hangingPunct="1"/>
            <a:r>
              <a:rPr lang="en-US" sz="2800" smtClean="0"/>
              <a:t>If it continues for a long time, the milk eventually turns into cheese!</a:t>
            </a:r>
          </a:p>
        </p:txBody>
      </p:sp>
      <p:pic>
        <p:nvPicPr>
          <p:cNvPr id="15364" name="Picture 4" descr="Cheese">
            <a:hlinkClick r:id="rId2"/>
          </p:cNvPr>
          <p:cNvPicPr>
            <a:picLocks noChangeAspect="1" noChangeArrowheads="1"/>
          </p:cNvPicPr>
          <p:nvPr/>
        </p:nvPicPr>
        <p:blipFill>
          <a:blip r:embed="rId3" cstate="print"/>
          <a:srcRect/>
          <a:stretch>
            <a:fillRect/>
          </a:stretch>
        </p:blipFill>
        <p:spPr bwMode="auto">
          <a:xfrm>
            <a:off x="5943600" y="4800600"/>
            <a:ext cx="1524000" cy="1524000"/>
          </a:xfrm>
          <a:prstGeom prst="rect">
            <a:avLst/>
          </a:prstGeom>
          <a:noFill/>
          <a:ln w="9525">
            <a:noFill/>
            <a:miter lim="800000"/>
            <a:headEnd/>
            <a:tailEnd/>
          </a:ln>
        </p:spPr>
      </p:pic>
      <p:sp>
        <p:nvSpPr>
          <p:cNvPr id="15365" name="Text Box 5"/>
          <p:cNvSpPr txBox="1">
            <a:spLocks noChangeArrowheads="1"/>
          </p:cNvSpPr>
          <p:nvPr/>
        </p:nvSpPr>
        <p:spPr bwMode="auto">
          <a:xfrm>
            <a:off x="1295400" y="1447800"/>
            <a:ext cx="1752600" cy="519113"/>
          </a:xfrm>
          <a:prstGeom prst="rect">
            <a:avLst/>
          </a:prstGeom>
          <a:noFill/>
          <a:ln w="9525">
            <a:noFill/>
            <a:miter lim="800000"/>
            <a:headEnd/>
            <a:tailEnd/>
          </a:ln>
        </p:spPr>
        <p:txBody>
          <a:bodyPr>
            <a:spAutoFit/>
          </a:bodyPr>
          <a:lstStyle/>
          <a:p>
            <a:pPr>
              <a:spcBef>
                <a:spcPct val="50000"/>
              </a:spcBef>
            </a:pPr>
            <a:r>
              <a:rPr lang="en-US" sz="2800">
                <a:solidFill>
                  <a:srgbClr val="FF00FF"/>
                </a:solidFill>
              </a:rPr>
              <a:t>Bacteria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365"/>
                                        </p:tgtEl>
                                        <p:attrNameLst>
                                          <p:attrName>style.visibility</p:attrName>
                                        </p:attrNameLst>
                                      </p:cBhvr>
                                      <p:to>
                                        <p:strVal val="visible"/>
                                      </p:to>
                                    </p:set>
                                    <p:anim calcmode="lin" valueType="num">
                                      <p:cBhvr additive="base">
                                        <p:cTn id="19" dur="500" fill="hold"/>
                                        <p:tgtEl>
                                          <p:spTgt spid="15365"/>
                                        </p:tgtEl>
                                        <p:attrNameLst>
                                          <p:attrName>ppt_x</p:attrName>
                                        </p:attrNameLst>
                                      </p:cBhvr>
                                      <p:tavLst>
                                        <p:tav tm="0">
                                          <p:val>
                                            <p:strVal val="#ppt_x"/>
                                          </p:val>
                                        </p:tav>
                                        <p:tav tm="100000">
                                          <p:val>
                                            <p:strVal val="#ppt_x"/>
                                          </p:val>
                                        </p:tav>
                                      </p:tavLst>
                                    </p:anim>
                                    <p:anim calcmode="lin" valueType="num">
                                      <p:cBhvr additive="base">
                                        <p:cTn id="20"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25" dur="500"/>
                                        <p:tgtEl>
                                          <p:spTgt spid="1536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30" dur="500"/>
                                        <p:tgtEl>
                                          <p:spTgt spid="1536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8" presetClass="entr" presetSubtype="16" fill="hold" nodeType="clickEffect">
                                  <p:stCondLst>
                                    <p:cond delay="0"/>
                                  </p:stCondLst>
                                  <p:childTnLst>
                                    <p:set>
                                      <p:cBhvr>
                                        <p:cTn id="34" dur="1" fill="hold">
                                          <p:stCondLst>
                                            <p:cond delay="0"/>
                                          </p:stCondLst>
                                        </p:cTn>
                                        <p:tgtEl>
                                          <p:spTgt spid="15363">
                                            <p:txEl>
                                              <p:pRg st="4" end="4"/>
                                            </p:txEl>
                                          </p:spTgt>
                                        </p:tgtEl>
                                        <p:attrNameLst>
                                          <p:attrName>style.visibility</p:attrName>
                                        </p:attrNameLst>
                                      </p:cBhvr>
                                      <p:to>
                                        <p:strVal val="visible"/>
                                      </p:to>
                                    </p:set>
                                    <p:animEffect transition="in" filter="diamond(in)">
                                      <p:cBhvr>
                                        <p:cTn id="35" dur="2000"/>
                                        <p:tgtEl>
                                          <p:spTgt spid="153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solidFill>
                  <a:srgbClr val="0070C0"/>
                </a:solidFill>
              </a:rPr>
              <a:t>Cells </a:t>
            </a:r>
            <a:r>
              <a:rPr lang="en-US" i="1" smtClean="0">
                <a:solidFill>
                  <a:srgbClr val="0070C0"/>
                </a:solidFill>
              </a:rPr>
              <a:t>need Energy</a:t>
            </a:r>
            <a:endParaRPr lang="en-US" smtClean="0">
              <a:solidFill>
                <a:srgbClr val="0070C0"/>
              </a:solidFill>
            </a:endParaRPr>
          </a:p>
        </p:txBody>
      </p:sp>
      <p:sp>
        <p:nvSpPr>
          <p:cNvPr id="3075" name="Rectangle 3"/>
          <p:cNvSpPr>
            <a:spLocks noGrp="1" noChangeArrowheads="1"/>
          </p:cNvSpPr>
          <p:nvPr>
            <p:ph type="body" idx="1"/>
          </p:nvPr>
        </p:nvSpPr>
        <p:spPr>
          <a:xfrm>
            <a:off x="0" y="1600200"/>
            <a:ext cx="9144000" cy="4525963"/>
          </a:xfrm>
        </p:spPr>
        <p:txBody>
          <a:bodyPr/>
          <a:lstStyle/>
          <a:p>
            <a:pPr eaLnBrk="1" hangingPunct="1"/>
            <a:r>
              <a:rPr lang="en-US" smtClean="0"/>
              <a:t>To stay alive, cells need a constant supply of energy.  Animals get energy from </a:t>
            </a:r>
            <a:r>
              <a:rPr lang="en-US" i="1" smtClean="0"/>
              <a:t>food</a:t>
            </a:r>
            <a:r>
              <a:rPr lang="en-US" smtClean="0"/>
              <a:t>, while plant cells get energy from </a:t>
            </a:r>
            <a:r>
              <a:rPr lang="en-US" i="1" smtClean="0"/>
              <a:t>sunlight.</a:t>
            </a:r>
          </a:p>
          <a:p>
            <a:pPr eaLnBrk="1" hangingPunct="1"/>
            <a:r>
              <a:rPr lang="en-US" b="1" smtClean="0">
                <a:solidFill>
                  <a:srgbClr val="C00000"/>
                </a:solidFill>
              </a:rPr>
              <a:t>Chemical energy- </a:t>
            </a:r>
            <a:r>
              <a:rPr lang="en-US" smtClean="0">
                <a:solidFill>
                  <a:srgbClr val="C00000"/>
                </a:solidFill>
              </a:rPr>
              <a:t>energy stored in the _________ between atoms of every molecule</a:t>
            </a:r>
          </a:p>
          <a:p>
            <a:pPr eaLnBrk="1" hangingPunct="1"/>
            <a:r>
              <a:rPr lang="en-US" smtClean="0"/>
              <a:t>A major energy source for most cells is stored in a sugar molecule called ______________.</a:t>
            </a:r>
            <a:endParaRPr lang="en-US" b="1" smtClean="0"/>
          </a:p>
        </p:txBody>
      </p:sp>
      <p:sp>
        <p:nvSpPr>
          <p:cNvPr id="3076" name="Text Box 4"/>
          <p:cNvSpPr txBox="1">
            <a:spLocks noChangeArrowheads="1"/>
          </p:cNvSpPr>
          <p:nvPr/>
        </p:nvSpPr>
        <p:spPr bwMode="auto">
          <a:xfrm>
            <a:off x="457200" y="3733800"/>
            <a:ext cx="1676400" cy="457200"/>
          </a:xfrm>
          <a:prstGeom prst="rect">
            <a:avLst/>
          </a:prstGeom>
          <a:noFill/>
          <a:ln w="9525">
            <a:noFill/>
            <a:miter lim="800000"/>
            <a:headEnd/>
            <a:tailEnd/>
          </a:ln>
        </p:spPr>
        <p:txBody>
          <a:bodyPr>
            <a:spAutoFit/>
          </a:bodyPr>
          <a:lstStyle/>
          <a:p>
            <a:r>
              <a:rPr lang="en-US" sz="2400"/>
              <a:t>bonds</a:t>
            </a:r>
          </a:p>
        </p:txBody>
      </p:sp>
      <p:sp>
        <p:nvSpPr>
          <p:cNvPr id="3077" name="Text Box 5"/>
          <p:cNvSpPr txBox="1">
            <a:spLocks noChangeArrowheads="1"/>
          </p:cNvSpPr>
          <p:nvPr/>
        </p:nvSpPr>
        <p:spPr bwMode="auto">
          <a:xfrm>
            <a:off x="5486400" y="4676775"/>
            <a:ext cx="1236663" cy="457200"/>
          </a:xfrm>
          <a:prstGeom prst="rect">
            <a:avLst/>
          </a:prstGeom>
          <a:noFill/>
          <a:ln w="9525">
            <a:noFill/>
            <a:miter lim="800000"/>
            <a:headEnd/>
            <a:tailEnd/>
          </a:ln>
        </p:spPr>
        <p:txBody>
          <a:bodyPr wrap="none">
            <a:spAutoFit/>
          </a:bodyPr>
          <a:lstStyle/>
          <a:p>
            <a:r>
              <a:rPr lang="en-US" sz="2400"/>
              <a:t>glucose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076"/>
                                        </p:tgtEl>
                                        <p:attrNameLst>
                                          <p:attrName>style.visibility</p:attrName>
                                        </p:attrNameLst>
                                      </p:cBhvr>
                                      <p:to>
                                        <p:strVal val="visible"/>
                                      </p:to>
                                    </p:set>
                                    <p:animEffect transition="in" filter="diamond(in)">
                                      <p:cBhvr>
                                        <p:cTn id="15" dur="2000"/>
                                        <p:tgtEl>
                                          <p:spTgt spid="3076"/>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3077"/>
                                        </p:tgtEl>
                                        <p:attrNameLst>
                                          <p:attrName>style.visibility</p:attrName>
                                        </p:attrNameLst>
                                      </p:cBhvr>
                                      <p:to>
                                        <p:strVal val="visible"/>
                                      </p:to>
                                    </p:set>
                                    <p:animEffect transition="in" filter="diamond(in)">
                                      <p:cBhvr>
                                        <p:cTn id="24" dur="2000"/>
                                        <p:tgtEl>
                                          <p:spTgt spid="30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P spid="3076" grpId="0"/>
      <p:bldP spid="307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b="1" i="1" smtClean="0">
                <a:solidFill>
                  <a:srgbClr val="0070C0"/>
                </a:solidFill>
              </a:rPr>
              <a:t>Why do we need energy?</a:t>
            </a:r>
          </a:p>
        </p:txBody>
      </p:sp>
      <p:sp>
        <p:nvSpPr>
          <p:cNvPr id="5123" name="Rectangle 3"/>
          <p:cNvSpPr>
            <a:spLocks noGrp="1" noChangeArrowheads="1"/>
          </p:cNvSpPr>
          <p:nvPr>
            <p:ph type="body" idx="1"/>
          </p:nvPr>
        </p:nvSpPr>
        <p:spPr>
          <a:xfrm>
            <a:off x="0" y="1524000"/>
            <a:ext cx="9144000" cy="5334000"/>
          </a:xfrm>
        </p:spPr>
        <p:txBody>
          <a:bodyPr/>
          <a:lstStyle/>
          <a:p>
            <a:pPr eaLnBrk="1" hangingPunct="1"/>
            <a:r>
              <a:rPr lang="en-US" sz="2800" smtClean="0"/>
              <a:t>When you need energy, cells release chemical energy from glucose.</a:t>
            </a:r>
          </a:p>
          <a:p>
            <a:pPr eaLnBrk="1" hangingPunct="1"/>
            <a:r>
              <a:rPr lang="en-US" sz="2800" smtClean="0"/>
              <a:t>When you move, muscle cells release chemical energy from glucose (by breaking bonds) to move your legs.  </a:t>
            </a:r>
          </a:p>
          <a:p>
            <a:pPr eaLnBrk="1" hangingPunct="1"/>
            <a:r>
              <a:rPr lang="en-US" sz="2800" smtClean="0"/>
              <a:t>The more you move, the more glucose your muscle cells need.  You eat food to restore the glucose supply in muscles.  (Remember, glucose is sugar!)</a:t>
            </a:r>
          </a:p>
          <a:p>
            <a:pPr eaLnBrk="1" hangingPunct="1"/>
            <a:r>
              <a:rPr lang="en-US" sz="2800" smtClean="0"/>
              <a:t>Plants transform the energy in sunlight into the chemical energy in glucose in their chloroplasts.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box(in)">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box(in)">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diamond(in)">
                                      <p:cBhvr>
                                        <p:cTn id="22" dur="2000"/>
                                        <p:tgtEl>
                                          <p:spTgt spid="51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28600" y="304800"/>
            <a:ext cx="6705600" cy="2209800"/>
          </a:xfrm>
        </p:spPr>
        <p:txBody>
          <a:bodyPr/>
          <a:lstStyle/>
          <a:p>
            <a:pPr eaLnBrk="1" hangingPunct="1"/>
            <a:r>
              <a:rPr lang="en-US" b="1" smtClean="0">
                <a:solidFill>
                  <a:srgbClr val="0070C0"/>
                </a:solidFill>
              </a:rPr>
              <a:t>Photosynthesis—</a:t>
            </a:r>
            <a:r>
              <a:rPr lang="en-US" sz="4000" b="1" smtClean="0">
                <a:solidFill>
                  <a:srgbClr val="0070C0"/>
                </a:solidFill>
              </a:rPr>
              <a:t/>
            </a:r>
            <a:br>
              <a:rPr lang="en-US" sz="4000" b="1" smtClean="0">
                <a:solidFill>
                  <a:srgbClr val="0070C0"/>
                </a:solidFill>
              </a:rPr>
            </a:br>
            <a:r>
              <a:rPr lang="en-US" sz="4000" b="1" smtClean="0">
                <a:solidFill>
                  <a:srgbClr val="0070C0"/>
                </a:solidFill>
              </a:rPr>
              <a:t> </a:t>
            </a:r>
            <a:r>
              <a:rPr lang="en-US" sz="2600" b="1" smtClean="0">
                <a:solidFill>
                  <a:srgbClr val="0070C0"/>
                </a:solidFill>
              </a:rPr>
              <a:t>The process that plant cells use to    change the energy from sunlight                  into nutrients for the plant.</a:t>
            </a:r>
          </a:p>
        </p:txBody>
      </p:sp>
      <p:sp>
        <p:nvSpPr>
          <p:cNvPr id="6147" name="Rectangle 3"/>
          <p:cNvSpPr>
            <a:spLocks noGrp="1" noChangeArrowheads="1"/>
          </p:cNvSpPr>
          <p:nvPr>
            <p:ph type="body" idx="1"/>
          </p:nvPr>
        </p:nvSpPr>
        <p:spPr>
          <a:xfrm>
            <a:off x="152400" y="2971800"/>
            <a:ext cx="8534400" cy="3886200"/>
          </a:xfrm>
        </p:spPr>
        <p:txBody>
          <a:bodyPr/>
          <a:lstStyle/>
          <a:p>
            <a:pPr eaLnBrk="1" hangingPunct="1"/>
            <a:r>
              <a:rPr lang="en-US" sz="3400" smtClean="0"/>
              <a:t>The source of energy for </a:t>
            </a:r>
            <a:r>
              <a:rPr lang="en-US" sz="3400" b="1" smtClean="0"/>
              <a:t>all</a:t>
            </a:r>
            <a:r>
              <a:rPr lang="en-US" sz="3400" smtClean="0"/>
              <a:t> organisms ultimately comes from the Sun.</a:t>
            </a:r>
          </a:p>
          <a:p>
            <a:pPr eaLnBrk="1" hangingPunct="1"/>
            <a:r>
              <a:rPr lang="en-US" sz="3400" smtClean="0"/>
              <a:t>Takes place in the _________________ of plant cells.</a:t>
            </a:r>
          </a:p>
          <a:p>
            <a:pPr eaLnBrk="1" hangingPunct="1"/>
            <a:r>
              <a:rPr lang="en-US" sz="3400" smtClean="0"/>
              <a:t>Chloroplasts contain </a:t>
            </a:r>
            <a:r>
              <a:rPr lang="en-US" sz="3400" b="1" smtClean="0"/>
              <a:t>chlorophyll </a:t>
            </a:r>
            <a:r>
              <a:rPr lang="en-US" sz="3400" smtClean="0"/>
              <a:t>which traps the sunlight.</a:t>
            </a:r>
          </a:p>
          <a:p>
            <a:pPr eaLnBrk="1" hangingPunct="1"/>
            <a:endParaRPr lang="en-US" sz="3400" smtClean="0"/>
          </a:p>
        </p:txBody>
      </p:sp>
      <p:sp>
        <p:nvSpPr>
          <p:cNvPr id="6150" name="Text Box 6"/>
          <p:cNvSpPr txBox="1">
            <a:spLocks noChangeArrowheads="1"/>
          </p:cNvSpPr>
          <p:nvPr/>
        </p:nvSpPr>
        <p:spPr bwMode="auto">
          <a:xfrm>
            <a:off x="4876800" y="4114800"/>
            <a:ext cx="2257425" cy="584200"/>
          </a:xfrm>
          <a:prstGeom prst="rect">
            <a:avLst/>
          </a:prstGeom>
          <a:noFill/>
          <a:ln w="9525">
            <a:noFill/>
            <a:miter lim="800000"/>
            <a:headEnd/>
            <a:tailEnd/>
          </a:ln>
        </p:spPr>
        <p:txBody>
          <a:bodyPr wrap="none">
            <a:spAutoFit/>
          </a:bodyPr>
          <a:lstStyle/>
          <a:p>
            <a:r>
              <a:rPr lang="en-US" sz="3200"/>
              <a:t>Chloroplast</a:t>
            </a:r>
          </a:p>
        </p:txBody>
      </p:sp>
      <p:pic>
        <p:nvPicPr>
          <p:cNvPr id="5125" name="Picture 13" descr="http://www.governorsresidence.ohio.gov/garden/images/photosynthesis.jpg"/>
          <p:cNvPicPr>
            <a:picLocks noChangeAspect="1" noChangeArrowheads="1"/>
          </p:cNvPicPr>
          <p:nvPr/>
        </p:nvPicPr>
        <p:blipFill>
          <a:blip r:embed="rId2" cstate="print"/>
          <a:srcRect/>
          <a:stretch>
            <a:fillRect/>
          </a:stretch>
        </p:blipFill>
        <p:spPr bwMode="auto">
          <a:xfrm>
            <a:off x="6019800" y="38100"/>
            <a:ext cx="3048000" cy="3048000"/>
          </a:xfrm>
          <a:prstGeom prst="rect">
            <a:avLst/>
          </a:prstGeom>
          <a:noFill/>
          <a:ln w="9525">
            <a:noFill/>
            <a:miter lim="800000"/>
            <a:headEnd/>
            <a:tailEnd/>
          </a:ln>
        </p:spPr>
      </p:pic>
      <p:sp>
        <p:nvSpPr>
          <p:cNvPr id="10" name="Rectangle 9"/>
          <p:cNvSpPr/>
          <p:nvPr/>
        </p:nvSpPr>
        <p:spPr>
          <a:xfrm>
            <a:off x="6019800" y="2286000"/>
            <a:ext cx="1905000" cy="685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lang="en-US">
              <a:solidFill>
                <a:srgbClr val="FF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linds(horizontal)">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50"/>
                                        </p:tgtEl>
                                        <p:attrNameLst>
                                          <p:attrName>style.visibility</p:attrName>
                                        </p:attrNameLst>
                                      </p:cBhvr>
                                      <p:to>
                                        <p:strVal val="visible"/>
                                      </p:to>
                                    </p:set>
                                    <p:anim calcmode="lin" valueType="num">
                                      <p:cBhvr additive="base">
                                        <p:cTn id="12" dur="500" fill="hold"/>
                                        <p:tgtEl>
                                          <p:spTgt spid="6150"/>
                                        </p:tgtEl>
                                        <p:attrNameLst>
                                          <p:attrName>ppt_x</p:attrName>
                                        </p:attrNameLst>
                                      </p:cBhvr>
                                      <p:tavLst>
                                        <p:tav tm="0">
                                          <p:val>
                                            <p:strVal val="#ppt_x"/>
                                          </p:val>
                                        </p:tav>
                                        <p:tav tm="100000">
                                          <p:val>
                                            <p:strVal val="#ppt_x"/>
                                          </p:val>
                                        </p:tav>
                                      </p:tavLst>
                                    </p:anim>
                                    <p:anim calcmode="lin" valueType="num">
                                      <p:cBhvr additive="base">
                                        <p:cTn id="13" dur="500" fill="hold"/>
                                        <p:tgtEl>
                                          <p:spTgt spid="6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autoUpdateAnimBg="0"/>
      <p:bldP spid="6150"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0"/>
            <a:ext cx="9144000" cy="1143000"/>
          </a:xfrm>
        </p:spPr>
        <p:txBody>
          <a:bodyPr/>
          <a:lstStyle/>
          <a:p>
            <a:pPr eaLnBrk="1" hangingPunct="1"/>
            <a:r>
              <a:rPr lang="en-US" sz="4500" b="1" i="1" smtClean="0">
                <a:solidFill>
                  <a:srgbClr val="0070C0"/>
                </a:solidFill>
              </a:rPr>
              <a:t>How does photosynthesis work?</a:t>
            </a:r>
          </a:p>
        </p:txBody>
      </p:sp>
      <p:sp>
        <p:nvSpPr>
          <p:cNvPr id="7171" name="Rectangle 3"/>
          <p:cNvSpPr>
            <a:spLocks noGrp="1" noChangeArrowheads="1"/>
          </p:cNvSpPr>
          <p:nvPr>
            <p:ph type="body" idx="1"/>
          </p:nvPr>
        </p:nvSpPr>
        <p:spPr>
          <a:xfrm>
            <a:off x="0" y="990600"/>
            <a:ext cx="8229600" cy="4830763"/>
          </a:xfrm>
        </p:spPr>
        <p:txBody>
          <a:bodyPr/>
          <a:lstStyle/>
          <a:p>
            <a:pPr eaLnBrk="1" hangingPunct="1">
              <a:lnSpc>
                <a:spcPct val="90000"/>
              </a:lnSpc>
              <a:buFontTx/>
              <a:buNone/>
            </a:pPr>
            <a:r>
              <a:rPr lang="en-US" smtClean="0"/>
              <a:t>1.</a:t>
            </a:r>
            <a:r>
              <a:rPr lang="en-US" b="1" smtClean="0"/>
              <a:t> The starting materials :</a:t>
            </a:r>
          </a:p>
          <a:p>
            <a:pPr eaLnBrk="1" hangingPunct="1">
              <a:lnSpc>
                <a:spcPct val="90000"/>
              </a:lnSpc>
              <a:buFontTx/>
              <a:buNone/>
            </a:pPr>
            <a:r>
              <a:rPr lang="en-US" b="1" smtClean="0"/>
              <a:t>           </a:t>
            </a:r>
            <a:r>
              <a:rPr lang="en-US" smtClean="0"/>
              <a:t>___________ and ___________</a:t>
            </a:r>
          </a:p>
          <a:p>
            <a:pPr eaLnBrk="1" hangingPunct="1">
              <a:lnSpc>
                <a:spcPct val="90000"/>
              </a:lnSpc>
              <a:buFontTx/>
              <a:buNone/>
            </a:pPr>
            <a:r>
              <a:rPr lang="en-US" smtClean="0"/>
              <a:t>2. </a:t>
            </a:r>
            <a:r>
              <a:rPr lang="en-US" b="1" smtClean="0"/>
              <a:t>The process:</a:t>
            </a:r>
          </a:p>
          <a:p>
            <a:pPr eaLnBrk="1" hangingPunct="1">
              <a:lnSpc>
                <a:spcPct val="90000"/>
              </a:lnSpc>
              <a:buFontTx/>
              <a:buNone/>
            </a:pPr>
            <a:r>
              <a:rPr lang="en-US" b="1" smtClean="0"/>
              <a:t> </a:t>
            </a:r>
            <a:r>
              <a:rPr lang="en-US" smtClean="0"/>
              <a:t>Carbon dioxide and water enter the plant cell’s _______________. Meanwhile, __________________ is capturing energy from the sun.</a:t>
            </a:r>
          </a:p>
          <a:p>
            <a:pPr eaLnBrk="1" hangingPunct="1">
              <a:lnSpc>
                <a:spcPct val="90000"/>
              </a:lnSpc>
              <a:buFontTx/>
              <a:buNone/>
            </a:pPr>
            <a:r>
              <a:rPr lang="en-US" smtClean="0"/>
              <a:t>3. </a:t>
            </a:r>
            <a:r>
              <a:rPr lang="en-US" b="1" smtClean="0"/>
              <a:t>The products:</a:t>
            </a:r>
          </a:p>
          <a:p>
            <a:pPr eaLnBrk="1" hangingPunct="1">
              <a:lnSpc>
                <a:spcPct val="90000"/>
              </a:lnSpc>
              <a:buFontTx/>
              <a:buNone/>
            </a:pPr>
            <a:r>
              <a:rPr lang="en-US" b="1" smtClean="0"/>
              <a:t>   </a:t>
            </a:r>
            <a:r>
              <a:rPr lang="en-US" smtClean="0"/>
              <a:t>Glucose and _________.</a:t>
            </a:r>
          </a:p>
        </p:txBody>
      </p:sp>
      <p:sp>
        <p:nvSpPr>
          <p:cNvPr id="6148" name="Text Box 4"/>
          <p:cNvSpPr txBox="1">
            <a:spLocks noChangeArrowheads="1"/>
          </p:cNvSpPr>
          <p:nvPr/>
        </p:nvSpPr>
        <p:spPr bwMode="auto">
          <a:xfrm>
            <a:off x="1428750" y="1854200"/>
            <a:ext cx="1981200" cy="366713"/>
          </a:xfrm>
          <a:prstGeom prst="rect">
            <a:avLst/>
          </a:prstGeom>
          <a:noFill/>
          <a:ln w="9525">
            <a:noFill/>
            <a:miter lim="800000"/>
            <a:headEnd/>
            <a:tailEnd/>
          </a:ln>
        </p:spPr>
        <p:txBody>
          <a:bodyPr>
            <a:spAutoFit/>
          </a:bodyPr>
          <a:lstStyle/>
          <a:p>
            <a:endParaRPr lang="en-US"/>
          </a:p>
        </p:txBody>
      </p:sp>
      <p:sp>
        <p:nvSpPr>
          <p:cNvPr id="7173" name="Text Box 5"/>
          <p:cNvSpPr txBox="1">
            <a:spLocks noChangeArrowheads="1"/>
          </p:cNvSpPr>
          <p:nvPr/>
        </p:nvSpPr>
        <p:spPr bwMode="auto">
          <a:xfrm>
            <a:off x="609600" y="1524000"/>
            <a:ext cx="3276600" cy="461963"/>
          </a:xfrm>
          <a:prstGeom prst="rect">
            <a:avLst/>
          </a:prstGeom>
          <a:noFill/>
          <a:ln w="9525">
            <a:noFill/>
            <a:miter lim="800000"/>
            <a:headEnd/>
            <a:tailEnd/>
          </a:ln>
        </p:spPr>
        <p:txBody>
          <a:bodyPr>
            <a:spAutoFit/>
          </a:bodyPr>
          <a:lstStyle/>
          <a:p>
            <a:r>
              <a:rPr lang="en-US" sz="2400">
                <a:solidFill>
                  <a:srgbClr val="C00000"/>
                </a:solidFill>
              </a:rPr>
              <a:t>Carbon dioxide, water,</a:t>
            </a:r>
          </a:p>
        </p:txBody>
      </p:sp>
      <p:sp>
        <p:nvSpPr>
          <p:cNvPr id="7174" name="Text Box 6"/>
          <p:cNvSpPr txBox="1">
            <a:spLocks noChangeArrowheads="1"/>
          </p:cNvSpPr>
          <p:nvPr/>
        </p:nvSpPr>
        <p:spPr bwMode="auto">
          <a:xfrm>
            <a:off x="4572000" y="1524000"/>
            <a:ext cx="3276600" cy="461963"/>
          </a:xfrm>
          <a:prstGeom prst="rect">
            <a:avLst/>
          </a:prstGeom>
          <a:noFill/>
          <a:ln w="9525">
            <a:noFill/>
            <a:miter lim="800000"/>
            <a:headEnd/>
            <a:tailEnd/>
          </a:ln>
        </p:spPr>
        <p:txBody>
          <a:bodyPr>
            <a:spAutoFit/>
          </a:bodyPr>
          <a:lstStyle/>
          <a:p>
            <a:r>
              <a:rPr lang="en-US" sz="2400">
                <a:solidFill>
                  <a:srgbClr val="C00000"/>
                </a:solidFill>
              </a:rPr>
              <a:t>Energy from the sun</a:t>
            </a:r>
          </a:p>
        </p:txBody>
      </p:sp>
      <p:sp>
        <p:nvSpPr>
          <p:cNvPr id="7175" name="Text Box 7"/>
          <p:cNvSpPr txBox="1">
            <a:spLocks noChangeArrowheads="1"/>
          </p:cNvSpPr>
          <p:nvPr/>
        </p:nvSpPr>
        <p:spPr bwMode="auto">
          <a:xfrm>
            <a:off x="1962150" y="3073400"/>
            <a:ext cx="2071688" cy="457200"/>
          </a:xfrm>
          <a:prstGeom prst="rect">
            <a:avLst/>
          </a:prstGeom>
          <a:noFill/>
          <a:ln w="9525">
            <a:noFill/>
            <a:miter lim="800000"/>
            <a:headEnd/>
            <a:tailEnd/>
          </a:ln>
        </p:spPr>
        <p:txBody>
          <a:bodyPr>
            <a:spAutoFit/>
          </a:bodyPr>
          <a:lstStyle/>
          <a:p>
            <a:r>
              <a:rPr lang="en-US" sz="2400">
                <a:solidFill>
                  <a:srgbClr val="C00000"/>
                </a:solidFill>
              </a:rPr>
              <a:t>chloroplast</a:t>
            </a:r>
          </a:p>
        </p:txBody>
      </p:sp>
      <p:sp>
        <p:nvSpPr>
          <p:cNvPr id="7176" name="Text Box 8"/>
          <p:cNvSpPr txBox="1">
            <a:spLocks noChangeArrowheads="1"/>
          </p:cNvSpPr>
          <p:nvPr/>
        </p:nvSpPr>
        <p:spPr bwMode="auto">
          <a:xfrm>
            <a:off x="1143000" y="3530600"/>
            <a:ext cx="1657350" cy="457200"/>
          </a:xfrm>
          <a:prstGeom prst="rect">
            <a:avLst/>
          </a:prstGeom>
          <a:noFill/>
          <a:ln w="9525">
            <a:noFill/>
            <a:miter lim="800000"/>
            <a:headEnd/>
            <a:tailEnd/>
          </a:ln>
        </p:spPr>
        <p:txBody>
          <a:bodyPr>
            <a:spAutoFit/>
          </a:bodyPr>
          <a:lstStyle/>
          <a:p>
            <a:r>
              <a:rPr lang="en-US" sz="2400">
                <a:solidFill>
                  <a:srgbClr val="C00000"/>
                </a:solidFill>
              </a:rPr>
              <a:t>chlorophyll</a:t>
            </a:r>
          </a:p>
        </p:txBody>
      </p:sp>
      <p:sp>
        <p:nvSpPr>
          <p:cNvPr id="7177" name="Text Box 9"/>
          <p:cNvSpPr txBox="1">
            <a:spLocks noChangeArrowheads="1"/>
          </p:cNvSpPr>
          <p:nvPr/>
        </p:nvSpPr>
        <p:spPr bwMode="auto">
          <a:xfrm>
            <a:off x="3105150" y="5049838"/>
            <a:ext cx="1295400" cy="461962"/>
          </a:xfrm>
          <a:prstGeom prst="rect">
            <a:avLst/>
          </a:prstGeom>
          <a:noFill/>
          <a:ln w="9525">
            <a:noFill/>
            <a:miter lim="800000"/>
            <a:headEnd/>
            <a:tailEnd/>
          </a:ln>
        </p:spPr>
        <p:txBody>
          <a:bodyPr>
            <a:spAutoFit/>
          </a:bodyPr>
          <a:lstStyle/>
          <a:p>
            <a:r>
              <a:rPr lang="en-US" sz="2400">
                <a:solidFill>
                  <a:srgbClr val="C00000"/>
                </a:solidFill>
              </a:rPr>
              <a:t>Oxygen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blinds(horizontal)">
                                      <p:cBhvr>
                                        <p:cTn id="7" dur="500"/>
                                        <p:tgtEl>
                                          <p:spTgt spid="7171">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171">
                                            <p:txEl>
                                              <p:pRg st="1" end="1"/>
                                            </p:txEl>
                                          </p:spTgt>
                                        </p:tgtEl>
                                        <p:attrNameLst>
                                          <p:attrName>style.visibility</p:attrName>
                                        </p:attrNameLst>
                                      </p:cBhvr>
                                      <p:to>
                                        <p:strVal val="visible"/>
                                      </p:to>
                                    </p:set>
                                    <p:animEffect transition="in" filter="blinds(horizontal)">
                                      <p:cBhvr>
                                        <p:cTn id="10" dur="500"/>
                                        <p:tgtEl>
                                          <p:spTgt spid="7171">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nodeType="clickEffect">
                                  <p:stCondLst>
                                    <p:cond delay="0"/>
                                  </p:stCondLst>
                                  <p:childTnLst>
                                    <p:set>
                                      <p:cBhvr>
                                        <p:cTn id="14" dur="1" fill="hold">
                                          <p:stCondLst>
                                            <p:cond delay="0"/>
                                          </p:stCondLst>
                                        </p:cTn>
                                        <p:tgtEl>
                                          <p:spTgt spid="7173">
                                            <p:txEl>
                                              <p:pRg st="0" end="0"/>
                                            </p:txEl>
                                          </p:spTgt>
                                        </p:tgtEl>
                                        <p:attrNameLst>
                                          <p:attrName>style.visibility</p:attrName>
                                        </p:attrNameLst>
                                      </p:cBhvr>
                                      <p:to>
                                        <p:strVal val="visible"/>
                                      </p:to>
                                    </p:set>
                                    <p:animEffect transition="in" filter="checkerboard(across)">
                                      <p:cBhvr>
                                        <p:cTn id="15" dur="500"/>
                                        <p:tgtEl>
                                          <p:spTgt spid="717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7174"/>
                                        </p:tgtEl>
                                        <p:attrNameLst>
                                          <p:attrName>style.visibility</p:attrName>
                                        </p:attrNameLst>
                                      </p:cBhvr>
                                      <p:to>
                                        <p:strVal val="visible"/>
                                      </p:to>
                                    </p:set>
                                    <p:anim calcmode="lin" valueType="num">
                                      <p:cBhvr additive="base">
                                        <p:cTn id="20" dur="500" fill="hold"/>
                                        <p:tgtEl>
                                          <p:spTgt spid="7174"/>
                                        </p:tgtEl>
                                        <p:attrNameLst>
                                          <p:attrName>ppt_x</p:attrName>
                                        </p:attrNameLst>
                                      </p:cBhvr>
                                      <p:tavLst>
                                        <p:tav tm="0">
                                          <p:val>
                                            <p:strVal val="#ppt_x"/>
                                          </p:val>
                                        </p:tav>
                                        <p:tav tm="100000">
                                          <p:val>
                                            <p:strVal val="#ppt_x"/>
                                          </p:val>
                                        </p:tav>
                                      </p:tavLst>
                                    </p:anim>
                                    <p:anim calcmode="lin" valueType="num">
                                      <p:cBhvr additive="base">
                                        <p:cTn id="21" dur="500" fill="hold"/>
                                        <p:tgtEl>
                                          <p:spTgt spid="717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171">
                                            <p:txEl>
                                              <p:pRg st="2" end="2"/>
                                            </p:txEl>
                                          </p:spTgt>
                                        </p:tgtEl>
                                        <p:attrNameLst>
                                          <p:attrName>style.visibility</p:attrName>
                                        </p:attrNameLst>
                                      </p:cBhvr>
                                      <p:to>
                                        <p:strVal val="visible"/>
                                      </p:to>
                                    </p:set>
                                    <p:animEffect transition="in" filter="blinds(horizontal)">
                                      <p:cBhvr>
                                        <p:cTn id="26" dur="500"/>
                                        <p:tgtEl>
                                          <p:spTgt spid="7171">
                                            <p:txEl>
                                              <p:pRg st="2" end="2"/>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Effect transition="in" filter="blinds(horizontal)">
                                      <p:cBhvr>
                                        <p:cTn id="29" dur="500"/>
                                        <p:tgtEl>
                                          <p:spTgt spid="717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ntr" presetSubtype="16" fill="hold" grpId="0" nodeType="clickEffect">
                                  <p:stCondLst>
                                    <p:cond delay="0"/>
                                  </p:stCondLst>
                                  <p:childTnLst>
                                    <p:set>
                                      <p:cBhvr>
                                        <p:cTn id="33" dur="1" fill="hold">
                                          <p:stCondLst>
                                            <p:cond delay="0"/>
                                          </p:stCondLst>
                                        </p:cTn>
                                        <p:tgtEl>
                                          <p:spTgt spid="7175"/>
                                        </p:tgtEl>
                                        <p:attrNameLst>
                                          <p:attrName>style.visibility</p:attrName>
                                        </p:attrNameLst>
                                      </p:cBhvr>
                                      <p:to>
                                        <p:strVal val="visible"/>
                                      </p:to>
                                    </p:set>
                                    <p:animEffect transition="in" filter="diamond(in)">
                                      <p:cBhvr>
                                        <p:cTn id="34" dur="2000"/>
                                        <p:tgtEl>
                                          <p:spTgt spid="7175"/>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7176"/>
                                        </p:tgtEl>
                                        <p:attrNameLst>
                                          <p:attrName>style.visibility</p:attrName>
                                        </p:attrNameLst>
                                      </p:cBhvr>
                                      <p:to>
                                        <p:strVal val="visible"/>
                                      </p:to>
                                    </p:set>
                                    <p:anim calcmode="lin" valueType="num">
                                      <p:cBhvr additive="base">
                                        <p:cTn id="39" dur="500" fill="hold"/>
                                        <p:tgtEl>
                                          <p:spTgt spid="7176"/>
                                        </p:tgtEl>
                                        <p:attrNameLst>
                                          <p:attrName>ppt_x</p:attrName>
                                        </p:attrNameLst>
                                      </p:cBhvr>
                                      <p:tavLst>
                                        <p:tav tm="0">
                                          <p:val>
                                            <p:strVal val="#ppt_x"/>
                                          </p:val>
                                        </p:tav>
                                        <p:tav tm="100000">
                                          <p:val>
                                            <p:strVal val="#ppt_x"/>
                                          </p:val>
                                        </p:tav>
                                      </p:tavLst>
                                    </p:anim>
                                    <p:anim calcmode="lin" valueType="num">
                                      <p:cBhvr additive="base">
                                        <p:cTn id="40" dur="500" fill="hold"/>
                                        <p:tgtEl>
                                          <p:spTgt spid="717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nodeType="clickEffect">
                                  <p:stCondLst>
                                    <p:cond delay="0"/>
                                  </p:stCondLst>
                                  <p:childTnLst>
                                    <p:set>
                                      <p:cBhvr>
                                        <p:cTn id="44" dur="1" fill="hold">
                                          <p:stCondLst>
                                            <p:cond delay="0"/>
                                          </p:stCondLst>
                                        </p:cTn>
                                        <p:tgtEl>
                                          <p:spTgt spid="7171">
                                            <p:txEl>
                                              <p:pRg st="4" end="4"/>
                                            </p:txEl>
                                          </p:spTgt>
                                        </p:tgtEl>
                                        <p:attrNameLst>
                                          <p:attrName>style.visibility</p:attrName>
                                        </p:attrNameLst>
                                      </p:cBhvr>
                                      <p:to>
                                        <p:strVal val="visible"/>
                                      </p:to>
                                    </p:set>
                                    <p:animEffect transition="in" filter="box(in)">
                                      <p:cBhvr>
                                        <p:cTn id="45" dur="500"/>
                                        <p:tgtEl>
                                          <p:spTgt spid="7171">
                                            <p:txEl>
                                              <p:pRg st="4" end="4"/>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7171">
                                            <p:txEl>
                                              <p:pRg st="5" end="5"/>
                                            </p:txEl>
                                          </p:spTgt>
                                        </p:tgtEl>
                                        <p:attrNameLst>
                                          <p:attrName>style.visibility</p:attrName>
                                        </p:attrNameLst>
                                      </p:cBhvr>
                                      <p:to>
                                        <p:strVal val="visible"/>
                                      </p:to>
                                    </p:set>
                                    <p:animEffect transition="in" filter="box(in)">
                                      <p:cBhvr>
                                        <p:cTn id="48" dur="500"/>
                                        <p:tgtEl>
                                          <p:spTgt spid="7171">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177"/>
                                        </p:tgtEl>
                                        <p:attrNameLst>
                                          <p:attrName>style.visibility</p:attrName>
                                        </p:attrNameLst>
                                      </p:cBhvr>
                                      <p:to>
                                        <p:strVal val="visible"/>
                                      </p:to>
                                    </p:set>
                                    <p:anim calcmode="lin" valueType="num">
                                      <p:cBhvr additive="base">
                                        <p:cTn id="53" dur="500" fill="hold"/>
                                        <p:tgtEl>
                                          <p:spTgt spid="7177"/>
                                        </p:tgtEl>
                                        <p:attrNameLst>
                                          <p:attrName>ppt_x</p:attrName>
                                        </p:attrNameLst>
                                      </p:cBhvr>
                                      <p:tavLst>
                                        <p:tav tm="0">
                                          <p:val>
                                            <p:strVal val="#ppt_x"/>
                                          </p:val>
                                        </p:tav>
                                        <p:tav tm="100000">
                                          <p:val>
                                            <p:strVal val="#ppt_x"/>
                                          </p:val>
                                        </p:tav>
                                      </p:tavLst>
                                    </p:anim>
                                    <p:anim calcmode="lin" valueType="num">
                                      <p:cBhvr additive="base">
                                        <p:cTn id="54" dur="500" fill="hold"/>
                                        <p:tgtEl>
                                          <p:spTgt spid="71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p:bldP spid="7175" grpId="0"/>
      <p:bldP spid="7176" grpId="0"/>
      <p:bldP spid="717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Line 4"/>
          <p:cNvSpPr>
            <a:spLocks noChangeShapeType="1"/>
          </p:cNvSpPr>
          <p:nvPr/>
        </p:nvSpPr>
        <p:spPr bwMode="auto">
          <a:xfrm>
            <a:off x="2057400" y="1524000"/>
            <a:ext cx="1524000" cy="1219200"/>
          </a:xfrm>
          <a:prstGeom prst="line">
            <a:avLst/>
          </a:prstGeom>
          <a:noFill/>
          <a:ln w="34925">
            <a:solidFill>
              <a:schemeClr val="tx1"/>
            </a:solidFill>
            <a:round/>
            <a:headEnd/>
            <a:tailEnd type="triangle" w="med" len="med"/>
          </a:ln>
        </p:spPr>
        <p:txBody>
          <a:bodyPr/>
          <a:lstStyle/>
          <a:p>
            <a:endParaRPr lang="en-US"/>
          </a:p>
        </p:txBody>
      </p:sp>
      <p:sp>
        <p:nvSpPr>
          <p:cNvPr id="7171" name="Line 5"/>
          <p:cNvSpPr>
            <a:spLocks noChangeShapeType="1"/>
          </p:cNvSpPr>
          <p:nvPr/>
        </p:nvSpPr>
        <p:spPr bwMode="auto">
          <a:xfrm flipV="1">
            <a:off x="2133600" y="3962400"/>
            <a:ext cx="1524000" cy="990600"/>
          </a:xfrm>
          <a:prstGeom prst="line">
            <a:avLst/>
          </a:prstGeom>
          <a:noFill/>
          <a:ln w="34925">
            <a:solidFill>
              <a:schemeClr val="tx1"/>
            </a:solidFill>
            <a:round/>
            <a:headEnd/>
            <a:tailEnd type="triangle" w="med" len="med"/>
          </a:ln>
        </p:spPr>
        <p:txBody>
          <a:bodyPr/>
          <a:lstStyle/>
          <a:p>
            <a:endParaRPr lang="en-US"/>
          </a:p>
        </p:txBody>
      </p:sp>
      <p:sp>
        <p:nvSpPr>
          <p:cNvPr id="7172" name="Oval 6"/>
          <p:cNvSpPr>
            <a:spLocks noChangeArrowheads="1"/>
          </p:cNvSpPr>
          <p:nvPr/>
        </p:nvSpPr>
        <p:spPr bwMode="auto">
          <a:xfrm>
            <a:off x="228600" y="24384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73" name="Oval 11"/>
          <p:cNvSpPr>
            <a:spLocks noChangeArrowheads="1"/>
          </p:cNvSpPr>
          <p:nvPr/>
        </p:nvSpPr>
        <p:spPr bwMode="auto">
          <a:xfrm>
            <a:off x="3429000" y="2819400"/>
            <a:ext cx="3048000" cy="990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3" name="Text Box 12"/>
          <p:cNvSpPr txBox="1">
            <a:spLocks noChangeArrowheads="1"/>
          </p:cNvSpPr>
          <p:nvPr/>
        </p:nvSpPr>
        <p:spPr bwMode="auto">
          <a:xfrm>
            <a:off x="3810000" y="2590800"/>
            <a:ext cx="2362200" cy="954088"/>
          </a:xfrm>
          <a:prstGeom prst="rect">
            <a:avLst/>
          </a:prstGeom>
          <a:noFill/>
          <a:ln w="9525">
            <a:noFill/>
            <a:miter lim="800000"/>
            <a:headEnd/>
            <a:tailEnd/>
          </a:ln>
        </p:spPr>
        <p:txBody>
          <a:bodyPr>
            <a:spAutoFit/>
          </a:bodyPr>
          <a:lstStyle/>
          <a:p>
            <a:pPr>
              <a:spcBef>
                <a:spcPct val="50000"/>
              </a:spcBef>
            </a:pPr>
            <a:r>
              <a:rPr lang="en-US" sz="2800" i="1"/>
              <a:t>   </a:t>
            </a:r>
            <a:r>
              <a:rPr lang="en-US" sz="2800" b="1" i="1"/>
              <a:t>Chloroplast</a:t>
            </a:r>
          </a:p>
        </p:txBody>
      </p:sp>
      <p:sp>
        <p:nvSpPr>
          <p:cNvPr id="7175" name="Line 13"/>
          <p:cNvSpPr>
            <a:spLocks noChangeShapeType="1"/>
          </p:cNvSpPr>
          <p:nvPr/>
        </p:nvSpPr>
        <p:spPr bwMode="auto">
          <a:xfrm flipV="1">
            <a:off x="6019800" y="2286000"/>
            <a:ext cx="762000" cy="685800"/>
          </a:xfrm>
          <a:prstGeom prst="line">
            <a:avLst/>
          </a:prstGeom>
          <a:noFill/>
          <a:ln w="34925">
            <a:solidFill>
              <a:schemeClr val="tx1"/>
            </a:solidFill>
            <a:round/>
            <a:headEnd/>
            <a:tailEnd type="triangle" w="med" len="med"/>
          </a:ln>
        </p:spPr>
        <p:txBody>
          <a:bodyPr/>
          <a:lstStyle/>
          <a:p>
            <a:endParaRPr lang="en-US"/>
          </a:p>
        </p:txBody>
      </p:sp>
      <p:sp>
        <p:nvSpPr>
          <p:cNvPr id="7176" name="Line 14"/>
          <p:cNvSpPr>
            <a:spLocks noChangeShapeType="1"/>
          </p:cNvSpPr>
          <p:nvPr/>
        </p:nvSpPr>
        <p:spPr bwMode="auto">
          <a:xfrm>
            <a:off x="6019800" y="3657600"/>
            <a:ext cx="762000" cy="457200"/>
          </a:xfrm>
          <a:prstGeom prst="line">
            <a:avLst/>
          </a:prstGeom>
          <a:noFill/>
          <a:ln w="34925">
            <a:solidFill>
              <a:schemeClr val="tx1"/>
            </a:solidFill>
            <a:round/>
            <a:headEnd/>
            <a:tailEnd type="triangle" w="med" len="med"/>
          </a:ln>
        </p:spPr>
        <p:txBody>
          <a:bodyPr/>
          <a:lstStyle/>
          <a:p>
            <a:endParaRPr lang="en-US"/>
          </a:p>
        </p:txBody>
      </p:sp>
      <p:sp>
        <p:nvSpPr>
          <p:cNvPr id="7177" name="Text Box 15"/>
          <p:cNvSpPr txBox="1">
            <a:spLocks noChangeArrowheads="1"/>
          </p:cNvSpPr>
          <p:nvPr/>
        </p:nvSpPr>
        <p:spPr bwMode="auto">
          <a:xfrm>
            <a:off x="152400" y="6334125"/>
            <a:ext cx="3429000" cy="523875"/>
          </a:xfrm>
          <a:prstGeom prst="rect">
            <a:avLst/>
          </a:prstGeom>
          <a:noFill/>
          <a:ln w="9525">
            <a:noFill/>
            <a:miter lim="800000"/>
            <a:headEnd/>
            <a:tailEnd/>
          </a:ln>
        </p:spPr>
        <p:txBody>
          <a:bodyPr>
            <a:spAutoFit/>
          </a:bodyPr>
          <a:lstStyle/>
          <a:p>
            <a:pPr>
              <a:spcBef>
                <a:spcPct val="50000"/>
              </a:spcBef>
            </a:pPr>
            <a:r>
              <a:rPr lang="en-US" sz="2800" i="1"/>
              <a:t>Materials In </a:t>
            </a:r>
            <a:r>
              <a:rPr lang="en-US" sz="2800" i="1">
                <a:sym typeface="Wingdings" pitchFamily="2" charset="2"/>
              </a:rPr>
              <a:t></a:t>
            </a:r>
            <a:endParaRPr lang="en-US" sz="2800" i="1"/>
          </a:p>
        </p:txBody>
      </p:sp>
      <p:sp>
        <p:nvSpPr>
          <p:cNvPr id="7178" name="Text Box 17"/>
          <p:cNvSpPr txBox="1">
            <a:spLocks noChangeArrowheads="1"/>
          </p:cNvSpPr>
          <p:nvPr/>
        </p:nvSpPr>
        <p:spPr bwMode="auto">
          <a:xfrm>
            <a:off x="6324600" y="6324600"/>
            <a:ext cx="2895600" cy="523875"/>
          </a:xfrm>
          <a:prstGeom prst="rect">
            <a:avLst/>
          </a:prstGeom>
          <a:noFill/>
          <a:ln w="9525">
            <a:noFill/>
            <a:miter lim="800000"/>
            <a:headEnd/>
            <a:tailEnd/>
          </a:ln>
        </p:spPr>
        <p:txBody>
          <a:bodyPr>
            <a:spAutoFit/>
          </a:bodyPr>
          <a:lstStyle/>
          <a:p>
            <a:pPr>
              <a:spcBef>
                <a:spcPct val="50000"/>
              </a:spcBef>
            </a:pPr>
            <a:r>
              <a:rPr lang="en-US" sz="2800" i="1"/>
              <a:t>Products Out  </a:t>
            </a:r>
            <a:r>
              <a:rPr lang="en-US" sz="2800" i="1">
                <a:sym typeface="Wingdings" pitchFamily="2" charset="2"/>
              </a:rPr>
              <a:t></a:t>
            </a:r>
            <a:endParaRPr lang="en-US" sz="2800" i="1"/>
          </a:p>
        </p:txBody>
      </p:sp>
      <p:sp>
        <p:nvSpPr>
          <p:cNvPr id="7179" name="Oval 6"/>
          <p:cNvSpPr>
            <a:spLocks noChangeArrowheads="1"/>
          </p:cNvSpPr>
          <p:nvPr/>
        </p:nvSpPr>
        <p:spPr bwMode="auto">
          <a:xfrm>
            <a:off x="228600" y="45720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7180" name="Oval 6"/>
          <p:cNvSpPr>
            <a:spLocks noChangeArrowheads="1"/>
          </p:cNvSpPr>
          <p:nvPr/>
        </p:nvSpPr>
        <p:spPr bwMode="auto">
          <a:xfrm>
            <a:off x="228600" y="3048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11271" name="Text Box 9"/>
          <p:cNvSpPr txBox="1">
            <a:spLocks noChangeArrowheads="1"/>
          </p:cNvSpPr>
          <p:nvPr/>
        </p:nvSpPr>
        <p:spPr bwMode="auto">
          <a:xfrm>
            <a:off x="533400" y="2743200"/>
            <a:ext cx="1676400" cy="954088"/>
          </a:xfrm>
          <a:prstGeom prst="rect">
            <a:avLst/>
          </a:prstGeom>
          <a:noFill/>
          <a:ln w="9525">
            <a:noFill/>
            <a:miter lim="800000"/>
            <a:headEnd/>
            <a:tailEnd/>
          </a:ln>
        </p:spPr>
        <p:txBody>
          <a:bodyPr>
            <a:spAutoFit/>
          </a:bodyPr>
          <a:lstStyle/>
          <a:p>
            <a:pPr algn="ctr">
              <a:spcBef>
                <a:spcPct val="50000"/>
              </a:spcBef>
            </a:pPr>
            <a:r>
              <a:rPr lang="en-US" sz="2800" i="1"/>
              <a:t> Carbon Dioxide</a:t>
            </a:r>
          </a:p>
        </p:txBody>
      </p:sp>
      <p:sp>
        <p:nvSpPr>
          <p:cNvPr id="11269" name="Text Box 7"/>
          <p:cNvSpPr txBox="1">
            <a:spLocks noChangeArrowheads="1"/>
          </p:cNvSpPr>
          <p:nvPr/>
        </p:nvSpPr>
        <p:spPr bwMode="auto">
          <a:xfrm>
            <a:off x="609600" y="685800"/>
            <a:ext cx="1524000" cy="519113"/>
          </a:xfrm>
          <a:prstGeom prst="rect">
            <a:avLst/>
          </a:prstGeom>
          <a:noFill/>
          <a:ln w="9525">
            <a:noFill/>
            <a:miter lim="800000"/>
            <a:headEnd/>
            <a:tailEnd/>
          </a:ln>
        </p:spPr>
        <p:txBody>
          <a:bodyPr>
            <a:spAutoFit/>
          </a:bodyPr>
          <a:lstStyle/>
          <a:p>
            <a:pPr>
              <a:spcBef>
                <a:spcPct val="50000"/>
              </a:spcBef>
            </a:pPr>
            <a:r>
              <a:rPr lang="en-US" sz="2800" i="1"/>
              <a:t>Energy</a:t>
            </a:r>
          </a:p>
        </p:txBody>
      </p:sp>
      <p:sp>
        <p:nvSpPr>
          <p:cNvPr id="20" name="Text Box 7"/>
          <p:cNvSpPr txBox="1">
            <a:spLocks noChangeArrowheads="1"/>
          </p:cNvSpPr>
          <p:nvPr/>
        </p:nvSpPr>
        <p:spPr bwMode="auto">
          <a:xfrm>
            <a:off x="609600" y="5105400"/>
            <a:ext cx="1524000" cy="519113"/>
          </a:xfrm>
          <a:prstGeom prst="rect">
            <a:avLst/>
          </a:prstGeom>
          <a:noFill/>
          <a:ln w="9525">
            <a:noFill/>
            <a:miter lim="800000"/>
            <a:headEnd/>
            <a:tailEnd/>
          </a:ln>
        </p:spPr>
        <p:txBody>
          <a:bodyPr>
            <a:spAutoFit/>
          </a:bodyPr>
          <a:lstStyle/>
          <a:p>
            <a:pPr>
              <a:spcBef>
                <a:spcPct val="50000"/>
              </a:spcBef>
            </a:pPr>
            <a:r>
              <a:rPr lang="en-US" sz="2800" i="1"/>
              <a:t>Water</a:t>
            </a:r>
          </a:p>
        </p:txBody>
      </p:sp>
      <p:sp>
        <p:nvSpPr>
          <p:cNvPr id="7184" name="Line 4"/>
          <p:cNvSpPr>
            <a:spLocks noChangeShapeType="1"/>
          </p:cNvSpPr>
          <p:nvPr/>
        </p:nvSpPr>
        <p:spPr bwMode="auto">
          <a:xfrm>
            <a:off x="2590800" y="3246438"/>
            <a:ext cx="762000" cy="46037"/>
          </a:xfrm>
          <a:prstGeom prst="line">
            <a:avLst/>
          </a:prstGeom>
          <a:noFill/>
          <a:ln w="34925">
            <a:solidFill>
              <a:schemeClr val="tx1"/>
            </a:solidFill>
            <a:round/>
            <a:headEnd/>
            <a:tailEnd type="triangle" w="med" len="med"/>
          </a:ln>
        </p:spPr>
        <p:txBody>
          <a:bodyPr/>
          <a:lstStyle/>
          <a:p>
            <a:endParaRPr lang="en-US"/>
          </a:p>
        </p:txBody>
      </p:sp>
      <p:sp>
        <p:nvSpPr>
          <p:cNvPr id="7185" name="TextBox 21"/>
          <p:cNvSpPr txBox="1">
            <a:spLocks noChangeArrowheads="1"/>
          </p:cNvSpPr>
          <p:nvPr/>
        </p:nvSpPr>
        <p:spPr bwMode="auto">
          <a:xfrm>
            <a:off x="2971800" y="0"/>
            <a:ext cx="3313113" cy="646113"/>
          </a:xfrm>
          <a:prstGeom prst="rect">
            <a:avLst/>
          </a:prstGeom>
          <a:noFill/>
          <a:ln w="9525">
            <a:noFill/>
            <a:miter lim="800000"/>
            <a:headEnd/>
            <a:tailEnd/>
          </a:ln>
        </p:spPr>
        <p:txBody>
          <a:bodyPr wrap="none">
            <a:spAutoFit/>
          </a:bodyPr>
          <a:lstStyle/>
          <a:p>
            <a:r>
              <a:rPr lang="en-US" sz="3600" i="1"/>
              <a:t>Photosynthesis</a:t>
            </a:r>
          </a:p>
        </p:txBody>
      </p:sp>
      <p:sp>
        <p:nvSpPr>
          <p:cNvPr id="7186" name="Oval 6"/>
          <p:cNvSpPr>
            <a:spLocks noChangeArrowheads="1"/>
          </p:cNvSpPr>
          <p:nvPr/>
        </p:nvSpPr>
        <p:spPr bwMode="auto">
          <a:xfrm>
            <a:off x="6705600" y="10668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4" name="Text Box 7"/>
          <p:cNvSpPr txBox="1">
            <a:spLocks noChangeArrowheads="1"/>
          </p:cNvSpPr>
          <p:nvPr/>
        </p:nvSpPr>
        <p:spPr bwMode="auto">
          <a:xfrm>
            <a:off x="7086600" y="1600200"/>
            <a:ext cx="1524000" cy="523875"/>
          </a:xfrm>
          <a:prstGeom prst="rect">
            <a:avLst/>
          </a:prstGeom>
          <a:noFill/>
          <a:ln w="9525">
            <a:noFill/>
            <a:miter lim="800000"/>
            <a:headEnd/>
            <a:tailEnd/>
          </a:ln>
        </p:spPr>
        <p:txBody>
          <a:bodyPr>
            <a:spAutoFit/>
          </a:bodyPr>
          <a:lstStyle/>
          <a:p>
            <a:pPr>
              <a:spcBef>
                <a:spcPct val="50000"/>
              </a:spcBef>
            </a:pPr>
            <a:r>
              <a:rPr lang="en-US" sz="2800" i="1"/>
              <a:t>Glucose</a:t>
            </a:r>
          </a:p>
        </p:txBody>
      </p:sp>
      <p:sp>
        <p:nvSpPr>
          <p:cNvPr id="7188" name="Oval 6"/>
          <p:cNvSpPr>
            <a:spLocks noChangeArrowheads="1"/>
          </p:cNvSpPr>
          <p:nvPr/>
        </p:nvSpPr>
        <p:spPr bwMode="auto">
          <a:xfrm>
            <a:off x="6705600" y="3657600"/>
            <a:ext cx="2286000" cy="16764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26" name="Text Box 7"/>
          <p:cNvSpPr txBox="1">
            <a:spLocks noChangeArrowheads="1"/>
          </p:cNvSpPr>
          <p:nvPr/>
        </p:nvSpPr>
        <p:spPr bwMode="auto">
          <a:xfrm>
            <a:off x="7239000" y="4191000"/>
            <a:ext cx="1524000" cy="519113"/>
          </a:xfrm>
          <a:prstGeom prst="rect">
            <a:avLst/>
          </a:prstGeom>
          <a:noFill/>
          <a:ln w="9525">
            <a:noFill/>
            <a:miter lim="800000"/>
            <a:headEnd/>
            <a:tailEnd/>
          </a:ln>
        </p:spPr>
        <p:txBody>
          <a:bodyPr>
            <a:spAutoFit/>
          </a:bodyPr>
          <a:lstStyle/>
          <a:p>
            <a:pPr>
              <a:spcBef>
                <a:spcPct val="50000"/>
              </a:spcBef>
            </a:pPr>
            <a:r>
              <a:rPr lang="en-US" sz="2800" i="1"/>
              <a:t>Oxygen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3"/>
                                        </p:tgtEl>
                                        <p:attrNameLst>
                                          <p:attrName>style.visibility</p:attrName>
                                        </p:attrNameLst>
                                      </p:cBhvr>
                                      <p:to>
                                        <p:strVal val="visible"/>
                                      </p:to>
                                    </p:set>
                                    <p:animEffect transition="in" filter="blinds(horizontal)">
                                      <p:cBhvr>
                                        <p:cTn id="7" dur="500"/>
                                        <p:tgtEl>
                                          <p:spTgt spid="1127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blinds(horizontal)">
                                      <p:cBhvr>
                                        <p:cTn id="12" dur="500"/>
                                        <p:tgtEl>
                                          <p:spTgt spid="11269"/>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11271"/>
                                        </p:tgtEl>
                                        <p:attrNameLst>
                                          <p:attrName>style.visibility</p:attrName>
                                        </p:attrNameLst>
                                      </p:cBhvr>
                                      <p:to>
                                        <p:strVal val="visible"/>
                                      </p:to>
                                    </p:set>
                                    <p:animEffect transition="in" filter="blinds(horizontal)">
                                      <p:cBhvr>
                                        <p:cTn id="15" dur="500"/>
                                        <p:tgtEl>
                                          <p:spTgt spid="11271"/>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blinds(horizontal)">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26">
                                            <p:txEl>
                                              <p:pRg st="0" end="0"/>
                                            </p:txEl>
                                          </p:spTgt>
                                        </p:tgtEl>
                                        <p:attrNameLst>
                                          <p:attrName>style.visibility</p:attrName>
                                        </p:attrNameLst>
                                      </p:cBhvr>
                                      <p:to>
                                        <p:strVal val="visible"/>
                                      </p:to>
                                    </p:set>
                                    <p:animEffect transition="in" filter="blinds(horizontal)">
                                      <p:cBhvr>
                                        <p:cTn id="23" dur="500"/>
                                        <p:tgtEl>
                                          <p:spTgt spid="26">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blinds(horizontal)">
                                      <p:cBhvr>
                                        <p:cTn id="28"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3" grpId="0"/>
      <p:bldP spid="11271" grpId="0"/>
      <p:bldP spid="11269" grpId="0"/>
      <p:bldP spid="20" grpId="0"/>
      <p:bldP spid="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b="1" i="1" smtClean="0">
                <a:solidFill>
                  <a:srgbClr val="00B050"/>
                </a:solidFill>
              </a:rPr>
              <a:t>Photosynthesis</a:t>
            </a:r>
          </a:p>
        </p:txBody>
      </p:sp>
      <p:pic>
        <p:nvPicPr>
          <p:cNvPr id="4" name="Picture 9" descr="http://www.sheppardsoftware.com/content/animals/kidscorner/foodchain/photosynth.gif"/>
          <p:cNvPicPr>
            <a:picLocks noChangeAspect="1" noChangeArrowheads="1"/>
          </p:cNvPicPr>
          <p:nvPr/>
        </p:nvPicPr>
        <p:blipFill>
          <a:blip r:embed="rId2" cstate="print"/>
          <a:srcRect/>
          <a:stretch>
            <a:fillRect/>
          </a:stretch>
        </p:blipFill>
        <p:spPr bwMode="auto">
          <a:xfrm>
            <a:off x="52388" y="1295400"/>
            <a:ext cx="4519612" cy="5334000"/>
          </a:xfrm>
          <a:prstGeom prst="rect">
            <a:avLst/>
          </a:prstGeom>
          <a:noFill/>
          <a:ln>
            <a:solidFill>
              <a:schemeClr val="tx1">
                <a:lumMod val="75000"/>
                <a:lumOff val="25000"/>
              </a:schemeClr>
            </a:solidFill>
          </a:ln>
        </p:spPr>
      </p:pic>
      <p:pic>
        <p:nvPicPr>
          <p:cNvPr id="7" name="Picture 7" descr="Super basic process of photosynthesis"/>
          <p:cNvPicPr>
            <a:picLocks noChangeAspect="1" noChangeArrowheads="1"/>
          </p:cNvPicPr>
          <p:nvPr/>
        </p:nvPicPr>
        <p:blipFill>
          <a:blip r:embed="rId3" cstate="print"/>
          <a:srcRect/>
          <a:stretch>
            <a:fillRect/>
          </a:stretch>
        </p:blipFill>
        <p:spPr bwMode="auto">
          <a:xfrm>
            <a:off x="4724400" y="1828800"/>
            <a:ext cx="4287838" cy="4229100"/>
          </a:xfrm>
          <a:prstGeom prst="rect">
            <a:avLst/>
          </a:prstGeom>
          <a:noFill/>
          <a:ln w="12700">
            <a:solidFill>
              <a:schemeClr val="tx1">
                <a:lumMod val="65000"/>
                <a:lumOff val="35000"/>
              </a:schemeClr>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photosynthesis"/>
          <p:cNvPicPr>
            <a:picLocks noChangeAspect="1" noChangeArrowheads="1"/>
          </p:cNvPicPr>
          <p:nvPr/>
        </p:nvPicPr>
        <p:blipFill>
          <a:blip r:embed="rId2" cstate="print"/>
          <a:srcRect/>
          <a:stretch>
            <a:fillRect/>
          </a:stretch>
        </p:blipFill>
        <p:spPr bwMode="auto">
          <a:xfrm>
            <a:off x="0" y="457200"/>
            <a:ext cx="9144000" cy="5457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63562"/>
          </a:xfrm>
        </p:spPr>
        <p:txBody>
          <a:bodyPr/>
          <a:lstStyle/>
          <a:p>
            <a:pPr eaLnBrk="1" hangingPunct="1"/>
            <a:r>
              <a:rPr lang="en-US" sz="4000" b="1" i="1" smtClean="0">
                <a:solidFill>
                  <a:srgbClr val="0070C0"/>
                </a:solidFill>
              </a:rPr>
              <a:t>All Cells Release Energy</a:t>
            </a:r>
          </a:p>
        </p:txBody>
      </p:sp>
      <p:sp>
        <p:nvSpPr>
          <p:cNvPr id="10243" name="Rectangle 3"/>
          <p:cNvSpPr>
            <a:spLocks noGrp="1" noChangeArrowheads="1"/>
          </p:cNvSpPr>
          <p:nvPr>
            <p:ph type="body" idx="1"/>
          </p:nvPr>
        </p:nvSpPr>
        <p:spPr>
          <a:xfrm>
            <a:off x="457200" y="914400"/>
            <a:ext cx="8229600" cy="5211763"/>
          </a:xfrm>
        </p:spPr>
        <p:txBody>
          <a:bodyPr/>
          <a:lstStyle/>
          <a:p>
            <a:pPr eaLnBrk="1" hangingPunct="1"/>
            <a:r>
              <a:rPr lang="en-US" smtClean="0"/>
              <a:t>Glucose and other sugars are cell food.  They are the power source for cell activities in almost all living things.</a:t>
            </a:r>
          </a:p>
          <a:p>
            <a:pPr eaLnBrk="1" hangingPunct="1"/>
            <a:r>
              <a:rPr lang="en-US" smtClean="0"/>
              <a:t>Chemical energy is stored in the _______ of sugars.</a:t>
            </a:r>
          </a:p>
          <a:p>
            <a:pPr eaLnBrk="1" hangingPunct="1"/>
            <a:r>
              <a:rPr lang="en-US" smtClean="0"/>
              <a:t>Cells release energy in two ways.</a:t>
            </a:r>
          </a:p>
          <a:p>
            <a:pPr eaLnBrk="1" hangingPunct="1">
              <a:buFontTx/>
              <a:buNone/>
            </a:pPr>
            <a:r>
              <a:rPr lang="en-US" smtClean="0"/>
              <a:t>			1. ___________ Respiration</a:t>
            </a:r>
          </a:p>
          <a:p>
            <a:pPr eaLnBrk="1" hangingPunct="1">
              <a:buFontTx/>
              <a:buNone/>
            </a:pPr>
            <a:r>
              <a:rPr lang="en-US" smtClean="0"/>
              <a:t>			2. __________________</a:t>
            </a:r>
          </a:p>
        </p:txBody>
      </p:sp>
      <p:sp>
        <p:nvSpPr>
          <p:cNvPr id="10244" name="Text Box 4"/>
          <p:cNvSpPr txBox="1">
            <a:spLocks noChangeArrowheads="1"/>
          </p:cNvSpPr>
          <p:nvPr/>
        </p:nvSpPr>
        <p:spPr bwMode="auto">
          <a:xfrm>
            <a:off x="7010400" y="2438400"/>
            <a:ext cx="1165225" cy="523875"/>
          </a:xfrm>
          <a:prstGeom prst="rect">
            <a:avLst/>
          </a:prstGeom>
          <a:noFill/>
          <a:ln w="9525">
            <a:noFill/>
            <a:miter lim="800000"/>
            <a:headEnd/>
            <a:tailEnd/>
          </a:ln>
        </p:spPr>
        <p:txBody>
          <a:bodyPr wrap="none">
            <a:spAutoFit/>
          </a:bodyPr>
          <a:lstStyle/>
          <a:p>
            <a:r>
              <a:rPr lang="en-US" sz="2800"/>
              <a:t>bonds</a:t>
            </a:r>
          </a:p>
        </p:txBody>
      </p:sp>
      <p:sp>
        <p:nvSpPr>
          <p:cNvPr id="10245" name="Text Box 5"/>
          <p:cNvSpPr txBox="1">
            <a:spLocks noChangeArrowheads="1"/>
          </p:cNvSpPr>
          <p:nvPr/>
        </p:nvSpPr>
        <p:spPr bwMode="auto">
          <a:xfrm>
            <a:off x="3505200" y="4140200"/>
            <a:ext cx="1477963" cy="519113"/>
          </a:xfrm>
          <a:prstGeom prst="rect">
            <a:avLst/>
          </a:prstGeom>
          <a:noFill/>
          <a:ln w="9525">
            <a:noFill/>
            <a:miter lim="800000"/>
            <a:headEnd/>
            <a:tailEnd/>
          </a:ln>
        </p:spPr>
        <p:txBody>
          <a:bodyPr wrap="none">
            <a:spAutoFit/>
          </a:bodyPr>
          <a:lstStyle/>
          <a:p>
            <a:r>
              <a:rPr lang="en-US" sz="2800"/>
              <a:t>Cellular</a:t>
            </a:r>
            <a:r>
              <a:rPr lang="en-US" sz="2400"/>
              <a:t> </a:t>
            </a:r>
          </a:p>
        </p:txBody>
      </p:sp>
      <p:sp>
        <p:nvSpPr>
          <p:cNvPr id="10246" name="Text Box 6"/>
          <p:cNvSpPr txBox="1">
            <a:spLocks noChangeArrowheads="1"/>
          </p:cNvSpPr>
          <p:nvPr/>
        </p:nvSpPr>
        <p:spPr bwMode="auto">
          <a:xfrm>
            <a:off x="3810000" y="4673600"/>
            <a:ext cx="2284413" cy="519113"/>
          </a:xfrm>
          <a:prstGeom prst="rect">
            <a:avLst/>
          </a:prstGeom>
          <a:noFill/>
          <a:ln w="9525">
            <a:noFill/>
            <a:miter lim="800000"/>
            <a:headEnd/>
            <a:tailEnd/>
          </a:ln>
        </p:spPr>
        <p:txBody>
          <a:bodyPr wrap="none">
            <a:spAutoFit/>
          </a:bodyPr>
          <a:lstStyle/>
          <a:p>
            <a:r>
              <a:rPr lang="en-US" sz="2800"/>
              <a:t>Fermentation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mph" presetSubtype="0" nodeType="clickEffect">
                                  <p:stCondLst>
                                    <p:cond delay="0"/>
                                  </p:stCondLst>
                                  <p:childTnLst>
                                    <p:set>
                                      <p:cBhvr override="childStyle">
                                        <p:cTn id="11" dur="indefinite"/>
                                        <p:tgtEl>
                                          <p:spTgt spid="10243">
                                            <p:txEl>
                                              <p:pRg st="1" end="1"/>
                                            </p:txEl>
                                          </p:spTgt>
                                        </p:tgtEl>
                                        <p:attrNameLst>
                                          <p:attrName>style.fontFamily</p:attrName>
                                        </p:attrNameLst>
                                      </p:cBhvr>
                                      <p:to>
                                        <p:strVal val="Times New Roman"/>
                                      </p:to>
                                    </p:se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0244"/>
                                        </p:tgtEl>
                                        <p:attrNameLst>
                                          <p:attrName>style.visibility</p:attrName>
                                        </p:attrNameLst>
                                      </p:cBhvr>
                                      <p:to>
                                        <p:strVal val="visible"/>
                                      </p:to>
                                    </p:set>
                                    <p:anim calcmode="lin" valueType="num">
                                      <p:cBhvr additive="base">
                                        <p:cTn id="16" dur="500" fill="hold"/>
                                        <p:tgtEl>
                                          <p:spTgt spid="10244"/>
                                        </p:tgtEl>
                                        <p:attrNameLst>
                                          <p:attrName>ppt_x</p:attrName>
                                        </p:attrNameLst>
                                      </p:cBhvr>
                                      <p:tavLst>
                                        <p:tav tm="0">
                                          <p:val>
                                            <p:strVal val="#ppt_x"/>
                                          </p:val>
                                        </p:tav>
                                        <p:tav tm="100000">
                                          <p:val>
                                            <p:strVal val="#ppt_x"/>
                                          </p:val>
                                        </p:tav>
                                      </p:tavLst>
                                    </p:anim>
                                    <p:anim calcmode="lin" valueType="num">
                                      <p:cBhvr additive="base">
                                        <p:cTn id="17"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mph" presetSubtype="0" nodeType="clickEffect">
                                  <p:stCondLst>
                                    <p:cond delay="0"/>
                                  </p:stCondLst>
                                  <p:childTnLst>
                                    <p:set>
                                      <p:cBhvr override="childStyle">
                                        <p:cTn id="21" dur="indefinite"/>
                                        <p:tgtEl>
                                          <p:spTgt spid="10243">
                                            <p:txEl>
                                              <p:pRg st="2" end="2"/>
                                            </p:txEl>
                                          </p:spTgt>
                                        </p:tgtEl>
                                        <p:attrNameLst>
                                          <p:attrName>style.fontFamily</p:attrName>
                                        </p:attrNameLst>
                                      </p:cBhvr>
                                      <p:to>
                                        <p:strVal val="Times New Roman"/>
                                      </p:to>
                                    </p:set>
                                  </p:childTnLst>
                                </p:cTn>
                              </p:par>
                            </p:childTnLst>
                          </p:cTn>
                        </p:par>
                      </p:childTnLst>
                    </p:cTn>
                  </p:par>
                  <p:par>
                    <p:cTn id="22" fill="hold">
                      <p:stCondLst>
                        <p:cond delay="indefinite"/>
                      </p:stCondLst>
                      <p:childTnLst>
                        <p:par>
                          <p:cTn id="23" fill="hold">
                            <p:stCondLst>
                              <p:cond delay="0"/>
                            </p:stCondLst>
                            <p:childTnLst>
                              <p:par>
                                <p:cTn id="24" presetID="2" presetClass="emph" presetSubtype="0" nodeType="clickEffect">
                                  <p:stCondLst>
                                    <p:cond delay="0"/>
                                  </p:stCondLst>
                                  <p:childTnLst>
                                    <p:set>
                                      <p:cBhvr override="childStyle">
                                        <p:cTn id="25" dur="indefinite"/>
                                        <p:tgtEl>
                                          <p:spTgt spid="10243">
                                            <p:txEl>
                                              <p:pRg st="3" end="3"/>
                                            </p:txEl>
                                          </p:spTgt>
                                        </p:tgtEl>
                                        <p:attrNameLst>
                                          <p:attrName>style.fontFamily</p:attrName>
                                        </p:attrNameLst>
                                      </p:cBhvr>
                                      <p:to>
                                        <p:strVal val="Times New Roman"/>
                                      </p:to>
                                    </p:set>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0245"/>
                                        </p:tgtEl>
                                        <p:attrNameLst>
                                          <p:attrName>style.visibility</p:attrName>
                                        </p:attrNameLst>
                                      </p:cBhvr>
                                      <p:to>
                                        <p:strVal val="visible"/>
                                      </p:to>
                                    </p:set>
                                    <p:anim calcmode="lin" valueType="num">
                                      <p:cBhvr additive="base">
                                        <p:cTn id="30" dur="500" fill="hold"/>
                                        <p:tgtEl>
                                          <p:spTgt spid="10245"/>
                                        </p:tgtEl>
                                        <p:attrNameLst>
                                          <p:attrName>ppt_x</p:attrName>
                                        </p:attrNameLst>
                                      </p:cBhvr>
                                      <p:tavLst>
                                        <p:tav tm="0">
                                          <p:val>
                                            <p:strVal val="#ppt_x"/>
                                          </p:val>
                                        </p:tav>
                                        <p:tav tm="100000">
                                          <p:val>
                                            <p:strVal val="#ppt_x"/>
                                          </p:val>
                                        </p:tav>
                                      </p:tavLst>
                                    </p:anim>
                                    <p:anim calcmode="lin" valueType="num">
                                      <p:cBhvr additive="base">
                                        <p:cTn id="31" dur="500" fill="hold"/>
                                        <p:tgtEl>
                                          <p:spTgt spid="1024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mph" presetSubtype="0" nodeType="clickEffect">
                                  <p:stCondLst>
                                    <p:cond delay="0"/>
                                  </p:stCondLst>
                                  <p:childTnLst>
                                    <p:set>
                                      <p:cBhvr override="childStyle">
                                        <p:cTn id="35" dur="indefinite"/>
                                        <p:tgtEl>
                                          <p:spTgt spid="10243">
                                            <p:txEl>
                                              <p:pRg st="4" end="4"/>
                                            </p:txEl>
                                          </p:spTgt>
                                        </p:tgtEl>
                                        <p:attrNameLst>
                                          <p:attrName>style.fontFamily</p:attrName>
                                        </p:attrNameLst>
                                      </p:cBhvr>
                                      <p:to>
                                        <p:strVal val="Times New Roman"/>
                                      </p:to>
                                    </p:se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0246"/>
                                        </p:tgtEl>
                                        <p:attrNameLst>
                                          <p:attrName>style.visibility</p:attrName>
                                        </p:attrNameLst>
                                      </p:cBhvr>
                                      <p:to>
                                        <p:strVal val="visible"/>
                                      </p:to>
                                    </p:set>
                                    <p:anim calcmode="lin" valueType="num">
                                      <p:cBhvr additive="base">
                                        <p:cTn id="40" dur="500" fill="hold"/>
                                        <p:tgtEl>
                                          <p:spTgt spid="10246"/>
                                        </p:tgtEl>
                                        <p:attrNameLst>
                                          <p:attrName>ppt_x</p:attrName>
                                        </p:attrNameLst>
                                      </p:cBhvr>
                                      <p:tavLst>
                                        <p:tav tm="0">
                                          <p:val>
                                            <p:strVal val="#ppt_x"/>
                                          </p:val>
                                        </p:tav>
                                        <p:tav tm="100000">
                                          <p:val>
                                            <p:strVal val="#ppt_x"/>
                                          </p:val>
                                        </p:tav>
                                      </p:tavLst>
                                    </p:anim>
                                    <p:anim calcmode="lin" valueType="num">
                                      <p:cBhvr additive="base">
                                        <p:cTn id="41" dur="500" fill="hold"/>
                                        <p:tgtEl>
                                          <p:spTgt spid="102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663</TotalTime>
  <Words>538</Words>
  <Application>Microsoft Office PowerPoint</Application>
  <PresentationFormat>On-screen Show (4:3)</PresentationFormat>
  <Paragraphs>91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Times New Roman</vt:lpstr>
      <vt:lpstr>Wingdings</vt:lpstr>
      <vt:lpstr>Default Design</vt:lpstr>
      <vt:lpstr>Cells Capture and Release Energy</vt:lpstr>
      <vt:lpstr>Cells need Energy</vt:lpstr>
      <vt:lpstr>Why do we need energy?</vt:lpstr>
      <vt:lpstr>Photosynthesis—  The process that plant cells use to    change the energy from sunlight                  into nutrients for the plant.</vt:lpstr>
      <vt:lpstr>How does photosynthesis work?</vt:lpstr>
      <vt:lpstr>PowerPoint Presentation</vt:lpstr>
      <vt:lpstr>Photosynthesis</vt:lpstr>
      <vt:lpstr>PowerPoint Presentation</vt:lpstr>
      <vt:lpstr>All Cells Release Energy</vt:lpstr>
      <vt:lpstr>Cellular Respiration</vt:lpstr>
      <vt:lpstr>PowerPoint Presentation</vt:lpstr>
      <vt:lpstr>What if your cells don’t have oxygen? Can cellular respiration occur?  </vt:lpstr>
      <vt:lpstr>Fermentation in the food we eat</vt:lpstr>
      <vt:lpstr>Cheeses and Yogurt</vt:lpstr>
    </vt:vector>
  </TitlesOfParts>
  <Company>Charlotte-Mecklenburg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Cells Capture and Release Energy</dc:title>
  <dc:creator>stacey.peppler</dc:creator>
  <cp:lastModifiedBy>admin</cp:lastModifiedBy>
  <cp:revision>46</cp:revision>
  <dcterms:created xsi:type="dcterms:W3CDTF">2008-02-21T12:47:25Z</dcterms:created>
  <dcterms:modified xsi:type="dcterms:W3CDTF">2016-01-28T21:36:54Z</dcterms:modified>
</cp:coreProperties>
</file>